
<file path=[Content_Types].xml><?xml version="1.0" encoding="utf-8"?>
<Types xmlns="http://schemas.openxmlformats.org/package/2006/content-types">
  <Default Extension="bin" ContentType="application/vnd.openxmlformats-officedocument.oleObject"/>
  <Default Extension="bmp" ContentType="image/bmp"/>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6"/>
  </p:notesMasterIdLst>
  <p:handoutMasterIdLst>
    <p:handoutMasterId r:id="rId87"/>
  </p:handoutMasterIdLst>
  <p:sldIdLst>
    <p:sldId id="277" r:id="rId2"/>
    <p:sldId id="509" r:id="rId3"/>
    <p:sldId id="421" r:id="rId4"/>
    <p:sldId id="422" r:id="rId5"/>
    <p:sldId id="423" r:id="rId6"/>
    <p:sldId id="424" r:id="rId7"/>
    <p:sldId id="425" r:id="rId8"/>
    <p:sldId id="510" r:id="rId9"/>
    <p:sldId id="599" r:id="rId10"/>
    <p:sldId id="426" r:id="rId11"/>
    <p:sldId id="427" r:id="rId12"/>
    <p:sldId id="428" r:id="rId13"/>
    <p:sldId id="429" r:id="rId14"/>
    <p:sldId id="683" r:id="rId15"/>
    <p:sldId id="430" r:id="rId16"/>
    <p:sldId id="431" r:id="rId17"/>
    <p:sldId id="684" r:id="rId18"/>
    <p:sldId id="685" r:id="rId19"/>
    <p:sldId id="438" r:id="rId20"/>
    <p:sldId id="439" r:id="rId21"/>
    <p:sldId id="440" r:id="rId22"/>
    <p:sldId id="441" r:id="rId23"/>
    <p:sldId id="442" r:id="rId24"/>
    <p:sldId id="687" r:id="rId25"/>
    <p:sldId id="447" r:id="rId26"/>
    <p:sldId id="448" r:id="rId27"/>
    <p:sldId id="449" r:id="rId28"/>
    <p:sldId id="451" r:id="rId29"/>
    <p:sldId id="452" r:id="rId30"/>
    <p:sldId id="454" r:id="rId31"/>
    <p:sldId id="455" r:id="rId32"/>
    <p:sldId id="456" r:id="rId33"/>
    <p:sldId id="457" r:id="rId34"/>
    <p:sldId id="458" r:id="rId35"/>
    <p:sldId id="459" r:id="rId36"/>
    <p:sldId id="460" r:id="rId37"/>
    <p:sldId id="461" r:id="rId38"/>
    <p:sldId id="462" r:id="rId39"/>
    <p:sldId id="463" r:id="rId40"/>
    <p:sldId id="464" r:id="rId41"/>
    <p:sldId id="465" r:id="rId42"/>
    <p:sldId id="466" r:id="rId43"/>
    <p:sldId id="467" r:id="rId44"/>
    <p:sldId id="468" r:id="rId45"/>
    <p:sldId id="469" r:id="rId46"/>
    <p:sldId id="470" r:id="rId47"/>
    <p:sldId id="471" r:id="rId48"/>
    <p:sldId id="472" r:id="rId49"/>
    <p:sldId id="473" r:id="rId50"/>
    <p:sldId id="474" r:id="rId51"/>
    <p:sldId id="475" r:id="rId52"/>
    <p:sldId id="476" r:id="rId53"/>
    <p:sldId id="477" r:id="rId54"/>
    <p:sldId id="478" r:id="rId55"/>
    <p:sldId id="479" r:id="rId56"/>
    <p:sldId id="480" r:id="rId57"/>
    <p:sldId id="481" r:id="rId58"/>
    <p:sldId id="482" r:id="rId59"/>
    <p:sldId id="483" r:id="rId60"/>
    <p:sldId id="484" r:id="rId61"/>
    <p:sldId id="485" r:id="rId62"/>
    <p:sldId id="486" r:id="rId63"/>
    <p:sldId id="487" r:id="rId64"/>
    <p:sldId id="488" r:id="rId65"/>
    <p:sldId id="489" r:id="rId66"/>
    <p:sldId id="490" r:id="rId67"/>
    <p:sldId id="491" r:id="rId68"/>
    <p:sldId id="492" r:id="rId69"/>
    <p:sldId id="493" r:id="rId70"/>
    <p:sldId id="494" r:id="rId71"/>
    <p:sldId id="495" r:id="rId72"/>
    <p:sldId id="496" r:id="rId73"/>
    <p:sldId id="497" r:id="rId74"/>
    <p:sldId id="498" r:id="rId75"/>
    <p:sldId id="499" r:id="rId76"/>
    <p:sldId id="500" r:id="rId77"/>
    <p:sldId id="501" r:id="rId78"/>
    <p:sldId id="502" r:id="rId79"/>
    <p:sldId id="503" r:id="rId80"/>
    <p:sldId id="504" r:id="rId81"/>
    <p:sldId id="505" r:id="rId82"/>
    <p:sldId id="506" r:id="rId83"/>
    <p:sldId id="507" r:id="rId84"/>
    <p:sldId id="508" r:id="rId8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9pPr>
  </p:defaultTextStyle>
  <p:extLst>
    <p:ext uri="{EFAFB233-063F-42B5-8137-9DF3F51BA10A}">
      <p15:sldGuideLst xmlns:p15="http://schemas.microsoft.com/office/powerpoint/2012/main">
        <p15:guide id="1" orient="horz" pos="2197">
          <p15:clr>
            <a:srgbClr val="A4A3A4"/>
          </p15:clr>
        </p15:guide>
        <p15:guide id="2" pos="2996">
          <p15:clr>
            <a:srgbClr val="A4A3A4"/>
          </p15:clr>
        </p15:guide>
      </p15:sldGuideLst>
    </p:ext>
    <p:ext uri="{2D200454-40CA-4A62-9FC3-DE9A4176ACB9}">
      <p15:notesGuideLst xmlns:p15="http://schemas.microsoft.com/office/powerpoint/2012/main">
        <p15:guide id="1" orient="horz" pos="2929">
          <p15:clr>
            <a:srgbClr val="A4A3A4"/>
          </p15:clr>
        </p15:guide>
        <p15:guide id="2" pos="224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2DF9"/>
    <a:srgbClr val="1D41D5"/>
    <a:srgbClr val="F89DFC"/>
    <a:srgbClr val="EAEAEA"/>
    <a:srgbClr val="E4B6E8"/>
    <a:srgbClr val="CCFF99"/>
    <a:srgbClr val="CC99FF"/>
    <a:srgbClr val="FF99FF"/>
    <a:srgbClr val="8BED83"/>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2252" autoAdjust="0"/>
  </p:normalViewPr>
  <p:slideViewPr>
    <p:cSldViewPr>
      <p:cViewPr varScale="1">
        <p:scale>
          <a:sx n="105" d="100"/>
          <a:sy n="105" d="100"/>
        </p:scale>
        <p:origin x="1716" y="90"/>
      </p:cViewPr>
      <p:guideLst>
        <p:guide orient="horz" pos="2197"/>
        <p:guide pos="29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79" d="100"/>
          <a:sy n="79" d="100"/>
        </p:scale>
        <p:origin x="-1434" y="-84"/>
      </p:cViewPr>
      <p:guideLst>
        <p:guide orient="horz" pos="2929"/>
        <p:guide pos="224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47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cs typeface="+mn-cs"/>
              </a:defRPr>
            </a:lvl1pPr>
          </a:lstStyle>
          <a:p>
            <a:pPr>
              <a:defRPr/>
            </a:pPr>
            <a:fld id="{42B74CAB-860A-419A-B23A-2ED888029160}"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18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2918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18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918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2918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cs typeface="+mn-cs"/>
              </a:defRPr>
            </a:lvl1pPr>
          </a:lstStyle>
          <a:p>
            <a:pPr>
              <a:defRPr/>
            </a:pPr>
            <a:fld id="{CD96052E-4BB6-4393-85F3-C876D27938AD}"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8130" name="Rectangle 7"/>
          <p:cNvSpPr txBox="1">
            <a:spLocks noGrp="1"/>
          </p:cNvSpPr>
          <p:nvPr/>
        </p:nvSpPr>
        <p:spPr>
          <a:xfrm>
            <a:off x="3859213" y="9440863"/>
            <a:ext cx="2951162" cy="496887"/>
          </a:xfrm>
          <a:prstGeom prst="rect">
            <a:avLst/>
          </a:prstGeom>
          <a:noFill/>
          <a:ln w="9525">
            <a:noFill/>
          </a:ln>
        </p:spPr>
        <p:txBody>
          <a:bodyPr anchor="b"/>
          <a:lstStyle/>
          <a:p>
            <a:pPr lvl="0" indent="0" algn="r"/>
            <a:fld id="{9A0DB2DC-4C9A-4742-B13C-FB6460FD3503}" type="slidenum">
              <a:rPr lang="en-US" altLang="zh-CN" sz="1200" dirty="0">
                <a:ea typeface="宋体" panose="02010600030101010101" pitchFamily="2" charset="-122"/>
              </a:rPr>
              <a:t>33</a:t>
            </a:fld>
            <a:endParaRPr lang="en-US" altLang="zh-CN" sz="1200" dirty="0">
              <a:ea typeface="宋体" panose="02010600030101010101" pitchFamily="2" charset="-122"/>
            </a:endParaRPr>
          </a:p>
        </p:txBody>
      </p:sp>
      <p:sp>
        <p:nvSpPr>
          <p:cNvPr id="48131" name="Rectangle 2"/>
          <p:cNvSpPr>
            <a:spLocks noGrp="1" noRot="1" noChangeAspect="1" noTextEdit="1"/>
          </p:cNvSpPr>
          <p:nvPr>
            <p:ph type="sldImg"/>
          </p:nvPr>
        </p:nvSpPr>
        <p:spPr/>
      </p:sp>
      <p:sp>
        <p:nvSpPr>
          <p:cNvPr id="48132" name="Rectangle 3"/>
          <p:cNvSpPr>
            <a:spLocks noGrp="1"/>
          </p:cNvSpPr>
          <p:nvPr>
            <p:ph type="body"/>
          </p:nvPr>
        </p:nvSpPr>
        <p:spPr/>
        <p:txBody>
          <a:bodyPr wrap="square" anchor="t"/>
          <a:lstStyle/>
          <a:p>
            <a:pPr lvl="0" indent="0" eaLnBrk="1" hangingPunct="1"/>
            <a:r>
              <a:rPr lang="zh-CN" altLang="en-US" dirty="0"/>
              <a:t>A limitation of FRET is the requirement for external illumination to initiate the fluorescence transfer, which can lead to background noise in the results from direct excitation of the acceptor or to photobleaching. To avoid this drawback, Bioluminescence Resonance Energy Transfer (or BRET) has been developed.[24] This technique uses a bioluminescent luciferase (typically the luciferase from Renilla reniformis) rather than CFP to produce an initial photon emission compatible with YFP.</a:t>
            </a:r>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2226" name="幻灯片图像占位符 52225"/>
          <p:cNvSpPr>
            <a:spLocks noGrp="1" noRot="1" noChangeAspect="1"/>
          </p:cNvSpPr>
          <p:nvPr>
            <p:ph type="sldImg"/>
          </p:nvPr>
        </p:nvSpPr>
        <p:spPr>
          <a:xfrm>
            <a:off x="920750" y="744538"/>
            <a:ext cx="4967288" cy="3725862"/>
          </a:xfrm>
          <a:ln w="1"/>
        </p:spPr>
      </p:sp>
      <p:sp>
        <p:nvSpPr>
          <p:cNvPr id="52227" name="文本占位符 52226"/>
          <p:cNvSpPr>
            <a:spLocks noGrp="1"/>
          </p:cNvSpPr>
          <p:nvPr>
            <p:ph type="body"/>
          </p:nvPr>
        </p:nvSpPr>
        <p:spPr>
          <a:xfrm>
            <a:off x="679450" y="4719638"/>
            <a:ext cx="5449888" cy="4471987"/>
          </a:xfrm>
          <a:ln w="1"/>
        </p:spPr>
        <p:txBody>
          <a:bodyPr anchor="ctr"/>
          <a:lstStyle/>
          <a:p>
            <a:pPr lvl="0" indent="0"/>
            <a:r>
              <a:rPr lang="en-US" altLang="zh-CN" sz="2000"/>
              <a:t>based on the formation of a bimolecular complex when two rationally designed non-active fragments of a reporter protein are brought together due to an interaction between bait and prey (where both are fused to the split domains of the reporter)</a:t>
            </a:r>
          </a:p>
          <a:p>
            <a:pPr lvl="0" indent="0"/>
            <a:endParaRPr lang="en-US" altLang="zh-CN" sz="2000"/>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6322" name="幻灯片图像占位符 56321"/>
          <p:cNvSpPr>
            <a:spLocks noGrp="1" noRot="1" noChangeAspect="1"/>
          </p:cNvSpPr>
          <p:nvPr>
            <p:ph type="sldImg"/>
          </p:nvPr>
        </p:nvSpPr>
        <p:spPr>
          <a:xfrm>
            <a:off x="920750" y="744538"/>
            <a:ext cx="4967288" cy="3725862"/>
          </a:xfrm>
          <a:ln w="1"/>
        </p:spPr>
      </p:sp>
      <p:sp>
        <p:nvSpPr>
          <p:cNvPr id="56323" name="文本占位符 56322"/>
          <p:cNvSpPr>
            <a:spLocks noGrp="1"/>
          </p:cNvSpPr>
          <p:nvPr>
            <p:ph type="body"/>
          </p:nvPr>
        </p:nvSpPr>
        <p:spPr>
          <a:xfrm>
            <a:off x="679450" y="4719638"/>
            <a:ext cx="5449888" cy="4471987"/>
          </a:xfrm>
          <a:ln w="1"/>
        </p:spPr>
        <p:txBody>
          <a:bodyPr anchor="ctr"/>
          <a:lstStyle/>
          <a:p>
            <a:pPr lvl="0" indent="0">
              <a:lnSpc>
                <a:spcPct val="80000"/>
              </a:lnSpc>
            </a:pPr>
            <a:r>
              <a:rPr lang="zh-CN" altLang="en-US" dirty="0"/>
              <a:t>DHFR: the first PCA reporter. cell survival (using methotrexate（氨甲喋呤）, a DHFR inhibitor) or fluorescence (in the presence of a fluorescent substrate)</a:t>
            </a:r>
          </a:p>
          <a:p>
            <a:pPr lvl="0" indent="0"/>
            <a:endParaRPr lang="zh-CN" altLang="en-US" dirty="0"/>
          </a:p>
          <a:p>
            <a:pPr lvl="0" indent="0"/>
            <a:r>
              <a:rPr lang="zh-CN" altLang="en-US" dirty="0"/>
              <a:t>The simplest reporters are FPs because the readout is directly provided by the protein fluorophore and there is no need of any substrate (as in the case of luminescent proteins or DHFR)</a:t>
            </a: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0418" name="幻灯片图像占位符 60417"/>
          <p:cNvSpPr>
            <a:spLocks noGrp="1" noRot="1" noChangeAspect="1"/>
          </p:cNvSpPr>
          <p:nvPr>
            <p:ph type="sldImg"/>
          </p:nvPr>
        </p:nvSpPr>
        <p:spPr>
          <a:ln w="1"/>
        </p:spPr>
      </p:sp>
      <p:sp>
        <p:nvSpPr>
          <p:cNvPr id="60419" name="文本占位符 60418"/>
          <p:cNvSpPr>
            <a:spLocks noGrp="1"/>
          </p:cNvSpPr>
          <p:nvPr>
            <p:ph type="body"/>
          </p:nvPr>
        </p:nvSpPr>
        <p:spPr>
          <a:ln w="1"/>
        </p:spPr>
        <p:txBody>
          <a:bodyPr anchor="ctr"/>
          <a:lstStyle/>
          <a:p>
            <a:pPr lvl="0" indent="0"/>
            <a:r>
              <a:rPr lang="en-US" altLang="zh-CN" sz="1000"/>
              <a:t>false positive</a:t>
            </a:r>
          </a:p>
          <a:p>
            <a:pPr lvl="0" indent="0">
              <a:lnSpc>
                <a:spcPct val="90000"/>
              </a:lnSpc>
            </a:pPr>
            <a:r>
              <a:rPr lang="en-US" altLang="zh-CN" sz="1000"/>
              <a:t>the dissected fragments should not associate spontaneously in the absence of the binding proteins </a:t>
            </a:r>
          </a:p>
          <a:p>
            <a:pPr lvl="0" indent="0">
              <a:lnSpc>
                <a:spcPct val="90000"/>
              </a:lnSpc>
            </a:pPr>
            <a:r>
              <a:rPr lang="en-US" altLang="zh-CN" sz="1000"/>
              <a:t>it is advisable to express the protein fusions at low levels, close to those of the endogenous counterparts, if possible</a:t>
            </a:r>
          </a:p>
          <a:p>
            <a:pPr lvl="0" indent="0"/>
            <a:endParaRPr lang="en-US" altLang="zh-CN" sz="1000"/>
          </a:p>
          <a:p>
            <a:pPr lvl="0" indent="0"/>
            <a:endParaRPr lang="en-US" altLang="zh-CN" sz="1000"/>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0354" name="Rectangle 7"/>
          <p:cNvSpPr txBox="1">
            <a:spLocks noGrp="1"/>
          </p:cNvSpPr>
          <p:nvPr/>
        </p:nvSpPr>
        <p:spPr>
          <a:xfrm>
            <a:off x="3859213" y="9440863"/>
            <a:ext cx="2951162" cy="496887"/>
          </a:xfrm>
          <a:prstGeom prst="rect">
            <a:avLst/>
          </a:prstGeom>
          <a:noFill/>
          <a:ln w="9525">
            <a:noFill/>
          </a:ln>
        </p:spPr>
        <p:txBody>
          <a:bodyPr anchor="b"/>
          <a:lstStyle/>
          <a:p>
            <a:pPr lvl="0" indent="0" algn="r"/>
            <a:fld id="{9A0DB2DC-4C9A-4742-B13C-FB6460FD3503}" type="slidenum">
              <a:rPr lang="en-US" altLang="zh-CN" sz="1200" dirty="0">
                <a:ea typeface="宋体" panose="02010600030101010101" pitchFamily="2" charset="-122"/>
              </a:rPr>
              <a:t>80</a:t>
            </a:fld>
            <a:endParaRPr lang="en-US" altLang="zh-CN" sz="1200" dirty="0">
              <a:ea typeface="宋体" panose="02010600030101010101" pitchFamily="2" charset="-122"/>
            </a:endParaRPr>
          </a:p>
        </p:txBody>
      </p:sp>
      <p:sp>
        <p:nvSpPr>
          <p:cNvPr id="100355" name="Rectangle 2"/>
          <p:cNvSpPr>
            <a:spLocks noGrp="1" noRot="1" noChangeAspect="1" noTextEdit="1"/>
          </p:cNvSpPr>
          <p:nvPr>
            <p:ph type="sldImg"/>
          </p:nvPr>
        </p:nvSpPr>
        <p:spPr/>
      </p:sp>
      <p:sp>
        <p:nvSpPr>
          <p:cNvPr id="100356" name="Rectangle 3"/>
          <p:cNvSpPr>
            <a:spLocks noGrp="1"/>
          </p:cNvSpPr>
          <p:nvPr>
            <p:ph type="body"/>
          </p:nvPr>
        </p:nvSpPr>
        <p:spPr/>
        <p:txBody>
          <a:bodyPr wrap="square" anchor="t"/>
          <a:lstStyle/>
          <a:p>
            <a:pPr lvl="0" indent="0" eaLnBrk="1" hangingPunct="1">
              <a:spcBef>
                <a:spcPct val="0"/>
              </a:spcBef>
            </a:pPr>
            <a:r>
              <a:rPr lang="en-US" altLang="zh-CN" dirty="0"/>
              <a:t>If BiFC signals reflect a specific interaction between proteins A and B, mutations introduced into the interaction interface for one of the two proteins (e.g., mB) should abolish or significantly decrease the BiFC signal (left box). Once the BiFC constructs and mutant control(s) are validated, the third protein (e.g., protein C) and its mutant form (mC) can be fused to the full-length protein Ceruelan for FRET validation. If a ternary complex is formed between all three proteins, a FRET signal may be generated, whereas the mutant controls should show a significantly decreased FRET signal (right box). Note that nonfluorescent fragments VN173 and VC155 as well as the full-length Cerulean can be fused to either the N- or C-terminal end of proteins of interest during the optimization process. If the interaction of proteins A and B is not validated, interactions between proteins A and C or B and C should be similarly tested </a:t>
            </a:r>
          </a:p>
          <a:p>
            <a:pPr lvl="0" indent="0" eaLnBrk="1" hangingPunct="1"/>
            <a:endParaRPr lang="en-US" altLang="zh-CN" dirty="0"/>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2402" name="幻灯片图像占位符 102401"/>
          <p:cNvSpPr>
            <a:spLocks noGrp="1" noRot="1" noChangeAspect="1"/>
          </p:cNvSpPr>
          <p:nvPr>
            <p:ph type="sldImg"/>
          </p:nvPr>
        </p:nvSpPr>
        <p:spPr>
          <a:ln w="1"/>
        </p:spPr>
      </p:sp>
      <p:sp>
        <p:nvSpPr>
          <p:cNvPr id="102403" name="文本占位符 102402"/>
          <p:cNvSpPr>
            <a:spLocks noGrp="1"/>
          </p:cNvSpPr>
          <p:nvPr>
            <p:ph type="body"/>
          </p:nvPr>
        </p:nvSpPr>
        <p:spPr>
          <a:ln w="1"/>
        </p:spPr>
        <p:txBody>
          <a:bodyPr anchor="ctr"/>
          <a:lstStyle/>
          <a:p>
            <a:pPr lvl="0" indent="0"/>
            <a:r>
              <a:rPr lang="zh-CN" altLang="en-US" dirty="0"/>
              <a:t>protein complementation assays:</a:t>
            </a:r>
          </a:p>
          <a:p>
            <a:pPr lvl="0" indent="0"/>
            <a:r>
              <a:rPr lang="zh-CN" altLang="en-US" dirty="0"/>
              <a:t>RET, resonance energy transfe</a:t>
            </a:r>
          </a:p>
          <a:p>
            <a:pPr lvl="0" indent="0"/>
            <a:r>
              <a:rPr lang="zh-CN" altLang="en-US" dirty="0"/>
              <a:t>BIFC-RET, BIFC-based resonance energy transfer</a:t>
            </a:r>
          </a:p>
          <a:p>
            <a:pPr lvl="0" indent="0"/>
            <a:r>
              <a:rPr lang="zh-CN" altLang="en-US" dirty="0"/>
              <a:t>AP/MS, affinity purification followed by mass spectrometry</a:t>
            </a:r>
          </a:p>
          <a:p>
            <a:pPr lvl="0" indent="0"/>
            <a:r>
              <a:rPr lang="zh-CN" altLang="en-US" dirty="0"/>
              <a:t>Y2H, yeast two-hybrid</a:t>
            </a:r>
          </a:p>
          <a:p>
            <a:pPr lvl="0" indent="0"/>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u="none" strike="noStrike" kern="1200" cap="none" spc="0" normalizeH="0">
                <a:solidFill>
                  <a:schemeClr val="tx1"/>
                </a:solidFill>
                <a:uFillTx/>
                <a:latin typeface="Arial" panose="020B0604020202020204" pitchFamily="34" charset="0"/>
                <a:ea typeface="黑体" panose="02010609060101010101" pitchFamily="2" charset="-122"/>
              </a:defRPr>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u="none" strike="noStrike" kern="1200" cap="none" spc="0" normalizeH="0">
                <a:solidFill>
                  <a:schemeClr val="tx1"/>
                </a:solidFill>
                <a:uFillTx/>
                <a:latin typeface="Arial" panose="020B0604020202020204" pitchFamily="34" charset="0"/>
                <a:ea typeface="黑体" panose="02010609060101010101" pitchFamily="2"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547495" y="365125"/>
            <a:ext cx="6967855" cy="1325880"/>
          </a:xfrm>
        </p:spPr>
        <p:txBody>
          <a:bodyPr/>
          <a:lstStyle>
            <a:lvl1pPr>
              <a:defRPr sz="3200" u="none" strike="noStrike" kern="1200" cap="none" spc="0" normalizeH="0">
                <a:solidFill>
                  <a:schemeClr val="tx1"/>
                </a:solidFill>
                <a:uFillTx/>
                <a:latin typeface="Arial" panose="020B0604020202020204" pitchFamily="34" charset="0"/>
                <a:ea typeface="黑体" panose="02010609060101010101" pitchFamily="2" charset="-122"/>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vl2pPr>
              <a:defRPr sz="2800" u="none" strike="noStrike" kern="1200" cap="none" spc="0" normalizeH="0">
                <a:solidFill>
                  <a:schemeClr val="tx1"/>
                </a:solidFill>
                <a:uFillTx/>
                <a:latin typeface="Arial" panose="020B0604020202020204" pitchFamily="34" charset="0"/>
                <a:ea typeface="黑体" panose="02010609060101010101" pitchFamily="2" charset="-122"/>
              </a:defRPr>
            </a:lvl2pPr>
            <a:lvl3pPr>
              <a:defRPr sz="2800" u="none" strike="noStrike" kern="1200" cap="none" spc="0" normalizeH="0">
                <a:solidFill>
                  <a:schemeClr val="tx1"/>
                </a:solidFill>
                <a:uFillTx/>
                <a:latin typeface="Arial" panose="020B0604020202020204" pitchFamily="34" charset="0"/>
                <a:ea typeface="黑体" panose="02010609060101010101" pitchFamily="2" charset="-122"/>
              </a:defRPr>
            </a:lvl3pPr>
            <a:lvl4pPr>
              <a:defRPr sz="2800" u="none" strike="noStrike" kern="1200" cap="none" spc="0" normalizeH="0">
                <a:solidFill>
                  <a:schemeClr val="tx1"/>
                </a:solidFill>
                <a:uFillTx/>
                <a:latin typeface="Arial" panose="020B0604020202020204" pitchFamily="34" charset="0"/>
                <a:ea typeface="黑体" panose="02010609060101010101" pitchFamily="2" charset="-122"/>
              </a:defRPr>
            </a:lvl4pPr>
            <a:lvl5pPr>
              <a:defRPr sz="2800" u="none" strike="noStrike" kern="1200" cap="none" spc="0" normalizeH="0">
                <a:solidFill>
                  <a:schemeClr val="tx1"/>
                </a:solidFill>
                <a:uFillTx/>
                <a:latin typeface="Arial" panose="020B0604020202020204" pitchFamily="34" charset="0"/>
                <a:ea typeface="黑体" panose="0201060906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lvl1pPr>
              <a:defRPr sz="3200">
                <a:latin typeface="黑体" panose="02010609060101010101" pitchFamily="2" charset="-122"/>
                <a:ea typeface="黑体" panose="02010609060101010101" pitchFamily="2"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lvl1pPr>
              <a:defRPr sz="2400">
                <a:latin typeface="黑体" panose="02010609060101010101" pitchFamily="2" charset="-122"/>
                <a:ea typeface="黑体" panose="02010609060101010101" pitchFamily="2" charset="-122"/>
              </a:defRPr>
            </a:lvl1pPr>
            <a:lvl2pPr>
              <a:defRPr sz="2400">
                <a:latin typeface="黑体" panose="02010609060101010101" pitchFamily="2" charset="-122"/>
                <a:ea typeface="黑体" panose="02010609060101010101" pitchFamily="2" charset="-122"/>
              </a:defRPr>
            </a:lvl2pPr>
            <a:lvl3pPr>
              <a:defRPr sz="2400">
                <a:latin typeface="黑体" panose="02010609060101010101" pitchFamily="2" charset="-122"/>
                <a:ea typeface="黑体" panose="02010609060101010101" pitchFamily="2" charset="-122"/>
              </a:defRPr>
            </a:lvl3pPr>
            <a:lvl4pPr>
              <a:defRPr sz="2400">
                <a:latin typeface="黑体" panose="02010609060101010101" pitchFamily="2" charset="-122"/>
                <a:ea typeface="黑体" panose="02010609060101010101" pitchFamily="2" charset="-122"/>
              </a:defRPr>
            </a:lvl4pPr>
            <a:lvl5pPr>
              <a:defRPr sz="2400">
                <a:latin typeface="黑体" panose="02010609060101010101" pitchFamily="2" charset="-122"/>
                <a:ea typeface="黑体" panose="0201060906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66850" y="465455"/>
            <a:ext cx="6991350" cy="1431925"/>
          </a:xfrm>
        </p:spPr>
        <p:txBody>
          <a:bodyPr/>
          <a:lstStyle>
            <a:lvl1pPr>
              <a:defRPr sz="3600" u="none" strike="noStrike" kern="1200" cap="none" spc="0" normalizeH="0">
                <a:solidFill>
                  <a:schemeClr val="tx1"/>
                </a:solidFill>
                <a:uFillTx/>
                <a:latin typeface="Arial" panose="020B0604020202020204" pitchFamily="34" charset="0"/>
                <a:ea typeface="黑体" panose="02010609060101010101" pitchFamily="2" charset="-122"/>
              </a:defRPr>
            </a:lvl1p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685800" y="1981200"/>
            <a:ext cx="7772400" cy="4114800"/>
          </a:xfrm>
        </p:spPr>
        <p:txBody>
          <a:bodyPr vert="horz" wrap="square" lIns="91440" tIns="45720" rIns="91440" bIns="45720" numCol="1" anchor="t" anchorCtr="0" compatLnSpc="1"/>
          <a:lstStyle/>
          <a:p>
            <a:pPr marL="342900" marR="0" lvl="0" indent="-342900" algn="l" defTabSz="914400" rtl="0" eaLnBrk="1" fontAlgn="base" latinLnBrk="0" hangingPunct="1">
              <a:spcBef>
                <a:spcPct val="20000"/>
              </a:spcBef>
              <a:spcAft>
                <a:spcPct val="0"/>
              </a:spcAft>
              <a:buClrTx/>
              <a:buSzPct val="85000"/>
              <a:buFontTx/>
              <a:buBlip>
                <a:blip r:embed="rId2"/>
              </a:buBlip>
              <a:defRPr/>
            </a:pPr>
            <a:endParaRPr kumimoji="1"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fontAlgn="base" hangingPunct="1"/>
            <a:fld id="{9A0DB2DC-4C9A-4742-B13C-FB6460FD3503}" type="slidenum">
              <a:rPr lang="en-US" altLang="zh-CN" sz="1400" strike="noStrike" noProof="1" dirty="0">
                <a:latin typeface="Arial" panose="020B0604020202020204" pitchFamily="34" charset="0"/>
                <a:ea typeface="宋体" panose="02010600030101010101" pitchFamily="2" charset="-122"/>
                <a:cs typeface="+mn-ea"/>
              </a:rPr>
              <a:t>‹#›</a:t>
            </a:fld>
            <a:endParaRPr lang="en-US" altLang="zh-CN" sz="1400" strike="noStrike" noProof="1">
              <a:latin typeface="Arial" panose="020B0604020202020204" pitchFamily="34" charset="0"/>
            </a:endParaRPr>
          </a:p>
        </p:txBody>
      </p:sp>
      <p:pic>
        <p:nvPicPr>
          <p:cNvPr id="8" name="Picture 2" descr="庆典校标"/>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transition>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629150" y="4076700"/>
            <a:ext cx="3886200" cy="21002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transition>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46225" y="365125"/>
            <a:ext cx="6969125" cy="1325880"/>
          </a:xfrm>
        </p:spPr>
        <p:txBody>
          <a:bodyPr/>
          <a:lstStyle>
            <a:lvl1pPr>
              <a:defRPr sz="3600">
                <a:solidFill>
                  <a:srgbClr val="FF0000"/>
                </a:solidFill>
                <a:latin typeface="Arial" panose="020B0604020202020204" pitchFamily="34" charset="0"/>
              </a:defRPr>
            </a:lvl1pPr>
          </a:lstStyle>
          <a:p>
            <a:r>
              <a:rPr lang="zh-CN" altLang="en-US"/>
              <a:t>单击此处编辑母版标题样式</a:t>
            </a:r>
          </a:p>
        </p:txBody>
      </p:sp>
      <p:sp>
        <p:nvSpPr>
          <p:cNvPr id="3" name="内容占位符 2"/>
          <p:cNvSpPr>
            <a:spLocks noGrp="1"/>
          </p:cNvSpPr>
          <p:nvPr>
            <p:ph idx="1"/>
          </p:nvPr>
        </p:nvSpPr>
        <p:spPr/>
        <p:txBody>
          <a:bodyPr/>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vl2pPr>
              <a:defRPr sz="2800" u="none" strike="noStrike" kern="1200" cap="none" spc="0" normalizeH="0">
                <a:solidFill>
                  <a:schemeClr val="tx1"/>
                </a:solidFill>
                <a:uFillTx/>
                <a:latin typeface="Arial" panose="020B0604020202020204" pitchFamily="34" charset="0"/>
                <a:ea typeface="黑体" panose="02010609060101010101" pitchFamily="2" charset="-122"/>
              </a:defRPr>
            </a:lvl2pPr>
            <a:lvl3pPr>
              <a:defRPr sz="2800" u="none" strike="noStrike" kern="1200" cap="none" spc="0" normalizeH="0">
                <a:solidFill>
                  <a:schemeClr val="tx1"/>
                </a:solidFill>
                <a:uFillTx/>
                <a:latin typeface="Arial" panose="020B0604020202020204" pitchFamily="34" charset="0"/>
                <a:ea typeface="黑体" panose="02010609060101010101" pitchFamily="2" charset="-122"/>
              </a:defRPr>
            </a:lvl3pPr>
            <a:lvl4pPr>
              <a:defRPr sz="2800" u="none" strike="noStrike" kern="1200" cap="none" spc="0" normalizeH="0">
                <a:solidFill>
                  <a:schemeClr val="tx1"/>
                </a:solidFill>
                <a:uFillTx/>
                <a:latin typeface="Arial" panose="020B0604020202020204" pitchFamily="34" charset="0"/>
                <a:ea typeface="黑体" panose="02010609060101010101" pitchFamily="2" charset="-122"/>
              </a:defRPr>
            </a:lvl4pPr>
            <a:lvl5pPr>
              <a:defRPr sz="2800" u="none" strike="noStrike" kern="1200" cap="none" spc="0" normalizeH="0">
                <a:solidFill>
                  <a:schemeClr val="tx1"/>
                </a:solidFill>
                <a:uFillTx/>
                <a:latin typeface="Arial" panose="020B0604020202020204" pitchFamily="34" charset="0"/>
                <a:ea typeface="黑体" panose="0201060906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lgn="ctr">
              <a:defRPr sz="3600">
                <a:latin typeface="Arial" panose="020B0604020202020204" pitchFamily="34" charset="0"/>
              </a:defRPr>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2800">
                <a:solidFill>
                  <a:schemeClr val="tx1">
                    <a:tint val="75000"/>
                  </a:schemeClr>
                </a:solidFill>
                <a:latin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547495" y="365125"/>
            <a:ext cx="6967855" cy="1325880"/>
          </a:xfrm>
        </p:spPr>
        <p:txBody>
          <a:bodyPr/>
          <a:lstStyle>
            <a:lvl1pPr>
              <a:defRPr sz="3600">
                <a:latin typeface="Arial" panose="020B0604020202020204" pitchFamily="34" charset="0"/>
              </a:defRPr>
            </a:lvl1p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lvl1pPr>
              <a:defRPr sz="2800">
                <a:latin typeface="Arial" panose="020B0604020202020204" pitchFamily="34" charset="0"/>
              </a:defRPr>
            </a:lvl1pPr>
            <a:lvl2pPr>
              <a:defRPr sz="2800">
                <a:latin typeface="Arial" panose="020B0604020202020204" pitchFamily="34" charset="0"/>
              </a:defRPr>
            </a:lvl2pPr>
            <a:lvl3pPr>
              <a:defRPr sz="2800">
                <a:latin typeface="Arial" panose="020B0604020202020204" pitchFamily="34" charset="0"/>
              </a:defRPr>
            </a:lvl3pPr>
            <a:lvl4pPr>
              <a:defRPr sz="2800">
                <a:latin typeface="Arial" panose="020B0604020202020204" pitchFamily="34" charset="0"/>
              </a:defRPr>
            </a:lvl4pPr>
            <a:lvl5pPr>
              <a:defRPr sz="2800">
                <a:latin typeface="Arial" panose="020B0604020202020204"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lvl1pPr>
              <a:defRPr sz="2800">
                <a:latin typeface="Arial" panose="020B0604020202020204" pitchFamily="34" charset="0"/>
              </a:defRPr>
            </a:lvl1pPr>
            <a:lvl2pPr>
              <a:defRPr sz="2800">
                <a:latin typeface="Arial" panose="020B0604020202020204" pitchFamily="34" charset="0"/>
              </a:defRPr>
            </a:lvl2pPr>
            <a:lvl3pPr>
              <a:defRPr sz="2800">
                <a:latin typeface="Arial" panose="020B0604020202020204" pitchFamily="34" charset="0"/>
              </a:defRPr>
            </a:lvl3pPr>
            <a:lvl4pPr>
              <a:defRPr sz="2800" u="none" strike="noStrike" kern="1200" cap="none" spc="0" normalizeH="0">
                <a:solidFill>
                  <a:schemeClr val="tx1"/>
                </a:solidFill>
                <a:uFillTx/>
                <a:latin typeface="Arial" panose="020B0604020202020204" pitchFamily="34" charset="0"/>
              </a:defRPr>
            </a:lvl4pPr>
            <a:lvl5pPr>
              <a:defRPr sz="2800">
                <a:latin typeface="Arial" panose="020B0604020202020204"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508125" y="365125"/>
            <a:ext cx="7008495" cy="1325880"/>
          </a:xfrm>
        </p:spPr>
        <p:txBody>
          <a:bodyPr/>
          <a:lstStyle>
            <a:lvl1pPr>
              <a:defRPr sz="3600" u="none" strike="noStrike" kern="1200" cap="none" spc="0" normalizeH="0">
                <a:solidFill>
                  <a:schemeClr val="tx1"/>
                </a:solidFill>
                <a:uFillTx/>
                <a:latin typeface="Arial" panose="020B0604020202020204" pitchFamily="34" charset="0"/>
              </a:defRPr>
            </a:lvl1p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noAutofit/>
          </a:bodyPr>
          <a:lstStyle>
            <a:lvl1pPr marL="0" indent="0">
              <a:buNone/>
              <a:defRPr sz="2800" b="1">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5" name="文本占位符 4"/>
          <p:cNvSpPr>
            <a:spLocks noGrp="1"/>
          </p:cNvSpPr>
          <p:nvPr>
            <p:ph type="body" sz="quarter" idx="3"/>
          </p:nvPr>
        </p:nvSpPr>
        <p:spPr>
          <a:xfrm>
            <a:off x="4629150" y="1681163"/>
            <a:ext cx="3887391" cy="823912"/>
          </a:xfrm>
        </p:spPr>
        <p:txBody>
          <a:bodyPr anchor="b">
            <a:noAutofit/>
          </a:bodyPr>
          <a:lstStyle>
            <a:lvl1pPr marL="0" indent="0">
              <a:buNone/>
              <a:defRPr sz="2800" b="1">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lvl1pPr>
              <a:defRPr sz="2800">
                <a:latin typeface="Arial" panose="020B0604020202020204" pitchFamily="34" charset="0"/>
              </a:defRPr>
            </a:lvl1pPr>
            <a:lvl2pPr>
              <a:defRPr sz="2400"/>
            </a:lvl2pPr>
            <a:lvl3pPr>
              <a:defRPr sz="2000">
                <a:latin typeface="Arial" panose="020B0604020202020204" pitchFamily="34" charset="0"/>
              </a:defRPr>
            </a:lvl3pPr>
            <a:lvl4pPr>
              <a:defRPr sz="18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10"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内容占位符 10"/>
          <p:cNvSpPr>
            <a:spLocks noGrp="1"/>
          </p:cNvSpPr>
          <p:nvPr>
            <p:ph sz="quarter" idx="13"/>
          </p:nvPr>
        </p:nvSpPr>
        <p:spPr>
          <a:xfrm>
            <a:off x="629920" y="2588260"/>
            <a:ext cx="3887391" cy="3684588"/>
          </a:xfrm>
        </p:spPr>
        <p:txBody>
          <a:bodyPr/>
          <a:lstStyle>
            <a:lvl1pPr>
              <a:defRPr sz="2800">
                <a:latin typeface="Arial" panose="020B0604020202020204" pitchFamily="34" charset="0"/>
              </a:defRPr>
            </a:lvl1pPr>
            <a:lvl2pPr>
              <a:defRPr sz="2400"/>
            </a:lvl2pPr>
            <a:lvl3pPr>
              <a:defRPr sz="2000">
                <a:latin typeface="Arial" panose="020B0604020202020204" pitchFamily="34" charset="0"/>
              </a:defRPr>
            </a:lvl3pPr>
            <a:lvl4pPr>
              <a:defRPr sz="18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596390" y="365125"/>
            <a:ext cx="6918960" cy="1325880"/>
          </a:xfrm>
        </p:spPr>
        <p:txBody>
          <a:bodyPr/>
          <a:lstStyle>
            <a:lvl1pPr>
              <a:defRPr sz="3600" u="none" strike="noStrike" kern="1200" cap="none" spc="0" normalizeH="0">
                <a:solidFill>
                  <a:srgbClr val="FF0000"/>
                </a:solidFill>
                <a:uFillTx/>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6"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5"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20" y="1520190"/>
            <a:ext cx="2948940" cy="723265"/>
          </a:xfrm>
        </p:spPr>
        <p:txBody>
          <a:bodyPr anchor="b">
            <a:noAutofit/>
          </a:bodyPr>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vl2pPr>
              <a:defRPr sz="2400" u="none" strike="noStrike" kern="1200" cap="none" spc="0" normalizeH="0">
                <a:solidFill>
                  <a:schemeClr val="tx1"/>
                </a:solidFill>
                <a:uFillTx/>
                <a:latin typeface="Arial" panose="020B0604020202020204" pitchFamily="34" charset="0"/>
                <a:ea typeface="黑体" panose="02010609060101010101" pitchFamily="2" charset="-122"/>
              </a:defRPr>
            </a:lvl2pPr>
            <a:lvl3pPr>
              <a:defRPr sz="2000" u="none" strike="noStrike" kern="1200" cap="none" spc="0" normalizeH="0">
                <a:solidFill>
                  <a:schemeClr val="tx1"/>
                </a:solidFill>
                <a:uFillTx/>
                <a:latin typeface="Arial" panose="020B0604020202020204" pitchFamily="34" charset="0"/>
                <a:ea typeface="黑体" panose="02010609060101010101" pitchFamily="2" charset="-122"/>
              </a:defRPr>
            </a:lvl3pPr>
            <a:lvl4pPr>
              <a:defRPr sz="1800" u="none" strike="noStrike" kern="1200" cap="none" spc="0" normalizeH="0">
                <a:solidFill>
                  <a:schemeClr val="tx1"/>
                </a:solidFill>
                <a:uFillTx/>
                <a:latin typeface="Arial" panose="020B0604020202020204" pitchFamily="34" charset="0"/>
                <a:ea typeface="黑体" panose="02010609060101010101" pitchFamily="2" charset="-122"/>
              </a:defRPr>
            </a:lvl4pPr>
            <a:lvl5pPr>
              <a:defRPr sz="1800" u="none" strike="noStrike" kern="1200" cap="none" spc="0" normalizeH="0">
                <a:solidFill>
                  <a:schemeClr val="tx1"/>
                </a:solidFill>
                <a:uFillTx/>
                <a:latin typeface="Arial" panose="020B0604020202020204" pitchFamily="34" charset="0"/>
                <a:ea typeface="黑体" panose="02010609060101010101" pitchFamily="2" charset="-122"/>
              </a:defRPr>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920" y="2301240"/>
            <a:ext cx="2948940" cy="3568065"/>
          </a:xfrm>
        </p:spPr>
        <p:txBody>
          <a:bodyPr/>
          <a:lstStyle>
            <a:lvl1pPr marL="0" indent="0">
              <a:buNone/>
              <a:defRPr sz="2400" u="none" strike="noStrike" kern="1200" cap="none" spc="0" normalizeH="0">
                <a:solidFill>
                  <a:schemeClr val="tx1"/>
                </a:solidFill>
                <a:uFillTx/>
                <a:latin typeface="Arial" panose="020B0604020202020204" pitchFamily="34" charset="0"/>
                <a:ea typeface="黑体" panose="02010609060101010101" pitchFamily="2"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20" y="1432560"/>
            <a:ext cx="2948940" cy="795655"/>
          </a:xfrm>
        </p:spPr>
        <p:txBody>
          <a:bodyPr anchor="b">
            <a:noAutofit/>
          </a:bodyPr>
          <a:lstStyle>
            <a:lvl1pPr>
              <a:defRPr sz="2800">
                <a:latin typeface="Arial" panose="020B0604020202020204" pitchFamily="34" charset="0"/>
                <a:ea typeface="黑体" panose="02010609060101010101" pitchFamily="2" charset="-122"/>
              </a:defRPr>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atin typeface="Arial" panose="020B0604020202020204" pitchFamily="34" charset="0"/>
                <a:ea typeface="黑体" panose="02010609060101010101" pitchFamily="2" charset="-122"/>
                <a:cs typeface="Arial" panose="020B060402020202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920" y="2390140"/>
            <a:ext cx="2948940" cy="3479165"/>
          </a:xfrm>
        </p:spPr>
        <p:txBody>
          <a:bodyPr/>
          <a:lstStyle>
            <a:lvl1pPr marL="0" indent="0">
              <a:buNone/>
              <a:defRPr sz="2400" u="none" strike="noStrike" kern="1200" cap="none" spc="0" normalizeH="0">
                <a:solidFill>
                  <a:schemeClr val="tx1"/>
                </a:solidFill>
                <a:uFillTx/>
                <a:latin typeface="Arial" panose="020B0604020202020204" pitchFamily="34" charset="0"/>
                <a:ea typeface="黑体" panose="02010609060101010101" pitchFamily="2"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9668A39-DD1F-45D4-A8B7-F24CC4761D8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300" u="none" strike="noStrike" kern="1200" cap="none" spc="0" normalizeH="0">
          <a:solidFill>
            <a:schemeClr val="tx1"/>
          </a:solidFill>
          <a:uFillTx/>
          <a:latin typeface="Arial" panose="020B0604020202020204" pitchFamily="34" charset="0"/>
          <a:ea typeface="黑体" panose="02010609060101010101" pitchFamily="2"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u="none" strike="noStrike" kern="1200" cap="none" spc="0" normalizeH="0">
          <a:solidFill>
            <a:schemeClr val="tx1"/>
          </a:solidFill>
          <a:uFillTx/>
          <a:latin typeface="Arial" panose="020B0604020202020204" pitchFamily="34" charset="0"/>
          <a:ea typeface="黑体" panose="02010609060101010101" pitchFamily="2"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u="none" strike="noStrike" kern="1200" cap="none" spc="0" normalizeH="0">
          <a:solidFill>
            <a:schemeClr val="tx1"/>
          </a:solidFill>
          <a:uFillTx/>
          <a:latin typeface="Arial" panose="020B0604020202020204" pitchFamily="34" charset="0"/>
          <a:ea typeface="黑体" panose="02010609060101010101" pitchFamily="2"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u="none" strike="noStrike" kern="1200" cap="none" spc="0" normalizeH="0">
          <a:solidFill>
            <a:schemeClr val="tx1"/>
          </a:solidFill>
          <a:uFillTx/>
          <a:latin typeface="Arial" panose="020B0604020202020204" pitchFamily="34" charset="0"/>
          <a:ea typeface="黑体" panose="02010609060101010101" pitchFamily="2"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u="none" strike="noStrike" kern="1200" cap="none" spc="0" normalizeH="0">
          <a:solidFill>
            <a:schemeClr val="tx1"/>
          </a:solidFill>
          <a:uFillTx/>
          <a:latin typeface="Arial" panose="020B0604020202020204" pitchFamily="34" charset="0"/>
          <a:ea typeface="黑体" panose="02010609060101010101" pitchFamily="2"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u="none" strike="noStrike" kern="1200" cap="none" spc="0" normalizeH="0">
          <a:solidFill>
            <a:schemeClr val="tx1"/>
          </a:solidFill>
          <a:uFillTx/>
          <a:latin typeface="Arial" panose="020B0604020202020204" pitchFamily="34" charset="0"/>
          <a:ea typeface="黑体" panose="02010609060101010101" pitchFamily="2"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en.wikipedia.org/w/index.php?title=Dipole%E2%80%93dipole_coupling&amp;action=edit&amp;redlink=1"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bmp"/><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32.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hyperlink" Target="http://www.ncbi.nlm.nih.gov/pmc/articles/PMC2245818/figure/fig3/" TargetMode="External"/><Relationship Id="rId4" Type="http://schemas.openxmlformats.org/officeDocument/2006/relationships/hyperlink" Target="http://www.ncbi.nlm.nih.gov/pubmed/15284440"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4.bin"/><Relationship Id="rId1" Type="http://schemas.openxmlformats.org/officeDocument/2006/relationships/slideLayout" Target="../slideLayouts/slideLayout2.xml"/><Relationship Id="rId5" Type="http://schemas.openxmlformats.org/officeDocument/2006/relationships/image" Target="../media/image43.w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oleObject" Target="../embeddings/oleObject7.bin"/><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oleObject" Target="../embeddings/oleObject8.bin"/><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oleObject" Target="../embeddings/oleObject9.bin"/><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7510" b="16467"/>
          <a:stretch>
            <a:fillRect/>
          </a:stretch>
        </p:blipFill>
        <p:spPr>
          <a:xfrm>
            <a:off x="-15490" y="4149080"/>
            <a:ext cx="9159490" cy="2736304"/>
          </a:xfrm>
          <a:prstGeom prst="rect">
            <a:avLst/>
          </a:prstGeom>
        </p:spPr>
      </p:pic>
      <p:sp>
        <p:nvSpPr>
          <p:cNvPr id="3075" name="Rectangle 3"/>
          <p:cNvSpPr>
            <a:spLocks noChangeArrowheads="1"/>
          </p:cNvSpPr>
          <p:nvPr/>
        </p:nvSpPr>
        <p:spPr bwMode="auto">
          <a:xfrm>
            <a:off x="1008380" y="811530"/>
            <a:ext cx="772350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defRPr>
                <a:solidFill>
                  <a:schemeClr val="tx1"/>
                </a:solidFill>
                <a:latin typeface="Arial" panose="020B0604020202020204" pitchFamily="34" charset="0"/>
                <a:ea typeface="华文细黑"/>
                <a:cs typeface="华文细黑"/>
              </a:defRPr>
            </a:lvl1pPr>
            <a:lvl2pPr marL="742950" indent="-285750" algn="ctr" eaLnBrk="0" hangingPunct="0">
              <a:defRPr>
                <a:solidFill>
                  <a:schemeClr val="tx1"/>
                </a:solidFill>
                <a:latin typeface="Arial" panose="020B0604020202020204" pitchFamily="34" charset="0"/>
                <a:ea typeface="华文细黑"/>
                <a:cs typeface="华文细黑"/>
              </a:defRPr>
            </a:lvl2pPr>
            <a:lvl3pPr marL="1143000" indent="-228600" algn="ctr" eaLnBrk="0" hangingPunct="0">
              <a:defRPr>
                <a:solidFill>
                  <a:schemeClr val="tx1"/>
                </a:solidFill>
                <a:latin typeface="Arial" panose="020B0604020202020204" pitchFamily="34" charset="0"/>
                <a:ea typeface="华文细黑"/>
                <a:cs typeface="华文细黑"/>
              </a:defRPr>
            </a:lvl3pPr>
            <a:lvl4pPr marL="1600200" indent="-228600" algn="ctr" eaLnBrk="0" hangingPunct="0">
              <a:defRPr>
                <a:solidFill>
                  <a:schemeClr val="tx1"/>
                </a:solidFill>
                <a:latin typeface="Arial" panose="020B0604020202020204" pitchFamily="34" charset="0"/>
                <a:ea typeface="华文细黑"/>
                <a:cs typeface="华文细黑"/>
              </a:defRPr>
            </a:lvl4pPr>
            <a:lvl5pPr marL="2057400" indent="-228600" algn="ctr" eaLnBrk="0" hangingPunct="0">
              <a:defRPr>
                <a:solidFill>
                  <a:schemeClr val="tx1"/>
                </a:solidFill>
                <a:latin typeface="Arial" panose="020B0604020202020204" pitchFamily="34" charset="0"/>
                <a:ea typeface="华文细黑"/>
                <a:cs typeface="华文细黑"/>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9pPr>
          </a:lstStyle>
          <a:p>
            <a:r>
              <a:rPr lang="en-US" altLang="zh-CN" sz="4800" b="1" dirty="0">
                <a:solidFill>
                  <a:schemeClr val="tx2">
                    <a:lumMod val="75000"/>
                  </a:schemeClr>
                </a:solidFill>
                <a:latin typeface="Times New Roman" panose="02020603050405020304" pitchFamily="18" charset="0"/>
                <a:cs typeface="Times New Roman" panose="02020603050405020304" pitchFamily="18" charset="0"/>
              </a:rPr>
              <a:t>Chapter 7 </a:t>
            </a:r>
            <a:r>
              <a:rPr lang="en-US" altLang="zh-CN" sz="4000" b="1" dirty="0">
                <a:solidFill>
                  <a:schemeClr val="tx2">
                    <a:lumMod val="75000"/>
                  </a:schemeClr>
                </a:solidFill>
                <a:latin typeface="Times New Roman" panose="02020603050405020304" pitchFamily="18" charset="0"/>
                <a:cs typeface="Times New Roman" panose="02020603050405020304" pitchFamily="18" charset="0"/>
                <a:sym typeface="+mn-ea"/>
              </a:rPr>
              <a:t>Techniques for study protein-protein interaction</a:t>
            </a:r>
            <a:endParaRPr kumimoji="0" lang="en-US" altLang="zh-CN" sz="4000" b="1" i="0" u="none" strike="noStrike" cap="none" spc="0" normalizeH="0" baseline="0" dirty="0">
              <a:solidFill>
                <a:schemeClr val="tx2">
                  <a:lumMod val="75000"/>
                </a:schemeClr>
              </a:solidFill>
              <a:latin typeface="Times New Roman" panose="02020603050405020304" pitchFamily="18" charset="0"/>
              <a:cs typeface="Times New Roman" panose="02020603050405020304" pitchFamily="18" charset="0"/>
            </a:endParaRPr>
          </a:p>
          <a:p>
            <a:r>
              <a:rPr lang="en-US" altLang="zh-CN" sz="4000" b="1" dirty="0">
                <a:solidFill>
                  <a:schemeClr val="tx2">
                    <a:lumMod val="75000"/>
                  </a:schemeClr>
                </a:solidFill>
                <a:latin typeface="Times New Roman" panose="02020603050405020304" pitchFamily="18" charset="0"/>
                <a:cs typeface="Times New Roman" panose="02020603050405020304" pitchFamily="18" charset="0"/>
                <a:sym typeface="+mn-ea"/>
              </a:rPr>
              <a:t>-- Interaction proteomics</a:t>
            </a:r>
            <a:endParaRPr kumimoji="0" lang="en-US" altLang="zh-CN" sz="4000" b="1" i="0" u="none" strike="noStrike" cap="none" spc="0" normalizeH="0" baseline="0" dirty="0">
              <a:solidFill>
                <a:schemeClr val="tx2">
                  <a:lumMod val="75000"/>
                </a:schemeClr>
              </a:solidFill>
              <a:latin typeface="Times New Roman" panose="02020603050405020304" pitchFamily="18" charset="0"/>
              <a:cs typeface="Times New Roman" panose="02020603050405020304" pitchFamily="18" charset="0"/>
            </a:endParaRPr>
          </a:p>
          <a:p>
            <a:endParaRPr lang="en-US" altLang="zh-CN" sz="4000" b="1" dirty="0">
              <a:solidFill>
                <a:schemeClr val="tx2">
                  <a:lumMod val="75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7" name="Subtitle 2"/>
          <p:cNvSpPr txBox="1"/>
          <p:nvPr/>
        </p:nvSpPr>
        <p:spPr bwMode="auto">
          <a:xfrm>
            <a:off x="647439" y="3099574"/>
            <a:ext cx="7848872" cy="1701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fontAlgn="base">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vl6pPr marL="25146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6pPr>
            <a:lvl7pPr marL="29718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7pPr>
            <a:lvl8pPr marL="34290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8pPr>
            <a:lvl9pPr marL="3886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9pPr>
          </a:lstStyle>
          <a:p>
            <a:pPr marL="0" indent="0" algn="ctr">
              <a:buFont typeface="Wingdings" panose="05000000000000000000" pitchFamily="2" charset="2"/>
              <a:buNone/>
              <a:defRPr/>
            </a:pPr>
            <a:r>
              <a:rPr lang="en-US" altLang="zh-CN" sz="2400" kern="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Li-</a:t>
            </a:r>
            <a:r>
              <a:rPr lang="en-US" altLang="zh-CN" sz="2400" kern="0" dirty="0" err="1">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Qiang</a:t>
            </a:r>
            <a:r>
              <a:rPr lang="en-US" altLang="zh-CN" sz="2400" kern="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Fan</a:t>
            </a:r>
          </a:p>
          <a:p>
            <a:pPr marL="0" indent="0" algn="ctr">
              <a:buFont typeface="Wingdings" panose="05000000000000000000" pitchFamily="2" charset="2"/>
              <a:buNone/>
              <a:defRPr/>
            </a:pPr>
            <a:r>
              <a:rPr lang="en-US" altLang="zh-CN" sz="2400" kern="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East China University of Science and Technolog</a:t>
            </a:r>
            <a:endParaRPr lang="en-US" sz="2400" kern="0" dirty="0">
              <a:solidFill>
                <a:schemeClr val="accent1">
                  <a:lumMod val="75000"/>
                </a:schemeClr>
              </a:solidFill>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13572">
        <p:fade/>
      </p:transition>
    </mc:Choice>
    <mc:Fallback xmlns="">
      <p:transition spd="med" advTm="13572">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p:cNvSpPr>
          <p:nvPr>
            <p:ph type="title" idx="4294967295"/>
          </p:nvPr>
        </p:nvSpPr>
        <p:spPr>
          <a:xfrm>
            <a:off x="0" y="274638"/>
            <a:ext cx="9144000" cy="490538"/>
          </a:xfrm>
        </p:spPr>
        <p:txBody>
          <a:bodyPr vert="horz" wrap="square" anchor="ctr">
            <a:normAutofit fontScale="90000"/>
          </a:bodyPr>
          <a:lstStyle/>
          <a:p>
            <a:pPr lvl="0" algn="ctr" eaLnBrk="1" fontAlgn="base" hangingPunct="1"/>
            <a:r>
              <a:rPr lang="zh-CN" altLang="en-US" sz="2800" strike="noStrike" noProof="1">
                <a:effectLst>
                  <a:outerShdw blurRad="38100" dist="38100" dir="2700000">
                    <a:srgbClr val="FFFFFF"/>
                  </a:outerShdw>
                </a:effectLst>
              </a:rPr>
              <a:t>2 </a:t>
            </a:r>
            <a:r>
              <a:rPr lang="en-US" altLang="x-none" sz="2800" strike="noStrike" noProof="1">
                <a:effectLst>
                  <a:outerShdw blurRad="38100" dist="38100" dir="2700000">
                    <a:srgbClr val="FFFFFF"/>
                  </a:outerShdw>
                </a:effectLst>
              </a:rPr>
              <a:t>Fluorescence Resonance Energy Transfer (FRET)</a:t>
            </a:r>
            <a:r>
              <a:rPr lang="en-US" altLang="x-none" sz="4200" strike="noStrike" noProof="1">
                <a:effectLst>
                  <a:outerShdw blurRad="38100" dist="38100" dir="2700000">
                    <a:srgbClr val="FFFFFF"/>
                  </a:outerShdw>
                </a:effectLst>
              </a:rPr>
              <a:t> </a:t>
            </a:r>
          </a:p>
        </p:txBody>
      </p:sp>
      <p:sp>
        <p:nvSpPr>
          <p:cNvPr id="10243" name="Rectangle 3"/>
          <p:cNvSpPr>
            <a:spLocks noGrp="1"/>
          </p:cNvSpPr>
          <p:nvPr>
            <p:ph type="body" idx="4294967295"/>
          </p:nvPr>
        </p:nvSpPr>
        <p:spPr>
          <a:xfrm>
            <a:off x="755650" y="1268413"/>
            <a:ext cx="8229600" cy="5073650"/>
          </a:xfrm>
        </p:spPr>
        <p:txBody>
          <a:bodyPr vert="horz" wrap="square" anchor="t"/>
          <a:lstStyle/>
          <a:p>
            <a:pPr lvl="0" eaLnBrk="1" fontAlgn="base" hangingPunct="1">
              <a:lnSpc>
                <a:spcPct val="90000"/>
              </a:lnSpc>
            </a:pPr>
            <a:r>
              <a:rPr lang="zh-CN" altLang="en-US" sz="2400" strike="noStrike" noProof="1">
                <a:solidFill>
                  <a:srgbClr val="000000"/>
                </a:solidFill>
                <a:effectLst>
                  <a:outerShdw blurRad="38100" dist="38100" dir="2700000">
                    <a:srgbClr val="FFFFFF"/>
                  </a:outerShdw>
                </a:effectLst>
              </a:rPr>
              <a:t>A</a:t>
            </a:r>
            <a:r>
              <a:rPr lang="en-US" altLang="x-none" sz="2400" strike="noStrike" noProof="1">
                <a:solidFill>
                  <a:srgbClr val="000000"/>
                </a:solidFill>
                <a:effectLst>
                  <a:outerShdw blurRad="38100" dist="38100" dir="2700000">
                    <a:srgbClr val="FFFFFF"/>
                  </a:outerShdw>
                </a:effectLst>
              </a:rPr>
              <a:t>lso known as resonance energy transfer (RET) or electronic energy transfer (EET)</a:t>
            </a:r>
          </a:p>
          <a:p>
            <a:pPr lvl="0" eaLnBrk="1" fontAlgn="base" hangingPunct="1">
              <a:lnSpc>
                <a:spcPct val="90000"/>
              </a:lnSpc>
            </a:pPr>
            <a:endParaRPr lang="en-US" altLang="x-none" sz="2400" strike="noStrike" noProof="1">
              <a:solidFill>
                <a:srgbClr val="000000"/>
              </a:solidFill>
              <a:effectLst>
                <a:outerShdw blurRad="38100" dist="38100" dir="2700000">
                  <a:srgbClr val="FFFFFF"/>
                </a:outerShdw>
              </a:effectLst>
            </a:endParaRPr>
          </a:p>
          <a:p>
            <a:pPr lvl="0" eaLnBrk="1" fontAlgn="base" hangingPunct="1">
              <a:lnSpc>
                <a:spcPct val="90000"/>
              </a:lnSpc>
            </a:pPr>
            <a:r>
              <a:rPr lang="zh-CN" altLang="en-US" sz="2400" strike="noStrike" noProof="1">
                <a:solidFill>
                  <a:srgbClr val="000000"/>
                </a:solidFill>
                <a:effectLst>
                  <a:outerShdw blurRad="38100" dist="38100" dir="2700000">
                    <a:srgbClr val="FFFFFF"/>
                  </a:outerShdw>
                </a:effectLst>
              </a:rPr>
              <a:t>I</a:t>
            </a:r>
            <a:r>
              <a:rPr lang="en-US" altLang="x-none" sz="2400" strike="noStrike" noProof="1">
                <a:solidFill>
                  <a:srgbClr val="000000"/>
                </a:solidFill>
                <a:effectLst>
                  <a:outerShdw blurRad="38100" dist="38100" dir="2700000">
                    <a:srgbClr val="FFFFFF"/>
                  </a:outerShdw>
                </a:effectLst>
              </a:rPr>
              <a:t>s a </a:t>
            </a:r>
            <a:r>
              <a:rPr lang="en-US" altLang="x-none" sz="2400" strike="noStrike" noProof="1">
                <a:solidFill>
                  <a:srgbClr val="FF0066"/>
                </a:solidFill>
                <a:effectLst>
                  <a:outerShdw blurRad="38100" dist="38100" dir="2700000">
                    <a:srgbClr val="000000"/>
                  </a:outerShdw>
                </a:effectLst>
              </a:rPr>
              <a:t>distance-dependent</a:t>
            </a:r>
            <a:r>
              <a:rPr lang="en-US" altLang="x-none" sz="2400" strike="noStrike" noProof="1">
                <a:solidFill>
                  <a:srgbClr val="000000"/>
                </a:solidFill>
                <a:effectLst>
                  <a:outerShdw blurRad="38100" dist="38100" dir="2700000">
                    <a:srgbClr val="FFFFFF"/>
                  </a:outerShdw>
                </a:effectLst>
              </a:rPr>
              <a:t> interaction between the electronic excited states of two dye molecules in which excitation is transferred from a donor molecule to an acceptor molecule without emission of a photon. </a:t>
            </a:r>
          </a:p>
          <a:p>
            <a:pPr lvl="0" eaLnBrk="1" fontAlgn="base" hangingPunct="1">
              <a:lnSpc>
                <a:spcPct val="90000"/>
              </a:lnSpc>
            </a:pPr>
            <a:endParaRPr lang="en-US" altLang="x-none" sz="2400" strike="noStrike" noProof="1">
              <a:solidFill>
                <a:srgbClr val="000000"/>
              </a:solidFill>
              <a:effectLst>
                <a:outerShdw blurRad="38100" dist="38100" dir="2700000">
                  <a:srgbClr val="FFFFFF"/>
                </a:outerShdw>
              </a:effectLst>
            </a:endParaRPr>
          </a:p>
          <a:p>
            <a:pPr lvl="0" eaLnBrk="1" fontAlgn="base" hangingPunct="1">
              <a:lnSpc>
                <a:spcPct val="90000"/>
              </a:lnSpc>
            </a:pPr>
            <a:r>
              <a:rPr lang="en-US" altLang="x-none" sz="2400" strike="noStrike" noProof="1">
                <a:solidFill>
                  <a:srgbClr val="000000"/>
                </a:solidFill>
                <a:effectLst>
                  <a:outerShdw blurRad="38100" dist="38100" dir="2700000">
                    <a:srgbClr val="FFFFFF"/>
                  </a:outerShdw>
                </a:effectLst>
              </a:rPr>
              <a:t>A donor chromophore, initially in its electronic excited state, may transfer energy to an acceptor chromophore (in proximity, typically less than 10nm) through nonradiative </a:t>
            </a:r>
            <a:r>
              <a:rPr lang="en-US" altLang="x-none" sz="2400" strike="noStrike" noProof="1">
                <a:solidFill>
                  <a:srgbClr val="BA0000"/>
                </a:solidFill>
                <a:effectLst>
                  <a:outerShdw blurRad="38100" dist="38100" dir="2700000">
                    <a:srgbClr val="000000"/>
                  </a:outerShdw>
                </a:effectLst>
                <a:hlinkClick r:id="rId2" tooltip="Dipole–dipole coupling (page does not exist)"/>
              </a:rPr>
              <a:t>dipole</a:t>
            </a:r>
            <a:r>
              <a:rPr lang="en-US" altLang="x-none" sz="2400" strike="noStrike" noProof="1">
                <a:solidFill>
                  <a:srgbClr val="BA0000"/>
                </a:solidFill>
                <a:effectLst>
                  <a:outerShdw blurRad="38100" dist="38100" dir="2700000">
                    <a:srgbClr val="000000"/>
                  </a:outerShdw>
                </a:effectLst>
                <a:latin typeface="宋体" panose="02010600030101010101" pitchFamily="2" charset="-122"/>
                <a:hlinkClick r:id="rId2" tooltip="Dipole–dipole coupling (page does not exist)"/>
              </a:rPr>
              <a:t>–</a:t>
            </a:r>
            <a:r>
              <a:rPr lang="en-US" altLang="x-none" sz="2400" strike="noStrike" noProof="1">
                <a:solidFill>
                  <a:srgbClr val="BA0000"/>
                </a:solidFill>
                <a:effectLst>
                  <a:outerShdw blurRad="38100" dist="38100" dir="2700000">
                    <a:srgbClr val="000000"/>
                  </a:outerShdw>
                </a:effectLst>
                <a:hlinkClick r:id="rId2" tooltip="Dipole–dipole coupling (page does not exist)"/>
              </a:rPr>
              <a:t>dipole coupling</a:t>
            </a:r>
            <a:r>
              <a:rPr lang="en-US" altLang="x-none" sz="2400" strike="noStrike" noProof="1">
                <a:effectLst>
                  <a:outerShdw blurRad="38100" dist="38100" dir="2700000">
                    <a:srgbClr val="FFFFFF"/>
                  </a:outerShdw>
                </a:effectLst>
              </a:rPr>
              <a:t> </a:t>
            </a:r>
          </a:p>
        </p:txBody>
      </p:sp>
    </p:spTree>
  </p:cSld>
  <p:clrMapOvr>
    <a:masterClrMapping/>
  </p:clrMapOvr>
  <p:transition>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p:cNvPicPr>
          <p:nvPr/>
        </p:nvPicPr>
        <p:blipFill>
          <a:blip r:embed="rId2"/>
          <a:stretch>
            <a:fillRect/>
          </a:stretch>
        </p:blipFill>
        <p:spPr>
          <a:xfrm>
            <a:off x="5076190" y="4053840"/>
            <a:ext cx="3959225" cy="2781300"/>
          </a:xfrm>
          <a:prstGeom prst="rect">
            <a:avLst/>
          </a:prstGeom>
          <a:noFill/>
          <a:ln w="9525">
            <a:noFill/>
          </a:ln>
        </p:spPr>
      </p:pic>
      <p:sp>
        <p:nvSpPr>
          <p:cNvPr id="11267" name="Text Box 3"/>
          <p:cNvSpPr txBox="1"/>
          <p:nvPr/>
        </p:nvSpPr>
        <p:spPr>
          <a:xfrm>
            <a:off x="1477645" y="287655"/>
            <a:ext cx="7487285" cy="521970"/>
          </a:xfrm>
          <a:prstGeom prst="rect">
            <a:avLst/>
          </a:prstGeom>
          <a:noFill/>
          <a:ln w="9525">
            <a:noFill/>
          </a:ln>
        </p:spPr>
        <p:txBody>
          <a:bodyPr wrap="square" anchor="t">
            <a:spAutoFit/>
          </a:bodyPr>
          <a:lstStyle/>
          <a:p>
            <a:pPr>
              <a:spcBef>
                <a:spcPct val="50000"/>
              </a:spcBef>
            </a:pPr>
            <a:r>
              <a:rPr lang="zh-CN" altLang="en-US" sz="2800" b="1" dirty="0">
                <a:solidFill>
                  <a:srgbClr val="000000"/>
                </a:solidFill>
                <a:ea typeface="宋体" panose="02010600030101010101" pitchFamily="2" charset="-122"/>
              </a:rPr>
              <a:t>Molecular Energy Level and Fluorescence</a:t>
            </a:r>
          </a:p>
        </p:txBody>
      </p:sp>
      <p:grpSp>
        <p:nvGrpSpPr>
          <p:cNvPr id="8" name="组合 7"/>
          <p:cNvGrpSpPr/>
          <p:nvPr/>
        </p:nvGrpSpPr>
        <p:grpSpPr>
          <a:xfrm>
            <a:off x="215265" y="4436110"/>
            <a:ext cx="4860925" cy="1950085"/>
            <a:chOff x="113" y="6308"/>
            <a:chExt cx="7655" cy="3071"/>
          </a:xfrm>
        </p:grpSpPr>
        <p:grpSp>
          <p:nvGrpSpPr>
            <p:cNvPr id="11268" name="Group 4"/>
            <p:cNvGrpSpPr/>
            <p:nvPr/>
          </p:nvGrpSpPr>
          <p:grpSpPr>
            <a:xfrm>
              <a:off x="508" y="8803"/>
              <a:ext cx="3065" cy="577"/>
              <a:chOff x="0" y="0"/>
              <a:chExt cx="1226" cy="231"/>
            </a:xfrm>
          </p:grpSpPr>
          <p:grpSp>
            <p:nvGrpSpPr>
              <p:cNvPr id="2" name="Group 5"/>
              <p:cNvGrpSpPr/>
              <p:nvPr/>
            </p:nvGrpSpPr>
            <p:grpSpPr>
              <a:xfrm>
                <a:off x="365" y="0"/>
                <a:ext cx="861" cy="136"/>
                <a:chOff x="0" y="0"/>
                <a:chExt cx="861" cy="136"/>
              </a:xfrm>
            </p:grpSpPr>
            <p:sp>
              <p:nvSpPr>
                <p:cNvPr id="11269" name="Line 6"/>
                <p:cNvSpPr/>
                <p:nvPr/>
              </p:nvSpPr>
              <p:spPr>
                <a:xfrm>
                  <a:off x="0" y="136"/>
                  <a:ext cx="861" cy="0"/>
                </a:xfrm>
                <a:prstGeom prst="line">
                  <a:avLst/>
                </a:prstGeom>
                <a:ln w="28575" cap="flat" cmpd="sng">
                  <a:solidFill>
                    <a:srgbClr val="000000"/>
                  </a:solidFill>
                  <a:prstDash val="solid"/>
                  <a:round/>
                  <a:headEnd type="none" w="med" len="med"/>
                  <a:tailEnd type="none" w="med" len="med"/>
                </a:ln>
              </p:spPr>
            </p:sp>
            <p:sp>
              <p:nvSpPr>
                <p:cNvPr id="11270" name="Line 7"/>
                <p:cNvSpPr/>
                <p:nvPr/>
              </p:nvSpPr>
              <p:spPr>
                <a:xfrm>
                  <a:off x="0" y="0"/>
                  <a:ext cx="861" cy="0"/>
                </a:xfrm>
                <a:prstGeom prst="line">
                  <a:avLst/>
                </a:prstGeom>
                <a:ln w="9525" cap="flat" cmpd="sng">
                  <a:solidFill>
                    <a:srgbClr val="000000"/>
                  </a:solidFill>
                  <a:prstDash val="solid"/>
                  <a:round/>
                  <a:headEnd type="none" w="med" len="med"/>
                  <a:tailEnd type="none" w="med" len="med"/>
                </a:ln>
              </p:spPr>
            </p:sp>
            <p:sp>
              <p:nvSpPr>
                <p:cNvPr id="11271" name="Line 8"/>
                <p:cNvSpPr/>
                <p:nvPr/>
              </p:nvSpPr>
              <p:spPr>
                <a:xfrm>
                  <a:off x="0" y="45"/>
                  <a:ext cx="861" cy="0"/>
                </a:xfrm>
                <a:prstGeom prst="line">
                  <a:avLst/>
                </a:prstGeom>
                <a:ln w="9525" cap="flat" cmpd="sng">
                  <a:solidFill>
                    <a:srgbClr val="000000"/>
                  </a:solidFill>
                  <a:prstDash val="solid"/>
                  <a:round/>
                  <a:headEnd type="none" w="med" len="med"/>
                  <a:tailEnd type="none" w="med" len="med"/>
                </a:ln>
              </p:spPr>
            </p:sp>
            <p:sp>
              <p:nvSpPr>
                <p:cNvPr id="11272" name="Line 9"/>
                <p:cNvSpPr/>
                <p:nvPr/>
              </p:nvSpPr>
              <p:spPr>
                <a:xfrm>
                  <a:off x="0" y="91"/>
                  <a:ext cx="861" cy="0"/>
                </a:xfrm>
                <a:prstGeom prst="line">
                  <a:avLst/>
                </a:prstGeom>
                <a:ln w="9525" cap="flat" cmpd="sng">
                  <a:solidFill>
                    <a:srgbClr val="000000"/>
                  </a:solidFill>
                  <a:prstDash val="solid"/>
                  <a:round/>
                  <a:headEnd type="none" w="med" len="med"/>
                  <a:tailEnd type="none" w="med" len="med"/>
                </a:ln>
              </p:spPr>
            </p:sp>
          </p:grpSp>
          <p:sp>
            <p:nvSpPr>
              <p:cNvPr id="11273" name="Text Box 10"/>
              <p:cNvSpPr txBox="1"/>
              <p:nvPr/>
            </p:nvSpPr>
            <p:spPr>
              <a:xfrm>
                <a:off x="0" y="0"/>
                <a:ext cx="318" cy="231"/>
              </a:xfrm>
              <a:prstGeom prst="rect">
                <a:avLst/>
              </a:prstGeom>
              <a:noFill/>
              <a:ln w="9525">
                <a:noFill/>
              </a:ln>
            </p:spPr>
            <p:txBody>
              <a:bodyPr anchor="t">
                <a:spAutoFit/>
              </a:bodyPr>
              <a:lstStyle/>
              <a:p>
                <a:pPr>
                  <a:spcBef>
                    <a:spcPct val="50000"/>
                  </a:spcBef>
                </a:pPr>
                <a:r>
                  <a:rPr lang="en-US" altLang="zh-CN" dirty="0">
                    <a:solidFill>
                      <a:srgbClr val="000000"/>
                    </a:solidFill>
                    <a:latin typeface="Arial" panose="020B0604020202020204" pitchFamily="34" charset="0"/>
                    <a:ea typeface="宋体" panose="02010600030101010101" pitchFamily="2" charset="-122"/>
                  </a:rPr>
                  <a:t>S</a:t>
                </a:r>
                <a:r>
                  <a:rPr lang="en-US" altLang="zh-CN" baseline="-25000" dirty="0">
                    <a:solidFill>
                      <a:srgbClr val="000000"/>
                    </a:solidFill>
                    <a:latin typeface="Arial" panose="020B0604020202020204" pitchFamily="34" charset="0"/>
                    <a:ea typeface="宋体" panose="02010600030101010101" pitchFamily="2" charset="-122"/>
                  </a:rPr>
                  <a:t>0</a:t>
                </a:r>
              </a:p>
            </p:txBody>
          </p:sp>
        </p:grpSp>
        <p:grpSp>
          <p:nvGrpSpPr>
            <p:cNvPr id="11275" name="Group 11"/>
            <p:cNvGrpSpPr/>
            <p:nvPr/>
          </p:nvGrpSpPr>
          <p:grpSpPr>
            <a:xfrm>
              <a:off x="508" y="6308"/>
              <a:ext cx="3065" cy="577"/>
              <a:chOff x="0" y="0"/>
              <a:chExt cx="1226" cy="231"/>
            </a:xfrm>
          </p:grpSpPr>
          <p:grpSp>
            <p:nvGrpSpPr>
              <p:cNvPr id="3" name="Group 12"/>
              <p:cNvGrpSpPr/>
              <p:nvPr/>
            </p:nvGrpSpPr>
            <p:grpSpPr>
              <a:xfrm>
                <a:off x="365" y="0"/>
                <a:ext cx="861" cy="136"/>
                <a:chOff x="0" y="0"/>
                <a:chExt cx="861" cy="136"/>
              </a:xfrm>
            </p:grpSpPr>
            <p:sp>
              <p:nvSpPr>
                <p:cNvPr id="11276" name="Line 13"/>
                <p:cNvSpPr/>
                <p:nvPr/>
              </p:nvSpPr>
              <p:spPr>
                <a:xfrm>
                  <a:off x="0" y="136"/>
                  <a:ext cx="861" cy="0"/>
                </a:xfrm>
                <a:prstGeom prst="line">
                  <a:avLst/>
                </a:prstGeom>
                <a:ln w="28575" cap="flat" cmpd="sng">
                  <a:solidFill>
                    <a:srgbClr val="000000"/>
                  </a:solidFill>
                  <a:prstDash val="solid"/>
                  <a:round/>
                  <a:headEnd type="none" w="med" len="med"/>
                  <a:tailEnd type="none" w="med" len="med"/>
                </a:ln>
              </p:spPr>
            </p:sp>
            <p:sp>
              <p:nvSpPr>
                <p:cNvPr id="11277" name="Line 14"/>
                <p:cNvSpPr/>
                <p:nvPr/>
              </p:nvSpPr>
              <p:spPr>
                <a:xfrm>
                  <a:off x="0" y="0"/>
                  <a:ext cx="861" cy="0"/>
                </a:xfrm>
                <a:prstGeom prst="line">
                  <a:avLst/>
                </a:prstGeom>
                <a:ln w="9525" cap="flat" cmpd="sng">
                  <a:solidFill>
                    <a:srgbClr val="000000"/>
                  </a:solidFill>
                  <a:prstDash val="solid"/>
                  <a:round/>
                  <a:headEnd type="none" w="med" len="med"/>
                  <a:tailEnd type="none" w="med" len="med"/>
                </a:ln>
              </p:spPr>
            </p:sp>
            <p:sp>
              <p:nvSpPr>
                <p:cNvPr id="11278" name="Line 15"/>
                <p:cNvSpPr/>
                <p:nvPr/>
              </p:nvSpPr>
              <p:spPr>
                <a:xfrm>
                  <a:off x="0" y="45"/>
                  <a:ext cx="861" cy="0"/>
                </a:xfrm>
                <a:prstGeom prst="line">
                  <a:avLst/>
                </a:prstGeom>
                <a:ln w="9525" cap="flat" cmpd="sng">
                  <a:solidFill>
                    <a:srgbClr val="000000"/>
                  </a:solidFill>
                  <a:prstDash val="solid"/>
                  <a:round/>
                  <a:headEnd type="none" w="med" len="med"/>
                  <a:tailEnd type="none" w="med" len="med"/>
                </a:ln>
              </p:spPr>
            </p:sp>
            <p:sp>
              <p:nvSpPr>
                <p:cNvPr id="11279" name="Line 16"/>
                <p:cNvSpPr/>
                <p:nvPr/>
              </p:nvSpPr>
              <p:spPr>
                <a:xfrm>
                  <a:off x="0" y="91"/>
                  <a:ext cx="861" cy="0"/>
                </a:xfrm>
                <a:prstGeom prst="line">
                  <a:avLst/>
                </a:prstGeom>
                <a:ln w="9525" cap="flat" cmpd="sng">
                  <a:solidFill>
                    <a:srgbClr val="000000"/>
                  </a:solidFill>
                  <a:prstDash val="solid"/>
                  <a:round/>
                  <a:headEnd type="none" w="med" len="med"/>
                  <a:tailEnd type="none" w="med" len="med"/>
                </a:ln>
              </p:spPr>
            </p:sp>
          </p:grpSp>
          <p:sp>
            <p:nvSpPr>
              <p:cNvPr id="11280" name="Text Box 17"/>
              <p:cNvSpPr txBox="1"/>
              <p:nvPr/>
            </p:nvSpPr>
            <p:spPr>
              <a:xfrm>
                <a:off x="0" y="0"/>
                <a:ext cx="318" cy="231"/>
              </a:xfrm>
              <a:prstGeom prst="rect">
                <a:avLst/>
              </a:prstGeom>
              <a:noFill/>
              <a:ln w="9525">
                <a:noFill/>
              </a:ln>
            </p:spPr>
            <p:txBody>
              <a:bodyPr anchor="t">
                <a:spAutoFit/>
              </a:bodyPr>
              <a:lstStyle/>
              <a:p>
                <a:pPr>
                  <a:spcBef>
                    <a:spcPct val="50000"/>
                  </a:spcBef>
                </a:pPr>
                <a:r>
                  <a:rPr lang="en-US" altLang="zh-CN" dirty="0">
                    <a:solidFill>
                      <a:srgbClr val="000000"/>
                    </a:solidFill>
                    <a:latin typeface="Arial" panose="020B0604020202020204" pitchFamily="34" charset="0"/>
                    <a:ea typeface="宋体" panose="02010600030101010101" pitchFamily="2" charset="-122"/>
                  </a:rPr>
                  <a:t>S</a:t>
                </a:r>
                <a:r>
                  <a:rPr lang="en-US" altLang="zh-CN" baseline="-25000" dirty="0">
                    <a:solidFill>
                      <a:srgbClr val="000000"/>
                    </a:solidFill>
                    <a:latin typeface="Arial" panose="020B0604020202020204" pitchFamily="34" charset="0"/>
                    <a:ea typeface="宋体" panose="02010600030101010101" pitchFamily="2" charset="-122"/>
                  </a:rPr>
                  <a:t>1</a:t>
                </a:r>
              </a:p>
            </p:txBody>
          </p:sp>
        </p:grpSp>
        <p:grpSp>
          <p:nvGrpSpPr>
            <p:cNvPr id="11282" name="Group 18"/>
            <p:cNvGrpSpPr/>
            <p:nvPr/>
          </p:nvGrpSpPr>
          <p:grpSpPr>
            <a:xfrm>
              <a:off x="4598" y="6988"/>
              <a:ext cx="3170" cy="577"/>
              <a:chOff x="0" y="0"/>
              <a:chExt cx="1268" cy="231"/>
            </a:xfrm>
          </p:grpSpPr>
          <p:grpSp>
            <p:nvGrpSpPr>
              <p:cNvPr id="4" name="Group 19"/>
              <p:cNvGrpSpPr/>
              <p:nvPr/>
            </p:nvGrpSpPr>
            <p:grpSpPr>
              <a:xfrm>
                <a:off x="0" y="45"/>
                <a:ext cx="861" cy="136"/>
                <a:chOff x="0" y="0"/>
                <a:chExt cx="861" cy="136"/>
              </a:xfrm>
            </p:grpSpPr>
            <p:sp>
              <p:nvSpPr>
                <p:cNvPr id="11283" name="Line 20"/>
                <p:cNvSpPr/>
                <p:nvPr/>
              </p:nvSpPr>
              <p:spPr>
                <a:xfrm>
                  <a:off x="0" y="136"/>
                  <a:ext cx="861" cy="0"/>
                </a:xfrm>
                <a:prstGeom prst="line">
                  <a:avLst/>
                </a:prstGeom>
                <a:ln w="28575" cap="flat" cmpd="sng">
                  <a:solidFill>
                    <a:srgbClr val="000000"/>
                  </a:solidFill>
                  <a:prstDash val="solid"/>
                  <a:round/>
                  <a:headEnd type="none" w="med" len="med"/>
                  <a:tailEnd type="none" w="med" len="med"/>
                </a:ln>
              </p:spPr>
            </p:sp>
            <p:sp>
              <p:nvSpPr>
                <p:cNvPr id="11284" name="Line 21"/>
                <p:cNvSpPr/>
                <p:nvPr/>
              </p:nvSpPr>
              <p:spPr>
                <a:xfrm>
                  <a:off x="0" y="0"/>
                  <a:ext cx="861" cy="0"/>
                </a:xfrm>
                <a:prstGeom prst="line">
                  <a:avLst/>
                </a:prstGeom>
                <a:ln w="9525" cap="flat" cmpd="sng">
                  <a:solidFill>
                    <a:srgbClr val="000000"/>
                  </a:solidFill>
                  <a:prstDash val="solid"/>
                  <a:round/>
                  <a:headEnd type="none" w="med" len="med"/>
                  <a:tailEnd type="none" w="med" len="med"/>
                </a:ln>
              </p:spPr>
            </p:sp>
            <p:sp>
              <p:nvSpPr>
                <p:cNvPr id="11285" name="Line 22"/>
                <p:cNvSpPr/>
                <p:nvPr/>
              </p:nvSpPr>
              <p:spPr>
                <a:xfrm>
                  <a:off x="0" y="45"/>
                  <a:ext cx="861" cy="0"/>
                </a:xfrm>
                <a:prstGeom prst="line">
                  <a:avLst/>
                </a:prstGeom>
                <a:ln w="9525" cap="flat" cmpd="sng">
                  <a:solidFill>
                    <a:srgbClr val="000000"/>
                  </a:solidFill>
                  <a:prstDash val="solid"/>
                  <a:round/>
                  <a:headEnd type="none" w="med" len="med"/>
                  <a:tailEnd type="none" w="med" len="med"/>
                </a:ln>
              </p:spPr>
            </p:sp>
            <p:sp>
              <p:nvSpPr>
                <p:cNvPr id="11286" name="Line 23"/>
                <p:cNvSpPr/>
                <p:nvPr/>
              </p:nvSpPr>
              <p:spPr>
                <a:xfrm>
                  <a:off x="0" y="91"/>
                  <a:ext cx="861" cy="0"/>
                </a:xfrm>
                <a:prstGeom prst="line">
                  <a:avLst/>
                </a:prstGeom>
                <a:ln w="9525" cap="flat" cmpd="sng">
                  <a:solidFill>
                    <a:srgbClr val="000000"/>
                  </a:solidFill>
                  <a:prstDash val="solid"/>
                  <a:round/>
                  <a:headEnd type="none" w="med" len="med"/>
                  <a:tailEnd type="none" w="med" len="med"/>
                </a:ln>
              </p:spPr>
            </p:sp>
          </p:grpSp>
          <p:sp>
            <p:nvSpPr>
              <p:cNvPr id="11287" name="Text Box 24"/>
              <p:cNvSpPr txBox="1"/>
              <p:nvPr/>
            </p:nvSpPr>
            <p:spPr>
              <a:xfrm>
                <a:off x="950" y="0"/>
                <a:ext cx="318" cy="231"/>
              </a:xfrm>
              <a:prstGeom prst="rect">
                <a:avLst/>
              </a:prstGeom>
              <a:noFill/>
              <a:ln w="9525">
                <a:noFill/>
              </a:ln>
            </p:spPr>
            <p:txBody>
              <a:bodyPr anchor="t">
                <a:spAutoFit/>
              </a:bodyPr>
              <a:lstStyle/>
              <a:p>
                <a:pPr>
                  <a:spcBef>
                    <a:spcPct val="50000"/>
                  </a:spcBef>
                </a:pPr>
                <a:r>
                  <a:rPr lang="en-US" altLang="zh-CN" dirty="0">
                    <a:solidFill>
                      <a:srgbClr val="000000"/>
                    </a:solidFill>
                    <a:latin typeface="Arial" panose="020B0604020202020204" pitchFamily="34" charset="0"/>
                    <a:ea typeface="宋体" panose="02010600030101010101" pitchFamily="2" charset="-122"/>
                  </a:rPr>
                  <a:t>T</a:t>
                </a:r>
                <a:r>
                  <a:rPr lang="en-US" altLang="zh-CN" baseline="-25000" dirty="0">
                    <a:solidFill>
                      <a:srgbClr val="000000"/>
                    </a:solidFill>
                    <a:latin typeface="Arial" panose="020B0604020202020204" pitchFamily="34" charset="0"/>
                    <a:ea typeface="宋体" panose="02010600030101010101" pitchFamily="2" charset="-122"/>
                  </a:rPr>
                  <a:t>1</a:t>
                </a:r>
              </a:p>
            </p:txBody>
          </p:sp>
        </p:grpSp>
        <p:sp>
          <p:nvSpPr>
            <p:cNvPr id="11289" name="Oval 25"/>
            <p:cNvSpPr/>
            <p:nvPr/>
          </p:nvSpPr>
          <p:spPr>
            <a:xfrm>
              <a:off x="1758" y="9030"/>
              <a:ext cx="115" cy="113"/>
            </a:xfrm>
            <a:prstGeom prst="ellipse">
              <a:avLst/>
            </a:prstGeom>
            <a:solidFill>
              <a:srgbClr val="3399FF"/>
            </a:solidFill>
            <a:ln w="9525" cap="flat" cmpd="sng">
              <a:solidFill>
                <a:schemeClr val="tx1"/>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grpSp>
          <p:nvGrpSpPr>
            <p:cNvPr id="11290" name="Group 26"/>
            <p:cNvGrpSpPr/>
            <p:nvPr/>
          </p:nvGrpSpPr>
          <p:grpSpPr>
            <a:xfrm>
              <a:off x="113" y="7328"/>
              <a:ext cx="1190" cy="795"/>
              <a:chOff x="0" y="0"/>
              <a:chExt cx="476" cy="318"/>
            </a:xfrm>
          </p:grpSpPr>
          <p:sp>
            <p:nvSpPr>
              <p:cNvPr id="5" name="AutoShape 27"/>
              <p:cNvSpPr/>
              <p:nvPr/>
            </p:nvSpPr>
            <p:spPr>
              <a:xfrm>
                <a:off x="0" y="272"/>
                <a:ext cx="476" cy="46"/>
              </a:xfrm>
              <a:prstGeom prst="rightArrow">
                <a:avLst>
                  <a:gd name="adj1" fmla="val 50000"/>
                  <a:gd name="adj2" fmla="val 258599"/>
                </a:avLst>
              </a:prstGeom>
              <a:solidFill>
                <a:srgbClr val="3399FF"/>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11291" name="Text Box 28"/>
              <p:cNvSpPr txBox="1"/>
              <p:nvPr/>
            </p:nvSpPr>
            <p:spPr>
              <a:xfrm>
                <a:off x="23" y="0"/>
                <a:ext cx="408" cy="231"/>
              </a:xfrm>
              <a:prstGeom prst="rect">
                <a:avLst/>
              </a:prstGeom>
              <a:noFill/>
              <a:ln w="9525">
                <a:noFill/>
              </a:ln>
            </p:spPr>
            <p:txBody>
              <a:bodyPr anchor="t">
                <a:spAutoFit/>
              </a:bodyPr>
              <a:lstStyle/>
              <a:p>
                <a:pPr>
                  <a:spcBef>
                    <a:spcPct val="50000"/>
                  </a:spcBef>
                </a:pPr>
                <a:r>
                  <a:rPr lang="en-US" altLang="zh-CN" dirty="0">
                    <a:solidFill>
                      <a:srgbClr val="0066CC"/>
                    </a:solidFill>
                    <a:latin typeface="Arial" panose="020B0604020202020204" pitchFamily="34" charset="0"/>
                    <a:ea typeface="宋体" panose="02010600030101010101" pitchFamily="2" charset="-122"/>
                  </a:rPr>
                  <a:t>h</a:t>
                </a:r>
                <a:r>
                  <a:rPr lang="en-US" altLang="zh-CN" dirty="0">
                    <a:solidFill>
                      <a:srgbClr val="0066CC"/>
                    </a:solidFill>
                    <a:latin typeface="Symbol" panose="05050102010706020507" pitchFamily="2" charset="2"/>
                    <a:ea typeface="宋体" panose="02010600030101010101" pitchFamily="2" charset="-122"/>
                  </a:rPr>
                  <a:t>n</a:t>
                </a:r>
                <a:r>
                  <a:rPr lang="en-US" altLang="zh-CN" baseline="-25000" dirty="0">
                    <a:solidFill>
                      <a:srgbClr val="0066CC"/>
                    </a:solidFill>
                    <a:latin typeface="Symbol" panose="05050102010706020507" pitchFamily="2" charset="2"/>
                    <a:ea typeface="宋体" panose="02010600030101010101" pitchFamily="2" charset="-122"/>
                  </a:rPr>
                  <a:t>0</a:t>
                </a:r>
                <a:endParaRPr lang="en-US" altLang="zh-CN" baseline="-25000" dirty="0">
                  <a:solidFill>
                    <a:srgbClr val="0066CC"/>
                  </a:solidFill>
                  <a:latin typeface="Arial" panose="020B0604020202020204" pitchFamily="34" charset="0"/>
                  <a:ea typeface="宋体" panose="02010600030101010101" pitchFamily="2" charset="-122"/>
                </a:endParaRPr>
              </a:p>
            </p:txBody>
          </p:sp>
        </p:grpSp>
        <p:sp>
          <p:nvSpPr>
            <p:cNvPr id="11293" name="Line 29"/>
            <p:cNvSpPr/>
            <p:nvPr/>
          </p:nvSpPr>
          <p:spPr>
            <a:xfrm flipV="1">
              <a:off x="1870" y="6308"/>
              <a:ext cx="0" cy="2722"/>
            </a:xfrm>
            <a:prstGeom prst="line">
              <a:avLst/>
            </a:prstGeom>
            <a:ln w="28575" cap="flat" cmpd="sng">
              <a:solidFill>
                <a:schemeClr val="tx1"/>
              </a:solidFill>
              <a:prstDash val="solid"/>
              <a:round/>
              <a:headEnd type="none" w="med" len="med"/>
              <a:tailEnd type="triangle" w="med" len="med"/>
            </a:ln>
          </p:spPr>
        </p:sp>
        <p:sp>
          <p:nvSpPr>
            <p:cNvPr id="11294" name="Line 30"/>
            <p:cNvSpPr/>
            <p:nvPr/>
          </p:nvSpPr>
          <p:spPr>
            <a:xfrm flipV="1">
              <a:off x="1643" y="6423"/>
              <a:ext cx="0" cy="2607"/>
            </a:xfrm>
            <a:prstGeom prst="line">
              <a:avLst/>
            </a:prstGeom>
            <a:ln w="28575" cap="flat" cmpd="sng">
              <a:solidFill>
                <a:schemeClr val="tx1"/>
              </a:solidFill>
              <a:prstDash val="solid"/>
              <a:round/>
              <a:headEnd type="none" w="med" len="med"/>
              <a:tailEnd type="triangle" w="med" len="med"/>
            </a:ln>
          </p:spPr>
        </p:sp>
        <p:sp>
          <p:nvSpPr>
            <p:cNvPr id="11295" name="Line 31"/>
            <p:cNvSpPr/>
            <p:nvPr/>
          </p:nvSpPr>
          <p:spPr>
            <a:xfrm>
              <a:off x="2210" y="6308"/>
              <a:ext cx="0" cy="340"/>
            </a:xfrm>
            <a:prstGeom prst="line">
              <a:avLst/>
            </a:prstGeom>
            <a:ln w="28575" cap="flat" cmpd="sng">
              <a:solidFill>
                <a:schemeClr val="tx1"/>
              </a:solidFill>
              <a:prstDash val="dash"/>
              <a:round/>
              <a:headEnd type="none" w="med" len="med"/>
              <a:tailEnd type="triangle" w="med" len="med"/>
            </a:ln>
          </p:spPr>
        </p:sp>
        <p:sp>
          <p:nvSpPr>
            <p:cNvPr id="11296" name="Line 32"/>
            <p:cNvSpPr/>
            <p:nvPr/>
          </p:nvSpPr>
          <p:spPr>
            <a:xfrm>
              <a:off x="2550" y="6648"/>
              <a:ext cx="0" cy="2267"/>
            </a:xfrm>
            <a:prstGeom prst="line">
              <a:avLst/>
            </a:prstGeom>
            <a:ln w="28575" cap="flat" cmpd="sng">
              <a:solidFill>
                <a:srgbClr val="FF3300"/>
              </a:solidFill>
              <a:prstDash val="solid"/>
              <a:round/>
              <a:headEnd type="none" w="med" len="med"/>
              <a:tailEnd type="triangle" w="med" len="med"/>
            </a:ln>
          </p:spPr>
        </p:sp>
        <p:grpSp>
          <p:nvGrpSpPr>
            <p:cNvPr id="11297" name="Group 33"/>
            <p:cNvGrpSpPr/>
            <p:nvPr/>
          </p:nvGrpSpPr>
          <p:grpSpPr>
            <a:xfrm>
              <a:off x="2890" y="7215"/>
              <a:ext cx="1135" cy="793"/>
              <a:chOff x="0" y="0"/>
              <a:chExt cx="454" cy="317"/>
            </a:xfrm>
          </p:grpSpPr>
          <p:sp>
            <p:nvSpPr>
              <p:cNvPr id="6" name="Text Box 34"/>
              <p:cNvSpPr txBox="1"/>
              <p:nvPr/>
            </p:nvSpPr>
            <p:spPr>
              <a:xfrm>
                <a:off x="46" y="0"/>
                <a:ext cx="408" cy="231"/>
              </a:xfrm>
              <a:prstGeom prst="rect">
                <a:avLst/>
              </a:prstGeom>
              <a:noFill/>
              <a:ln w="9525">
                <a:noFill/>
              </a:ln>
            </p:spPr>
            <p:txBody>
              <a:bodyPr anchor="t">
                <a:spAutoFit/>
              </a:bodyPr>
              <a:lstStyle/>
              <a:p>
                <a:pPr>
                  <a:spcBef>
                    <a:spcPct val="50000"/>
                  </a:spcBef>
                </a:pPr>
                <a:r>
                  <a:rPr lang="en-US" altLang="zh-CN" dirty="0">
                    <a:solidFill>
                      <a:srgbClr val="FF3300"/>
                    </a:solidFill>
                    <a:latin typeface="Arial" panose="020B0604020202020204" pitchFamily="34" charset="0"/>
                    <a:ea typeface="宋体" panose="02010600030101010101" pitchFamily="2" charset="-122"/>
                  </a:rPr>
                  <a:t>h</a:t>
                </a:r>
                <a:r>
                  <a:rPr lang="en-US" altLang="zh-CN" dirty="0">
                    <a:solidFill>
                      <a:srgbClr val="FF3300"/>
                    </a:solidFill>
                    <a:latin typeface="Symbol" panose="05050102010706020507" pitchFamily="2" charset="2"/>
                    <a:ea typeface="宋体" panose="02010600030101010101" pitchFamily="2" charset="-122"/>
                  </a:rPr>
                  <a:t>n</a:t>
                </a:r>
                <a:r>
                  <a:rPr lang="en-US" altLang="zh-CN" baseline="-25000" dirty="0">
                    <a:solidFill>
                      <a:srgbClr val="FF3300"/>
                    </a:solidFill>
                    <a:latin typeface="Symbol" panose="05050102010706020507" pitchFamily="2" charset="2"/>
                    <a:ea typeface="宋体" panose="02010600030101010101" pitchFamily="2" charset="-122"/>
                  </a:rPr>
                  <a:t>1</a:t>
                </a:r>
                <a:endParaRPr lang="en-US" altLang="zh-CN" baseline="-25000" dirty="0">
                  <a:solidFill>
                    <a:srgbClr val="FF3300"/>
                  </a:solidFill>
                  <a:latin typeface="Arial" panose="020B0604020202020204" pitchFamily="34" charset="0"/>
                  <a:ea typeface="宋体" panose="02010600030101010101" pitchFamily="2" charset="-122"/>
                </a:endParaRPr>
              </a:p>
            </p:txBody>
          </p:sp>
          <p:sp>
            <p:nvSpPr>
              <p:cNvPr id="11298" name="Line 35"/>
              <p:cNvSpPr/>
              <p:nvPr/>
            </p:nvSpPr>
            <p:spPr>
              <a:xfrm>
                <a:off x="0" y="317"/>
                <a:ext cx="318" cy="0"/>
              </a:xfrm>
              <a:prstGeom prst="line">
                <a:avLst/>
              </a:prstGeom>
              <a:ln w="28575" cap="flat" cmpd="sng">
                <a:solidFill>
                  <a:srgbClr val="FF3300"/>
                </a:solidFill>
                <a:prstDash val="solid"/>
                <a:round/>
                <a:headEnd type="none" w="med" len="med"/>
                <a:tailEnd type="triangle" w="med" len="med"/>
              </a:ln>
            </p:spPr>
          </p:sp>
        </p:grpSp>
        <p:sp>
          <p:nvSpPr>
            <p:cNvPr id="11300" name="Line 36"/>
            <p:cNvSpPr/>
            <p:nvPr/>
          </p:nvSpPr>
          <p:spPr>
            <a:xfrm>
              <a:off x="2325" y="6648"/>
              <a:ext cx="0" cy="2495"/>
            </a:xfrm>
            <a:prstGeom prst="line">
              <a:avLst/>
            </a:prstGeom>
            <a:ln w="28575" cap="flat" cmpd="sng">
              <a:solidFill>
                <a:srgbClr val="FF3300"/>
              </a:solidFill>
              <a:prstDash val="solid"/>
              <a:round/>
              <a:headEnd type="none" w="med" len="med"/>
              <a:tailEnd type="triangle" w="med" len="med"/>
            </a:ln>
          </p:spPr>
        </p:sp>
        <p:sp>
          <p:nvSpPr>
            <p:cNvPr id="11301" name="Line 37"/>
            <p:cNvSpPr/>
            <p:nvPr/>
          </p:nvSpPr>
          <p:spPr>
            <a:xfrm>
              <a:off x="3118" y="6648"/>
              <a:ext cx="2042" cy="680"/>
            </a:xfrm>
            <a:prstGeom prst="line">
              <a:avLst/>
            </a:prstGeom>
            <a:ln w="28575" cap="flat" cmpd="sng">
              <a:solidFill>
                <a:srgbClr val="0066FF"/>
              </a:solidFill>
              <a:prstDash val="sysDot"/>
              <a:round/>
              <a:headEnd type="none" w="med" len="med"/>
              <a:tailEnd type="triangle" w="med" len="med"/>
            </a:ln>
          </p:spPr>
        </p:sp>
        <p:sp>
          <p:nvSpPr>
            <p:cNvPr id="11302" name="Line 38"/>
            <p:cNvSpPr/>
            <p:nvPr/>
          </p:nvSpPr>
          <p:spPr>
            <a:xfrm flipH="1">
              <a:off x="3230" y="7440"/>
              <a:ext cx="2043" cy="1590"/>
            </a:xfrm>
            <a:prstGeom prst="line">
              <a:avLst/>
            </a:prstGeom>
            <a:ln w="28575" cap="flat" cmpd="sng">
              <a:solidFill>
                <a:srgbClr val="FF3300"/>
              </a:solidFill>
              <a:prstDash val="solid"/>
              <a:round/>
              <a:headEnd type="none" w="med" len="med"/>
              <a:tailEnd type="triangle" w="med" len="med"/>
            </a:ln>
          </p:spPr>
        </p:sp>
        <p:grpSp>
          <p:nvGrpSpPr>
            <p:cNvPr id="11303" name="Group 39"/>
            <p:cNvGrpSpPr/>
            <p:nvPr/>
          </p:nvGrpSpPr>
          <p:grpSpPr>
            <a:xfrm>
              <a:off x="4478" y="8235"/>
              <a:ext cx="1020" cy="690"/>
              <a:chOff x="0" y="0"/>
              <a:chExt cx="408" cy="276"/>
            </a:xfrm>
          </p:grpSpPr>
          <p:sp>
            <p:nvSpPr>
              <p:cNvPr id="7" name="Text Box 40"/>
              <p:cNvSpPr txBox="1"/>
              <p:nvPr/>
            </p:nvSpPr>
            <p:spPr>
              <a:xfrm>
                <a:off x="0" y="45"/>
                <a:ext cx="408" cy="231"/>
              </a:xfrm>
              <a:prstGeom prst="rect">
                <a:avLst/>
              </a:prstGeom>
              <a:noFill/>
              <a:ln w="9525">
                <a:noFill/>
              </a:ln>
            </p:spPr>
            <p:txBody>
              <a:bodyPr anchor="t">
                <a:spAutoFit/>
              </a:bodyPr>
              <a:lstStyle/>
              <a:p>
                <a:pPr>
                  <a:spcBef>
                    <a:spcPct val="50000"/>
                  </a:spcBef>
                </a:pPr>
                <a:r>
                  <a:rPr lang="en-US" altLang="zh-CN" dirty="0">
                    <a:solidFill>
                      <a:srgbClr val="FF3300"/>
                    </a:solidFill>
                    <a:latin typeface="Arial" panose="020B0604020202020204" pitchFamily="34" charset="0"/>
                    <a:ea typeface="宋体" panose="02010600030101010101" pitchFamily="2" charset="-122"/>
                  </a:rPr>
                  <a:t>h</a:t>
                </a:r>
                <a:r>
                  <a:rPr lang="en-US" altLang="zh-CN" dirty="0">
                    <a:solidFill>
                      <a:srgbClr val="FF3300"/>
                    </a:solidFill>
                    <a:latin typeface="Symbol" panose="05050102010706020507" pitchFamily="2" charset="2"/>
                    <a:ea typeface="宋体" panose="02010600030101010101" pitchFamily="2" charset="-122"/>
                  </a:rPr>
                  <a:t>n</a:t>
                </a:r>
                <a:r>
                  <a:rPr lang="en-US" altLang="zh-CN" baseline="-25000" dirty="0">
                    <a:solidFill>
                      <a:srgbClr val="FF3300"/>
                    </a:solidFill>
                    <a:latin typeface="Symbol" panose="05050102010706020507" pitchFamily="2" charset="2"/>
                    <a:ea typeface="宋体" panose="02010600030101010101" pitchFamily="2" charset="-122"/>
                  </a:rPr>
                  <a:t>2</a:t>
                </a:r>
                <a:endParaRPr lang="en-US" altLang="zh-CN" baseline="-25000" dirty="0">
                  <a:solidFill>
                    <a:srgbClr val="FF3300"/>
                  </a:solidFill>
                  <a:latin typeface="Arial" panose="020B0604020202020204" pitchFamily="34" charset="0"/>
                  <a:ea typeface="宋体" panose="02010600030101010101" pitchFamily="2" charset="-122"/>
                </a:endParaRPr>
              </a:p>
            </p:txBody>
          </p:sp>
          <p:sp>
            <p:nvSpPr>
              <p:cNvPr id="11304" name="Line 41"/>
              <p:cNvSpPr/>
              <p:nvPr/>
            </p:nvSpPr>
            <p:spPr>
              <a:xfrm>
                <a:off x="46" y="0"/>
                <a:ext cx="317" cy="0"/>
              </a:xfrm>
              <a:prstGeom prst="line">
                <a:avLst/>
              </a:prstGeom>
              <a:ln w="28575" cap="flat" cmpd="sng">
                <a:solidFill>
                  <a:srgbClr val="FF3300"/>
                </a:solidFill>
                <a:prstDash val="solid"/>
                <a:round/>
                <a:headEnd type="none" w="med" len="med"/>
                <a:tailEnd type="triangle" w="med" len="med"/>
              </a:ln>
            </p:spPr>
          </p:sp>
        </p:grpSp>
      </p:grpSp>
      <p:sp>
        <p:nvSpPr>
          <p:cNvPr id="11306" name="Text Box 42"/>
          <p:cNvSpPr txBox="1"/>
          <p:nvPr/>
        </p:nvSpPr>
        <p:spPr>
          <a:xfrm>
            <a:off x="143510" y="2213293"/>
            <a:ext cx="8964613" cy="891540"/>
          </a:xfrm>
          <a:prstGeom prst="rect">
            <a:avLst/>
          </a:prstGeom>
          <a:noFill/>
          <a:ln w="9525">
            <a:noFill/>
          </a:ln>
        </p:spPr>
        <p:txBody>
          <a:bodyPr anchor="t">
            <a:spAutoFit/>
          </a:bodyPr>
          <a:lstStyle/>
          <a:p>
            <a:pPr>
              <a:spcBef>
                <a:spcPct val="50000"/>
              </a:spcBef>
            </a:pPr>
            <a:r>
              <a:rPr lang="en-US" altLang="zh-CN" b="1" dirty="0">
                <a:solidFill>
                  <a:srgbClr val="000000"/>
                </a:solidFill>
                <a:latin typeface="Arial" panose="020B0604020202020204" pitchFamily="34" charset="0"/>
                <a:ea typeface="宋体" panose="02010600030101010101" pitchFamily="2" charset="-122"/>
              </a:rPr>
              <a:t>2. Fluorescence</a:t>
            </a:r>
            <a:r>
              <a:rPr lang="zh-CN" altLang="en-US" b="1" dirty="0">
                <a:solidFill>
                  <a:srgbClr val="000000"/>
                </a:solidFill>
                <a:latin typeface="Arial" panose="020B0604020202020204" pitchFamily="34" charset="0"/>
                <a:ea typeface="宋体" panose="02010600030101010101" pitchFamily="2" charset="-122"/>
              </a:rPr>
              <a:t>：</a:t>
            </a:r>
            <a:r>
              <a:rPr lang="zh-CN" altLang="en-US" sz="1600" dirty="0">
                <a:solidFill>
                  <a:srgbClr val="000000"/>
                </a:solidFill>
                <a:latin typeface="Arial" panose="020B0604020202020204" pitchFamily="34" charset="0"/>
                <a:ea typeface="宋体" panose="02010600030101010101" pitchFamily="2" charset="-122"/>
              </a:rPr>
              <a:t>When a molecule in the ground state absorbs light energy, it enters the excited state and immediately returns to the ground state and releases energy in the form of light, which is called fluorescence。</a:t>
            </a:r>
            <a:r>
              <a:rPr lang="zh-CN" altLang="en-US" dirty="0">
                <a:latin typeface="Arial" panose="020B0604020202020204" pitchFamily="34" charset="0"/>
                <a:ea typeface="宋体" panose="02010600030101010101" pitchFamily="2" charset="-122"/>
              </a:rPr>
              <a:t> </a:t>
            </a:r>
          </a:p>
        </p:txBody>
      </p:sp>
      <p:sp>
        <p:nvSpPr>
          <p:cNvPr id="11307" name="Text Box 43"/>
          <p:cNvSpPr txBox="1"/>
          <p:nvPr/>
        </p:nvSpPr>
        <p:spPr>
          <a:xfrm>
            <a:off x="215265" y="3529965"/>
            <a:ext cx="6193790" cy="368300"/>
          </a:xfrm>
          <a:prstGeom prst="rect">
            <a:avLst/>
          </a:prstGeom>
          <a:noFill/>
          <a:ln w="9525">
            <a:noFill/>
          </a:ln>
        </p:spPr>
        <p:txBody>
          <a:bodyPr wrap="square" anchor="t">
            <a:spAutoFit/>
          </a:bodyPr>
          <a:lstStyle/>
          <a:p>
            <a:pPr>
              <a:spcBef>
                <a:spcPct val="50000"/>
              </a:spcBef>
            </a:pPr>
            <a:r>
              <a:rPr lang="en-US" altLang="zh-CN" dirty="0">
                <a:solidFill>
                  <a:srgbClr val="000000"/>
                </a:solidFill>
                <a:latin typeface="Arial" panose="020B0604020202020204" pitchFamily="34" charset="0"/>
                <a:ea typeface="宋体" panose="02010600030101010101" pitchFamily="2" charset="-122"/>
              </a:rPr>
              <a:t>4. Excitation( Ex) </a:t>
            </a:r>
            <a:r>
              <a:rPr lang="en-US" altLang="zh-CN" dirty="0">
                <a:solidFill>
                  <a:srgbClr val="000000"/>
                </a:solidFill>
                <a:ea typeface="宋体" panose="02010600030101010101" pitchFamily="2" charset="-122"/>
                <a:sym typeface="+mn-ea"/>
              </a:rPr>
              <a:t>Spectra</a:t>
            </a:r>
            <a:r>
              <a:rPr lang="zh-CN" altLang="en-US" dirty="0">
                <a:solidFill>
                  <a:srgbClr val="000000"/>
                </a:solidFill>
                <a:latin typeface="Arial" panose="020B0604020202020204" pitchFamily="34" charset="0"/>
                <a:ea typeface="宋体" panose="02010600030101010101" pitchFamily="2" charset="-122"/>
              </a:rPr>
              <a:t>  </a:t>
            </a:r>
            <a:r>
              <a:rPr lang="en-US" altLang="zh-CN" dirty="0">
                <a:solidFill>
                  <a:srgbClr val="000000"/>
                </a:solidFill>
                <a:latin typeface="Arial" panose="020B0604020202020204" pitchFamily="34" charset="0"/>
                <a:ea typeface="宋体" panose="02010600030101010101" pitchFamily="2" charset="-122"/>
              </a:rPr>
              <a:t>and Emission(Em) </a:t>
            </a:r>
            <a:r>
              <a:rPr lang="en-US" altLang="zh-CN" dirty="0">
                <a:solidFill>
                  <a:srgbClr val="000000"/>
                </a:solidFill>
                <a:ea typeface="宋体" panose="02010600030101010101" pitchFamily="2" charset="-122"/>
                <a:sym typeface="+mn-ea"/>
              </a:rPr>
              <a:t>Spectra</a:t>
            </a:r>
            <a:endParaRPr lang="en-US" altLang="zh-CN" dirty="0">
              <a:solidFill>
                <a:srgbClr val="000000"/>
              </a:solidFill>
              <a:latin typeface="Arial" panose="020B0604020202020204" pitchFamily="34" charset="0"/>
              <a:ea typeface="宋体" panose="02010600030101010101" pitchFamily="2" charset="-122"/>
            </a:endParaRPr>
          </a:p>
        </p:txBody>
      </p:sp>
      <p:sp>
        <p:nvSpPr>
          <p:cNvPr id="11308" name="Text Box 44"/>
          <p:cNvSpPr txBox="1"/>
          <p:nvPr/>
        </p:nvSpPr>
        <p:spPr>
          <a:xfrm>
            <a:off x="107950" y="1350328"/>
            <a:ext cx="9036050" cy="922020"/>
          </a:xfrm>
          <a:prstGeom prst="rect">
            <a:avLst/>
          </a:prstGeom>
          <a:noFill/>
          <a:ln w="9525">
            <a:noFill/>
          </a:ln>
        </p:spPr>
        <p:txBody>
          <a:bodyPr anchor="t">
            <a:spAutoFit/>
          </a:bodyPr>
          <a:lstStyle/>
          <a:p>
            <a:pPr>
              <a:spcBef>
                <a:spcPct val="50000"/>
              </a:spcBef>
            </a:pPr>
            <a:r>
              <a:rPr lang="en-US" altLang="zh-CN" b="1" dirty="0">
                <a:solidFill>
                  <a:srgbClr val="000000"/>
                </a:solidFill>
                <a:latin typeface="Arial" panose="020B0604020202020204" pitchFamily="34" charset="0"/>
                <a:ea typeface="宋体" panose="02010600030101010101" pitchFamily="2" charset="-122"/>
              </a:rPr>
              <a:t>1. </a:t>
            </a:r>
            <a:r>
              <a:rPr lang="zh-CN" altLang="en-US" b="1" dirty="0">
                <a:solidFill>
                  <a:srgbClr val="000000"/>
                </a:solidFill>
                <a:latin typeface="Arial" panose="020B0604020202020204" pitchFamily="34" charset="0"/>
                <a:ea typeface="宋体" panose="02010600030101010101" pitchFamily="2" charset="-122"/>
              </a:rPr>
              <a:t> </a:t>
            </a:r>
            <a:r>
              <a:rPr lang="en-US" altLang="zh-CN" b="1" dirty="0">
                <a:solidFill>
                  <a:srgbClr val="000000"/>
                </a:solidFill>
                <a:latin typeface="Arial" panose="020B0604020202020204" pitchFamily="34" charset="0"/>
                <a:ea typeface="宋体" panose="02010600030101010101" pitchFamily="2" charset="-122"/>
              </a:rPr>
              <a:t>Energy Level</a:t>
            </a:r>
            <a:r>
              <a:rPr lang="zh-CN" altLang="en-US" b="1" dirty="0">
                <a:solidFill>
                  <a:srgbClr val="000000"/>
                </a:solidFill>
                <a:latin typeface="Arial" panose="020B0604020202020204" pitchFamily="34" charset="0"/>
                <a:ea typeface="宋体" panose="02010600030101010101" pitchFamily="2" charset="-122"/>
              </a:rPr>
              <a:t>：</a:t>
            </a:r>
            <a:r>
              <a:rPr lang="zh-CN" altLang="en-US" sz="1600" dirty="0">
                <a:solidFill>
                  <a:srgbClr val="000000"/>
                </a:solidFill>
                <a:latin typeface="Arial" panose="020B0604020202020204" pitchFamily="34" charset="0"/>
                <a:ea typeface="宋体" panose="02010600030101010101" pitchFamily="2" charset="-122"/>
              </a:rPr>
              <a:t>The possible states of atoms are not continuous, so the corresponding energies of each state are also discontinuous. Including electronic energy level, vibration energy level and rotational energy level</a:t>
            </a:r>
          </a:p>
        </p:txBody>
      </p:sp>
      <p:sp>
        <p:nvSpPr>
          <p:cNvPr id="11309" name="Text Box 45"/>
          <p:cNvSpPr txBox="1"/>
          <p:nvPr/>
        </p:nvSpPr>
        <p:spPr>
          <a:xfrm>
            <a:off x="142875" y="2981325"/>
            <a:ext cx="8750300" cy="614045"/>
          </a:xfrm>
          <a:prstGeom prst="rect">
            <a:avLst/>
          </a:prstGeom>
          <a:noFill/>
          <a:ln w="9525">
            <a:noFill/>
          </a:ln>
        </p:spPr>
        <p:txBody>
          <a:bodyPr wrap="square" anchor="t">
            <a:spAutoFit/>
          </a:bodyPr>
          <a:lstStyle/>
          <a:p>
            <a:pPr>
              <a:spcBef>
                <a:spcPct val="50000"/>
              </a:spcBef>
            </a:pPr>
            <a:r>
              <a:rPr lang="en-US" altLang="zh-CN" dirty="0">
                <a:solidFill>
                  <a:srgbClr val="000000"/>
                </a:solidFill>
                <a:latin typeface="Arial" panose="020B0604020202020204" pitchFamily="34" charset="0"/>
                <a:ea typeface="宋体" panose="02010600030101010101" pitchFamily="2" charset="-122"/>
              </a:rPr>
              <a:t>3. </a:t>
            </a:r>
            <a:r>
              <a:rPr lang="en-US" altLang="zh-CN" b="1" dirty="0">
                <a:solidFill>
                  <a:srgbClr val="000000"/>
                </a:solidFill>
                <a:latin typeface="Arial" panose="020B0604020202020204" pitchFamily="34" charset="0"/>
                <a:ea typeface="宋体" panose="02010600030101010101" pitchFamily="2" charset="-122"/>
              </a:rPr>
              <a:t>Phosphorescence</a:t>
            </a:r>
            <a:r>
              <a:rPr lang="zh-CN" altLang="en-US" b="1" dirty="0">
                <a:solidFill>
                  <a:srgbClr val="000000"/>
                </a:solidFill>
                <a:latin typeface="Arial" panose="020B0604020202020204" pitchFamily="34" charset="0"/>
                <a:ea typeface="宋体" panose="02010600030101010101" pitchFamily="2" charset="-122"/>
              </a:rPr>
              <a:t>）</a:t>
            </a:r>
            <a:r>
              <a:rPr lang="en-US" altLang="zh-CN" b="1" dirty="0">
                <a:solidFill>
                  <a:srgbClr val="000000"/>
                </a:solidFill>
                <a:latin typeface="Arial" panose="020B0604020202020204" pitchFamily="34" charset="0"/>
                <a:ea typeface="宋体" panose="02010600030101010101" pitchFamily="2" charset="-122"/>
              </a:rPr>
              <a:t>:</a:t>
            </a:r>
            <a:r>
              <a:rPr lang="zh-CN" altLang="en-US" sz="1600" dirty="0">
                <a:solidFill>
                  <a:srgbClr val="000000"/>
                </a:solidFill>
                <a:latin typeface="Arial" panose="020B0604020202020204" pitchFamily="34" charset="0"/>
                <a:ea typeface="宋体" panose="02010600030101010101" pitchFamily="2" charset="-122"/>
              </a:rPr>
              <a:t>Molecules return to the ground state from the excited triplet state to release energy in the form of light</a:t>
            </a:r>
            <a:r>
              <a:rPr lang="en-US" altLang="zh-CN" sz="1600" dirty="0">
                <a:solidFill>
                  <a:srgbClr val="000000"/>
                </a:solidFill>
                <a:latin typeface="Arial" panose="020B0604020202020204" pitchFamily="34" charset="0"/>
                <a:ea typeface="宋体" panose="02010600030101010101" pitchFamily="2" charset="-122"/>
              </a:rPr>
              <a:t>,</a:t>
            </a:r>
            <a:r>
              <a:rPr lang="zh-CN" altLang="en-US" sz="1600" dirty="0">
                <a:solidFill>
                  <a:srgbClr val="000000"/>
                </a:solidFill>
                <a:ea typeface="宋体" panose="02010600030101010101" pitchFamily="2" charset="-122"/>
                <a:sym typeface="+mn-ea"/>
              </a:rPr>
              <a:t>which is called </a:t>
            </a:r>
            <a:r>
              <a:rPr lang="en-US" altLang="zh-CN" sz="1600" dirty="0">
                <a:solidFill>
                  <a:srgbClr val="000000"/>
                </a:solidFill>
                <a:ea typeface="宋体" panose="02010600030101010101" pitchFamily="2" charset="-122"/>
                <a:sym typeface="+mn-ea"/>
              </a:rPr>
              <a:t>phosph</a:t>
            </a:r>
            <a:r>
              <a:rPr lang="zh-CN" altLang="en-US" sz="1600" dirty="0">
                <a:solidFill>
                  <a:srgbClr val="000000"/>
                </a:solidFill>
                <a:ea typeface="宋体" panose="02010600030101010101" pitchFamily="2" charset="-122"/>
                <a:sym typeface="+mn-ea"/>
              </a:rPr>
              <a:t>orescence</a:t>
            </a:r>
            <a:r>
              <a:rPr lang="zh-CN" altLang="en-US" sz="1600" dirty="0">
                <a:solidFill>
                  <a:srgbClr val="000000"/>
                </a:solidFill>
                <a:latin typeface="Arial" panose="020B0604020202020204" pitchFamily="34" charset="0"/>
                <a:ea typeface="宋体" panose="02010600030101010101" pitchFamily="2" charset="-122"/>
              </a:rPr>
              <a:t>。</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308"/>
                                        </p:tgtEl>
                                        <p:attrNameLst>
                                          <p:attrName>style.visibility</p:attrName>
                                        </p:attrNameLst>
                                      </p:cBhvr>
                                      <p:to>
                                        <p:strVal val="visible"/>
                                      </p:to>
                                    </p:set>
                                    <p:anim calcmode="lin" valueType="num">
                                      <p:cBhvr additive="base">
                                        <p:cTn id="13" dur="500" fill="hold"/>
                                        <p:tgtEl>
                                          <p:spTgt spid="11308"/>
                                        </p:tgtEl>
                                        <p:attrNameLst>
                                          <p:attrName>ppt_x</p:attrName>
                                        </p:attrNameLst>
                                      </p:cBhvr>
                                      <p:tavLst>
                                        <p:tav tm="0">
                                          <p:val>
                                            <p:strVal val="#ppt_x"/>
                                          </p:val>
                                        </p:tav>
                                        <p:tav tm="100000">
                                          <p:val>
                                            <p:strVal val="#ppt_x"/>
                                          </p:val>
                                        </p:tav>
                                      </p:tavLst>
                                    </p:anim>
                                    <p:anim calcmode="lin" valueType="num">
                                      <p:cBhvr additive="base">
                                        <p:cTn id="14" dur="500" fill="hold"/>
                                        <p:tgtEl>
                                          <p:spTgt spid="1130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1306"/>
                                        </p:tgtEl>
                                        <p:attrNameLst>
                                          <p:attrName>style.visibility</p:attrName>
                                        </p:attrNameLst>
                                      </p:cBhvr>
                                      <p:to>
                                        <p:strVal val="visible"/>
                                      </p:to>
                                    </p:set>
                                    <p:animEffect transition="in" filter="blinds(horizontal)">
                                      <p:cBhvr>
                                        <p:cTn id="19" dur="500"/>
                                        <p:tgtEl>
                                          <p:spTgt spid="1130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1309"/>
                                        </p:tgtEl>
                                        <p:attrNameLst>
                                          <p:attrName>style.visibility</p:attrName>
                                        </p:attrNameLst>
                                      </p:cBhvr>
                                      <p:to>
                                        <p:strVal val="visible"/>
                                      </p:to>
                                    </p:set>
                                    <p:anim calcmode="lin" valueType="num">
                                      <p:cBhvr additive="base">
                                        <p:cTn id="24" dur="500" fill="hold"/>
                                        <p:tgtEl>
                                          <p:spTgt spid="11309"/>
                                        </p:tgtEl>
                                        <p:attrNameLst>
                                          <p:attrName>ppt_x</p:attrName>
                                        </p:attrNameLst>
                                      </p:cBhvr>
                                      <p:tavLst>
                                        <p:tav tm="0">
                                          <p:val>
                                            <p:strVal val="#ppt_x"/>
                                          </p:val>
                                        </p:tav>
                                        <p:tav tm="100000">
                                          <p:val>
                                            <p:strVal val="#ppt_x"/>
                                          </p:val>
                                        </p:tav>
                                      </p:tavLst>
                                    </p:anim>
                                    <p:anim calcmode="lin" valueType="num">
                                      <p:cBhvr additive="base">
                                        <p:cTn id="25" dur="500" fill="hold"/>
                                        <p:tgtEl>
                                          <p:spTgt spid="1130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1307"/>
                                        </p:tgtEl>
                                        <p:attrNameLst>
                                          <p:attrName>style.visibility</p:attrName>
                                        </p:attrNameLst>
                                      </p:cBhvr>
                                      <p:to>
                                        <p:strVal val="visible"/>
                                      </p:to>
                                    </p:set>
                                    <p:animEffect transition="in" filter="blinds(horizontal)">
                                      <p:cBhvr>
                                        <p:cTn id="30" dur="500"/>
                                        <p:tgtEl>
                                          <p:spTgt spid="11307"/>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266"/>
                                        </p:tgtEl>
                                        <p:attrNameLst>
                                          <p:attrName>style.visibility</p:attrName>
                                        </p:attrNameLst>
                                      </p:cBhvr>
                                      <p:to>
                                        <p:strVal val="visible"/>
                                      </p:to>
                                    </p:set>
                                    <p:anim calcmode="lin" valueType="num">
                                      <p:cBhvr additive="base">
                                        <p:cTn id="35" dur="500" fill="hold"/>
                                        <p:tgtEl>
                                          <p:spTgt spid="11266"/>
                                        </p:tgtEl>
                                        <p:attrNameLst>
                                          <p:attrName>ppt_x</p:attrName>
                                        </p:attrNameLst>
                                      </p:cBhvr>
                                      <p:tavLst>
                                        <p:tav tm="0">
                                          <p:val>
                                            <p:strVal val="#ppt_x"/>
                                          </p:val>
                                        </p:tav>
                                        <p:tav tm="100000">
                                          <p:val>
                                            <p:strVal val="#ppt_x"/>
                                          </p:val>
                                        </p:tav>
                                      </p:tavLst>
                                    </p:anim>
                                    <p:anim calcmode="lin" valueType="num">
                                      <p:cBhvr additive="base">
                                        <p:cTn id="36"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11306" grpId="0"/>
      <p:bldP spid="11307" grpId="0"/>
      <p:bldP spid="11308" grpId="0"/>
      <p:bldP spid="1130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标题 12289"/>
          <p:cNvSpPr>
            <a:spLocks noGrp="1"/>
          </p:cNvSpPr>
          <p:nvPr>
            <p:ph type="title"/>
          </p:nvPr>
        </p:nvSpPr>
        <p:spPr>
          <a:xfrm>
            <a:off x="1835150" y="274638"/>
            <a:ext cx="6851650" cy="706437"/>
          </a:xfrm>
        </p:spPr>
        <p:txBody>
          <a:bodyPr anchor="ctr">
            <a:normAutofit fontScale="90000"/>
          </a:bodyPr>
          <a:lstStyle/>
          <a:p>
            <a:r>
              <a:rPr lang="en-US" altLang="x-none" sz="3200" dirty="0">
                <a:effectLst>
                  <a:outerShdw blurRad="38100" dist="38100" dir="2700000">
                    <a:srgbClr val="FFFFFF"/>
                  </a:outerShdw>
                </a:effectLst>
                <a:sym typeface="+mn-ea"/>
              </a:rPr>
              <a:t>Fluorescence Resonance Energy Transfer</a:t>
            </a:r>
            <a:r>
              <a:rPr lang="zh-CN" altLang="en-US" sz="3200">
                <a:cs typeface="Arial" panose="020B0604020202020204" pitchFamily="34" charset="0"/>
              </a:rPr>
              <a:t>（</a:t>
            </a:r>
            <a:r>
              <a:rPr lang="en-US" altLang="zh-CN" sz="3200">
                <a:cs typeface="Arial" panose="020B0604020202020204" pitchFamily="34" charset="0"/>
              </a:rPr>
              <a:t>FRET</a:t>
            </a:r>
            <a:r>
              <a:rPr lang="zh-CN" altLang="en-US" sz="3200">
                <a:cs typeface="Arial" panose="020B0604020202020204" pitchFamily="34" charset="0"/>
              </a:rPr>
              <a:t>）</a:t>
            </a:r>
          </a:p>
        </p:txBody>
      </p:sp>
      <p:sp>
        <p:nvSpPr>
          <p:cNvPr id="12290" name="文本占位符 12290"/>
          <p:cNvSpPr>
            <a:spLocks noGrp="1"/>
          </p:cNvSpPr>
          <p:nvPr>
            <p:ph idx="1"/>
          </p:nvPr>
        </p:nvSpPr>
        <p:spPr>
          <a:xfrm>
            <a:off x="971550" y="1127125"/>
            <a:ext cx="7715250" cy="5183188"/>
          </a:xfrm>
        </p:spPr>
        <p:txBody>
          <a:bodyPr anchor="t">
            <a:normAutofit fontScale="90000" lnSpcReduction="20000"/>
          </a:bodyPr>
          <a:lstStyle/>
          <a:p>
            <a:pPr>
              <a:lnSpc>
                <a:spcPct val="150000"/>
              </a:lnSpc>
            </a:pPr>
            <a:r>
              <a:rPr lang="en-US" altLang="zh-CN" sz="2000" dirty="0"/>
              <a:t> </a:t>
            </a:r>
            <a:r>
              <a:rPr sz="2000" dirty="0"/>
              <a:t>In two different fluorescent groups, if the emission spectra of one group (Donor) overlap with the absorption spectra of another group (Acceptor), the transfer of fluorescent energy from donor to acceptor can be observed when the distance between the two fluorescent groups is appropriate (1-10 nm). That is, when the excitation wavelength of the former group excites, </a:t>
            </a:r>
            <a:r>
              <a:rPr lang="en-US" sz="2000" dirty="0"/>
              <a:t>f</a:t>
            </a:r>
            <a:r>
              <a:rPr sz="2000" dirty="0">
                <a:sym typeface="+mn-ea"/>
              </a:rPr>
              <a:t>luorescence emitted by the latter group</a:t>
            </a:r>
            <a:r>
              <a:rPr sz="2000" dirty="0"/>
              <a:t> can be observed. </a:t>
            </a:r>
          </a:p>
          <a:p>
            <a:pPr>
              <a:lnSpc>
                <a:spcPct val="150000"/>
              </a:lnSpc>
            </a:pPr>
            <a:r>
              <a:rPr sz="2000" dirty="0"/>
              <a:t>Conditions for Effective Energy Transfer</a:t>
            </a:r>
          </a:p>
          <a:p>
            <a:pPr lvl="1">
              <a:lnSpc>
                <a:spcPct val="150000"/>
              </a:lnSpc>
            </a:pPr>
            <a:r>
              <a:rPr sz="2000" dirty="0"/>
              <a:t>The emission spectra of energy donors and the absorption spectra of energy receptors must </a:t>
            </a:r>
            <a:r>
              <a:rPr sz="2000" dirty="0">
                <a:highlight>
                  <a:srgbClr val="FFFF00"/>
                </a:highlight>
              </a:rPr>
              <a:t>overlap</a:t>
            </a:r>
            <a:r>
              <a:rPr sz="2000" dirty="0"/>
              <a:t>.</a:t>
            </a:r>
          </a:p>
          <a:p>
            <a:pPr lvl="1">
              <a:lnSpc>
                <a:spcPct val="150000"/>
              </a:lnSpc>
            </a:pPr>
            <a:r>
              <a:rPr sz="2000" dirty="0"/>
              <a:t>The fluorescent chromophores of energy donors and energy receptors must be </a:t>
            </a:r>
            <a:r>
              <a:rPr sz="2000" dirty="0">
                <a:highlight>
                  <a:srgbClr val="FFFF00"/>
                </a:highlight>
              </a:rPr>
              <a:t>arranged in an appropriate way.</a:t>
            </a:r>
          </a:p>
          <a:p>
            <a:pPr lvl="1">
              <a:lnSpc>
                <a:spcPct val="150000"/>
              </a:lnSpc>
            </a:pPr>
            <a:r>
              <a:rPr sz="2000" dirty="0"/>
              <a:t>The energy donor and the energy receptor must be </a:t>
            </a:r>
            <a:r>
              <a:rPr sz="2000" dirty="0">
                <a:highlight>
                  <a:srgbClr val="FFFF00"/>
                </a:highlight>
              </a:rPr>
              <a:t>close</a:t>
            </a:r>
            <a:r>
              <a:rPr sz="2000" dirty="0"/>
              <a:t> enough.</a:t>
            </a:r>
          </a:p>
        </p:txBody>
      </p:sp>
    </p:spTree>
  </p:cSld>
  <p:clrMapOvr>
    <a:masterClrMapping/>
  </p:clrMapOvr>
  <p:transition>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idx="4294967295"/>
          </p:nvPr>
        </p:nvSpPr>
        <p:spPr>
          <a:xfrm>
            <a:off x="1835150" y="276225"/>
            <a:ext cx="6851650" cy="346075"/>
          </a:xfrm>
        </p:spPr>
        <p:txBody>
          <a:bodyPr vert="horz" wrap="square" anchor="ctr">
            <a:normAutofit fontScale="90000"/>
          </a:bodyPr>
          <a:lstStyle/>
          <a:p>
            <a:pPr lvl="0" eaLnBrk="1" fontAlgn="base" hangingPunct="1"/>
            <a:r>
              <a:rPr lang="en-US" altLang="zh-CN" sz="3600" dirty="0">
                <a:effectLst>
                  <a:outerShdw blurRad="38100" dist="38100" dir="2700000">
                    <a:srgbClr val="FFFFFF"/>
                  </a:outerShdw>
                </a:effectLst>
                <a:sym typeface="+mn-ea"/>
              </a:rPr>
              <a:t>Principle of </a:t>
            </a:r>
            <a:r>
              <a:rPr lang="en-US" altLang="x-none" sz="3600" strike="noStrike" noProof="1">
                <a:effectLst>
                  <a:outerShdw blurRad="38100" dist="38100" dir="2700000">
                    <a:srgbClr val="FFFFFF"/>
                  </a:outerShdw>
                </a:effectLst>
              </a:rPr>
              <a:t>FRET </a:t>
            </a:r>
            <a:r>
              <a:rPr lang="en-US" altLang="zh-CN" sz="3600" strike="noStrike" noProof="1">
                <a:effectLst>
                  <a:outerShdw blurRad="38100" dist="38100" dir="2700000">
                    <a:srgbClr val="FFFFFF"/>
                  </a:outerShdw>
                </a:effectLst>
              </a:rPr>
              <a:t> </a:t>
            </a:r>
          </a:p>
        </p:txBody>
      </p:sp>
      <p:pic>
        <p:nvPicPr>
          <p:cNvPr id="2" name="Picture 4" descr="Picture 2"/>
          <p:cNvPicPr>
            <a:picLocks noGrp="1" noChangeAspect="1"/>
          </p:cNvPicPr>
          <p:nvPr>
            <p:ph type="body" idx="4294967295"/>
          </p:nvPr>
        </p:nvPicPr>
        <p:blipFill>
          <a:blip r:embed="rId2"/>
          <a:stretch>
            <a:fillRect/>
          </a:stretch>
        </p:blipFill>
        <p:spPr>
          <a:xfrm>
            <a:off x="1476375" y="692150"/>
            <a:ext cx="7283450" cy="3060700"/>
          </a:xfrm>
        </p:spPr>
      </p:pic>
      <p:pic>
        <p:nvPicPr>
          <p:cNvPr id="13316" name="Picture 4"/>
          <p:cNvPicPr>
            <a:picLocks noChangeAspect="1"/>
          </p:cNvPicPr>
          <p:nvPr/>
        </p:nvPicPr>
        <p:blipFill>
          <a:blip r:embed="rId3"/>
          <a:srcRect l="50882" t="29630" r="11667" b="18518"/>
          <a:stretch>
            <a:fillRect/>
          </a:stretch>
        </p:blipFill>
        <p:spPr>
          <a:xfrm>
            <a:off x="546100" y="4006850"/>
            <a:ext cx="7916863" cy="2592388"/>
          </a:xfrm>
          <a:prstGeom prst="rect">
            <a:avLst/>
          </a:prstGeom>
          <a:noFill/>
          <a:ln w="9525">
            <a:noFill/>
          </a:ln>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13316"/>
                                        </p:tgtEl>
                                        <p:attrNameLst>
                                          <p:attrName>style.visibility</p:attrName>
                                        </p:attrNameLst>
                                      </p:cBhvr>
                                      <p:to>
                                        <p:strVal val="visible"/>
                                      </p:to>
                                    </p:set>
                                    <p:anim calcmode="lin" valueType="num">
                                      <p:cBhvr additive="base">
                                        <p:cTn id="7" dur="500" fill="hold"/>
                                        <p:tgtEl>
                                          <p:spTgt spid="13316"/>
                                        </p:tgtEl>
                                        <p:attrNameLst>
                                          <p:attrName>ppt_x</p:attrName>
                                        </p:attrNameLst>
                                      </p:cBhvr>
                                      <p:tavLst>
                                        <p:tav tm="0">
                                          <p:val>
                                            <p:strVal val="0-#ppt_w/2"/>
                                          </p:val>
                                        </p:tav>
                                        <p:tav tm="100000">
                                          <p:val>
                                            <p:strVal val="#ppt_x"/>
                                          </p:val>
                                        </p:tav>
                                      </p:tavLst>
                                    </p:anim>
                                    <p:anim calcmode="lin" valueType="num">
                                      <p:cBhvr additive="base">
                                        <p:cTn id="8" dur="500" fill="hold"/>
                                        <p:tgtEl>
                                          <p:spTgt spid="133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1670685" y="1825625"/>
            <a:ext cx="5801995" cy="4351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idx="4294967295"/>
          </p:nvPr>
        </p:nvSpPr>
        <p:spPr>
          <a:xfrm>
            <a:off x="1844040" y="104458"/>
            <a:ext cx="6851650" cy="561975"/>
          </a:xfrm>
        </p:spPr>
        <p:txBody>
          <a:bodyPr vert="horz" wrap="square" anchor="ctr">
            <a:normAutofit fontScale="90000"/>
          </a:bodyPr>
          <a:lstStyle/>
          <a:p>
            <a:pPr lvl="0" eaLnBrk="1" fontAlgn="base" hangingPunct="1"/>
            <a:r>
              <a:rPr lang="en-US" altLang="zh-CN" sz="3600" dirty="0">
                <a:effectLst>
                  <a:outerShdw blurRad="38100" dist="38100" dir="2700000">
                    <a:srgbClr val="FFFFFF"/>
                  </a:outerShdw>
                </a:effectLst>
                <a:sym typeface="+mn-ea"/>
              </a:rPr>
              <a:t>Principle of </a:t>
            </a:r>
            <a:r>
              <a:rPr lang="en-US" altLang="x-none" sz="3600" dirty="0">
                <a:effectLst>
                  <a:outerShdw blurRad="38100" dist="38100" dir="2700000">
                    <a:srgbClr val="FFFFFF"/>
                  </a:outerShdw>
                </a:effectLst>
                <a:sym typeface="+mn-ea"/>
              </a:rPr>
              <a:t>FRET </a:t>
            </a:r>
            <a:r>
              <a:rPr lang="en-US" altLang="zh-CN" sz="3600" dirty="0">
                <a:effectLst>
                  <a:outerShdw blurRad="38100" dist="38100" dir="2700000">
                    <a:srgbClr val="FFFFFF"/>
                  </a:outerShdw>
                </a:effectLst>
                <a:sym typeface="+mn-ea"/>
              </a:rPr>
              <a:t> </a:t>
            </a:r>
            <a:r>
              <a:rPr lang="zh-CN" altLang="en-US" sz="4600" strike="noStrike" noProof="1">
                <a:effectLst>
                  <a:outerShdw blurRad="38100" dist="38100" dir="2700000">
                    <a:srgbClr val="FFFFFF"/>
                  </a:outerShdw>
                </a:effectLst>
              </a:rPr>
              <a:t> </a:t>
            </a:r>
          </a:p>
        </p:txBody>
      </p:sp>
      <p:sp>
        <p:nvSpPr>
          <p:cNvPr id="14339" name="Rectangle 3"/>
          <p:cNvSpPr>
            <a:spLocks noGrp="1"/>
          </p:cNvSpPr>
          <p:nvPr>
            <p:ph type="body" idx="4294967295"/>
          </p:nvPr>
        </p:nvSpPr>
        <p:spPr>
          <a:xfrm>
            <a:off x="1312545" y="666750"/>
            <a:ext cx="7914640" cy="4526280"/>
          </a:xfrm>
        </p:spPr>
        <p:txBody>
          <a:bodyPr vert="horz" wrap="square" anchor="t"/>
          <a:lstStyle/>
          <a:p>
            <a:pPr lvl="0" eaLnBrk="1" fontAlgn="base" hangingPunct="1"/>
            <a:r>
              <a:rPr lang="zh-CN" altLang="en-US" sz="2400" strike="noStrike" noProof="1">
                <a:effectLst>
                  <a:outerShdw blurRad="38100" dist="38100" dir="2700000">
                    <a:srgbClr val="FFFFFF"/>
                  </a:outerShdw>
                </a:effectLst>
                <a:cs typeface="Arial" panose="020B0604020202020204" pitchFamily="34" charset="0"/>
              </a:rPr>
              <a:t>When the two fluorescent chromophores are close enough, the donor molecule absorbs a certain frequency of photons </a:t>
            </a:r>
            <a:r>
              <a:rPr lang="en-US" altLang="zh-CN" sz="2400" strike="noStrike" noProof="1">
                <a:effectLst>
                  <a:outerShdw blurRad="38100" dist="38100" dir="2700000">
                    <a:srgbClr val="FFFFFF"/>
                  </a:outerShdw>
                </a:effectLst>
                <a:cs typeface="Arial" panose="020B0604020202020204" pitchFamily="34" charset="0"/>
              </a:rPr>
              <a:t>and </a:t>
            </a:r>
            <a:r>
              <a:rPr lang="zh-CN" altLang="en-US" sz="2400" strike="noStrike" noProof="1">
                <a:effectLst>
                  <a:outerShdw blurRad="38100" dist="38100" dir="2700000">
                    <a:srgbClr val="FFFFFF"/>
                  </a:outerShdw>
                </a:effectLst>
                <a:cs typeface="Arial" panose="020B0604020202020204" pitchFamily="34" charset="0"/>
              </a:rPr>
              <a:t>is stimulated to a higher electronic energy state. Before the electron returns to the ground state, energy transfer to the adjacent acceptor molecule (i.e., energy resonance transfer) is realized by dipole interaction. </a:t>
            </a:r>
          </a:p>
        </p:txBody>
      </p:sp>
      <p:pic>
        <p:nvPicPr>
          <p:cNvPr id="2" name="Picture 4" descr="nprot"/>
          <p:cNvPicPr>
            <a:picLocks noChangeAspect="1"/>
          </p:cNvPicPr>
          <p:nvPr/>
        </p:nvPicPr>
        <p:blipFill>
          <a:blip r:embed="rId2"/>
          <a:stretch>
            <a:fillRect/>
          </a:stretch>
        </p:blipFill>
        <p:spPr>
          <a:xfrm>
            <a:off x="506095" y="3190558"/>
            <a:ext cx="4589463" cy="3546475"/>
          </a:xfrm>
          <a:prstGeom prst="rect">
            <a:avLst/>
          </a:prstGeom>
          <a:noFill/>
          <a:ln w="9525">
            <a:noFill/>
          </a:ln>
        </p:spPr>
      </p:pic>
      <p:pic>
        <p:nvPicPr>
          <p:cNvPr id="14340" name="Picture 5" descr="fretintrofigure9"/>
          <p:cNvPicPr>
            <a:picLocks noChangeAspect="1"/>
          </p:cNvPicPr>
          <p:nvPr/>
        </p:nvPicPr>
        <p:blipFill>
          <a:blip r:embed="rId3"/>
          <a:stretch>
            <a:fillRect/>
          </a:stretch>
        </p:blipFill>
        <p:spPr>
          <a:xfrm>
            <a:off x="5364163" y="3500438"/>
            <a:ext cx="3490912" cy="2943225"/>
          </a:xfrm>
          <a:prstGeom prst="rect">
            <a:avLst/>
          </a:prstGeom>
          <a:noFill/>
          <a:ln w="9525">
            <a:noFill/>
          </a:ln>
        </p:spPr>
      </p:pic>
    </p:spTree>
  </p:cSld>
  <p:clrMapOvr>
    <a:masterClrMapping/>
  </p:clrMapOvr>
  <p:transition>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15362"/>
          <p:cNvPicPr>
            <a:picLocks noChangeAspect="1"/>
          </p:cNvPicPr>
          <p:nvPr/>
        </p:nvPicPr>
        <p:blipFill>
          <a:blip r:embed="rId2"/>
          <a:stretch>
            <a:fillRect/>
          </a:stretch>
        </p:blipFill>
        <p:spPr>
          <a:xfrm>
            <a:off x="468313" y="1268413"/>
            <a:ext cx="8270875" cy="4321175"/>
          </a:xfrm>
          <a:prstGeom prst="rect">
            <a:avLst/>
          </a:prstGeom>
          <a:noFill/>
          <a:ln w="9525">
            <a:noFill/>
          </a:ln>
        </p:spPr>
      </p:pic>
    </p:spTree>
  </p:cSld>
  <p:clrMapOvr>
    <a:masterClrMapping/>
  </p:clrMapOvr>
  <p:transition>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内容占位符 33793"/>
          <p:cNvPicPr>
            <a:picLocks noGrp="1" noChangeAspect="1"/>
          </p:cNvPicPr>
          <p:nvPr>
            <p:ph sz="half" idx="1"/>
          </p:nvPr>
        </p:nvPicPr>
        <p:blipFill>
          <a:blip r:embed="rId2"/>
          <a:stretch>
            <a:fillRect/>
          </a:stretch>
        </p:blipFill>
        <p:spPr>
          <a:xfrm>
            <a:off x="1620838" y="260350"/>
            <a:ext cx="6497637" cy="3125788"/>
          </a:xfrm>
        </p:spPr>
      </p:pic>
      <p:sp>
        <p:nvSpPr>
          <p:cNvPr id="33794" name="标题 33794"/>
          <p:cNvSpPr>
            <a:spLocks noGrp="1"/>
          </p:cNvSpPr>
          <p:nvPr>
            <p:ph type="title"/>
          </p:nvPr>
        </p:nvSpPr>
        <p:spPr/>
        <p:txBody>
          <a:bodyPr anchor="ctr"/>
          <a:lstStyle/>
          <a:p>
            <a:endParaRPr lang="zh-CN" altLang="en-US"/>
          </a:p>
        </p:txBody>
      </p:sp>
      <p:pic>
        <p:nvPicPr>
          <p:cNvPr id="33795" name="内容占位符 33795"/>
          <p:cNvPicPr>
            <a:picLocks noGrp="1" noChangeAspect="1"/>
          </p:cNvPicPr>
          <p:nvPr>
            <p:ph sz="half" idx="2"/>
          </p:nvPr>
        </p:nvPicPr>
        <p:blipFill>
          <a:blip r:embed="rId3"/>
          <a:stretch>
            <a:fillRect/>
          </a:stretch>
        </p:blipFill>
        <p:spPr>
          <a:xfrm>
            <a:off x="1619250" y="3644900"/>
            <a:ext cx="6156325" cy="2955925"/>
          </a:xfrm>
        </p:spPr>
      </p:pic>
    </p:spTree>
  </p:cSld>
  <p:clrMapOvr>
    <a:masterClrMapping/>
  </p:clrMapOvr>
  <p:transition>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34817"/>
          <p:cNvSpPr>
            <a:spLocks noGrp="1"/>
          </p:cNvSpPr>
          <p:nvPr>
            <p:ph type="title"/>
          </p:nvPr>
        </p:nvSpPr>
        <p:spPr/>
        <p:txBody>
          <a:bodyPr anchor="ctr"/>
          <a:lstStyle/>
          <a:p>
            <a:endParaRPr lang="zh-CN" altLang="en-US"/>
          </a:p>
        </p:txBody>
      </p:sp>
      <p:pic>
        <p:nvPicPr>
          <p:cNvPr id="34818" name="内容占位符 34818"/>
          <p:cNvPicPr>
            <a:picLocks noGrp="1" noChangeAspect="1"/>
          </p:cNvPicPr>
          <p:nvPr>
            <p:ph idx="1"/>
          </p:nvPr>
        </p:nvPicPr>
        <p:blipFill>
          <a:blip r:embed="rId2"/>
          <a:stretch>
            <a:fillRect/>
          </a:stretch>
        </p:blipFill>
        <p:spPr>
          <a:xfrm>
            <a:off x="1403350" y="117475"/>
            <a:ext cx="7666038" cy="3679825"/>
          </a:xfrm>
        </p:spPr>
      </p:pic>
    </p:spTree>
  </p:cSld>
  <p:clrMapOvr>
    <a:masterClrMapping/>
  </p:clrMapOvr>
  <p:transition>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27649"/>
          <p:cNvSpPr>
            <a:spLocks noGrp="1"/>
          </p:cNvSpPr>
          <p:nvPr>
            <p:ph type="title"/>
          </p:nvPr>
        </p:nvSpPr>
        <p:spPr/>
        <p:txBody>
          <a:bodyPr anchor="ctr"/>
          <a:lstStyle/>
          <a:p>
            <a:r>
              <a:rPr lang="en-US" altLang="zh-CN" sz="3200"/>
              <a:t>Fluorescent Protein Properties</a:t>
            </a:r>
          </a:p>
        </p:txBody>
      </p:sp>
      <p:graphicFrame>
        <p:nvGraphicFramePr>
          <p:cNvPr id="27651" name="内容占位符 27650"/>
          <p:cNvGraphicFramePr>
            <a:graphicFrameLocks noGrp="1"/>
          </p:cNvGraphicFramePr>
          <p:nvPr>
            <p:ph idx="1"/>
          </p:nvPr>
        </p:nvGraphicFramePr>
        <p:xfrm>
          <a:off x="107950" y="1412875"/>
          <a:ext cx="8928100" cy="5174298"/>
        </p:xfrm>
        <a:graphic>
          <a:graphicData uri="http://schemas.openxmlformats.org/drawingml/2006/table">
            <a:tbl>
              <a:tblPr/>
              <a:tblGrid>
                <a:gridCol w="1095375">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gridCol w="1414463">
                  <a:extLst>
                    <a:ext uri="{9D8B030D-6E8A-4147-A177-3AD203B41FA5}">
                      <a16:colId xmlns:a16="http://schemas.microsoft.com/office/drawing/2014/main" val="20002"/>
                    </a:ext>
                  </a:extLst>
                </a:gridCol>
                <a:gridCol w="1274762">
                  <a:extLst>
                    <a:ext uri="{9D8B030D-6E8A-4147-A177-3AD203B41FA5}">
                      <a16:colId xmlns:a16="http://schemas.microsoft.com/office/drawing/2014/main" val="20003"/>
                    </a:ext>
                  </a:extLst>
                </a:gridCol>
                <a:gridCol w="1273175">
                  <a:extLst>
                    <a:ext uri="{9D8B030D-6E8A-4147-A177-3AD203B41FA5}">
                      <a16:colId xmlns:a16="http://schemas.microsoft.com/office/drawing/2014/main" val="20004"/>
                    </a:ext>
                  </a:extLst>
                </a:gridCol>
                <a:gridCol w="1276350">
                  <a:extLst>
                    <a:ext uri="{9D8B030D-6E8A-4147-A177-3AD203B41FA5}">
                      <a16:colId xmlns:a16="http://schemas.microsoft.com/office/drawing/2014/main" val="20005"/>
                    </a:ext>
                  </a:extLst>
                </a:gridCol>
                <a:gridCol w="1279525">
                  <a:extLst>
                    <a:ext uri="{9D8B030D-6E8A-4147-A177-3AD203B41FA5}">
                      <a16:colId xmlns:a16="http://schemas.microsoft.com/office/drawing/2014/main" val="20006"/>
                    </a:ext>
                  </a:extLst>
                </a:gridCol>
              </a:tblGrid>
              <a:tr h="871538">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Protein</a:t>
                      </a:r>
                    </a:p>
                    <a:p>
                      <a:pPr marL="0" lvl="0" indent="0">
                        <a:buNone/>
                      </a:pPr>
                      <a:r>
                        <a:rPr lang="en-US" altLang="zh-CN" sz="1400">
                          <a:solidFill>
                            <a:srgbClr val="FFFFFF"/>
                          </a:solidFill>
                          <a:latin typeface="Calibri" panose="020F0502020204030204" charset="0"/>
                          <a:ea typeface="宋体" panose="02010600030101010101" pitchFamily="2" charset="-122"/>
                        </a:rPr>
                        <a:t>(Acronym)</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Excitation</a:t>
                      </a:r>
                    </a:p>
                    <a:p>
                      <a:pPr marL="0" lvl="0" indent="0">
                        <a:buNone/>
                      </a:pPr>
                      <a:r>
                        <a:rPr lang="en-US" altLang="zh-CN" sz="1400">
                          <a:solidFill>
                            <a:srgbClr val="FFFFFF"/>
                          </a:solidFill>
                          <a:latin typeface="Calibri" panose="020F0502020204030204" charset="0"/>
                          <a:ea typeface="宋体" panose="02010600030101010101" pitchFamily="2" charset="-122"/>
                        </a:rPr>
                        <a:t>Maximum(nm)</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Emission Maximum(nm)</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Molar </a:t>
                      </a:r>
                      <a:r>
                        <a:rPr lang="en-US" altLang="zh-CN" sz="1400" b="0">
                          <a:solidFill>
                            <a:srgbClr val="000000"/>
                          </a:solidFill>
                          <a:latin typeface="Calibri" panose="020F0502020204030204" charset="0"/>
                          <a:ea typeface="宋体" panose="02010600030101010101" pitchFamily="2" charset="-122"/>
                        </a:rPr>
                        <a:t>Extinction Coefficient</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Quantum Yield</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in vivo </a:t>
                      </a:r>
                      <a:r>
                        <a:rPr lang="en-US" altLang="zh-CN" sz="1400" b="0">
                          <a:solidFill>
                            <a:srgbClr val="000000"/>
                          </a:solidFill>
                          <a:latin typeface="Calibri" panose="020F0502020204030204" charset="0"/>
                          <a:ea typeface="宋体" panose="02010600030101010101" pitchFamily="2" charset="-122"/>
                        </a:rPr>
                        <a:t>Structure</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Relative Brightness (% of EGFP)</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extLst>
                  <a:ext uri="{0D108BD9-81ED-4DB2-BD59-A6C34878D82A}">
                    <a16:rowId xmlns:a16="http://schemas.microsoft.com/office/drawing/2014/main" val="10000"/>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GFP (wt)</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395/475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509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21,000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0.77</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1"/>
                  </a:ext>
                </a:extLst>
              </a:tr>
              <a:tr h="325437">
                <a:tc gridSpan="3">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9900"/>
                          </a:solidFill>
                          <a:latin typeface="Calibri" panose="020F0502020204030204" charset="0"/>
                          <a:ea typeface="宋体" panose="02010600030101010101" pitchFamily="2" charset="-122"/>
                        </a:rPr>
                        <a:t>Green Fluorescent Proteins</a:t>
                      </a:r>
                      <a:endParaRPr lang="zh-CN" altLang="en-US" sz="1400" b="0">
                        <a:solidFill>
                          <a:srgbClr val="0099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hMerge="1">
                  <a:txBody>
                    <a:bodyPr/>
                    <a:lstStyle/>
                    <a:p>
                      <a:endParaRPr lang="zh-CN"/>
                    </a:p>
                  </a:txBody>
                  <a:tcP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tcPr>
                </a:tc>
                <a:tc hMerge="1">
                  <a:txBody>
                    <a:bodyPr/>
                    <a:lstStyle/>
                    <a:p>
                      <a:endParaRPr lang="zh-CN"/>
                    </a:p>
                  </a:txBody>
                  <a:tcPr>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2"/>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EGFP</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484</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507</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56,000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0.60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3"/>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Emerald</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487</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509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57,500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0.68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116</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4"/>
                  </a:ext>
                </a:extLst>
              </a:tr>
              <a:tr h="5175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Superfolder GFP</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485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510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83,300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0.65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160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5"/>
                  </a:ext>
                </a:extLst>
              </a:tr>
              <a:tr h="519113">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Azami Green</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492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505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55,000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0.74</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121</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6"/>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mWasabi</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493</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509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70,000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0.80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167</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7"/>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TagGFP</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482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505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58,200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0.59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110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8"/>
                  </a:ext>
                </a:extLst>
              </a:tr>
              <a:tr h="325437">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TurboGFP</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482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502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70,000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0.53</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Dimer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102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9"/>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AcGFP</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480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505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50,000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0.55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82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10"/>
                  </a:ext>
                </a:extLst>
              </a:tr>
              <a:tr h="325438">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ZsGreen</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493</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505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43,000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0.91</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Tetramer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117</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11"/>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T-Sapphire</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399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511</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44,000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0.60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79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12"/>
                  </a:ext>
                </a:extLst>
              </a:tr>
            </a:tbl>
          </a:graphicData>
        </a:graphic>
      </p:graphicFrame>
    </p:spTree>
  </p:cSld>
  <p:clrMapOvr>
    <a:masterClrMapping/>
  </p:clrMapOvr>
  <p:transition>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en-US" altLang="zh-CN" sz="4000" strike="noStrike" noProof="1"/>
              <a:t>Outline</a:t>
            </a:r>
          </a:p>
        </p:txBody>
      </p:sp>
      <p:sp>
        <p:nvSpPr>
          <p:cNvPr id="3" name="内容占位符 2"/>
          <p:cNvSpPr>
            <a:spLocks noGrp="1"/>
          </p:cNvSpPr>
          <p:nvPr>
            <p:ph idx="1"/>
          </p:nvPr>
        </p:nvSpPr>
        <p:spPr>
          <a:xfrm>
            <a:off x="1238250" y="1417638"/>
            <a:ext cx="7623175" cy="4319588"/>
          </a:xfrm>
        </p:spPr>
        <p:txBody>
          <a:bodyPr>
            <a:normAutofit fontScale="87500" lnSpcReduction="20000"/>
          </a:bodyPr>
          <a:lstStyle/>
          <a:p>
            <a:pPr fontAlgn="base">
              <a:lnSpc>
                <a:spcPct val="130000"/>
              </a:lnSpc>
            </a:pPr>
            <a:r>
              <a:rPr lang="fi-FI" altLang="zh-CN" sz="2800" strike="noStrike" noProof="1">
                <a:ea typeface="宋体" panose="02010600030101010101" pitchFamily="2" charset="-122"/>
                <a:sym typeface="+mn-ea"/>
              </a:rPr>
              <a:t>Why  </a:t>
            </a:r>
            <a:r>
              <a:rPr lang="en-US" altLang="fi-FI" sz="2800" strike="noStrike" noProof="1">
                <a:ea typeface="宋体" panose="02010600030101010101" pitchFamily="2" charset="-122"/>
                <a:sym typeface="+mn-ea"/>
              </a:rPr>
              <a:t>study </a:t>
            </a:r>
            <a:r>
              <a:rPr lang="fi-FI" altLang="zh-CN" sz="2800" strike="noStrike" noProof="1">
                <a:ea typeface="宋体" panose="02010600030101010101" pitchFamily="2" charset="-122"/>
                <a:sym typeface="+mn-ea"/>
              </a:rPr>
              <a:t>protein-protein interactions</a:t>
            </a:r>
            <a:r>
              <a:rPr lang="zh-CN" altLang="fi-FI" sz="2800" strike="noStrike" noProof="1">
                <a:ea typeface="宋体" panose="02010600030101010101" pitchFamily="2" charset="-122"/>
                <a:sym typeface="+mn-ea"/>
              </a:rPr>
              <a:t>？</a:t>
            </a:r>
          </a:p>
          <a:p>
            <a:pPr fontAlgn="base">
              <a:lnSpc>
                <a:spcPct val="130000"/>
              </a:lnSpc>
            </a:pPr>
            <a:r>
              <a:rPr lang="en-US" altLang="fi-FI" sz="2800" strike="noStrike" noProof="1">
                <a:ea typeface="宋体" panose="02010600030101010101" pitchFamily="2" charset="-122"/>
                <a:sym typeface="+mn-ea"/>
              </a:rPr>
              <a:t>How to study </a:t>
            </a:r>
            <a:r>
              <a:rPr lang="fi-FI" altLang="zh-CN" sz="2800" strike="noStrike" noProof="1">
                <a:ea typeface="宋体" panose="02010600030101010101" pitchFamily="2" charset="-122"/>
                <a:sym typeface="+mn-ea"/>
              </a:rPr>
              <a:t>protein-protein interactions</a:t>
            </a:r>
          </a:p>
          <a:p>
            <a:pPr lvl="1" fontAlgn="base">
              <a:lnSpc>
                <a:spcPct val="130000"/>
              </a:lnSpc>
            </a:pPr>
            <a:r>
              <a:rPr lang="fi-FI" altLang="zh-CN" sz="2240" strike="noStrike" noProof="1">
                <a:ea typeface="宋体" panose="02010600030101010101" pitchFamily="2" charset="-122"/>
                <a:sym typeface="+mn-ea"/>
              </a:rPr>
              <a:t>Experimental methods</a:t>
            </a:r>
          </a:p>
          <a:p>
            <a:pPr lvl="2" fontAlgn="base">
              <a:lnSpc>
                <a:spcPct val="130000"/>
              </a:lnSpc>
            </a:pPr>
            <a:r>
              <a:rPr lang="en-US" altLang="fi-FI" sz="2240" strike="noStrike" noProof="1">
                <a:ea typeface="宋体" panose="02010600030101010101" pitchFamily="2" charset="-122"/>
                <a:sym typeface="+mn-ea"/>
              </a:rPr>
              <a:t>Hybrid system</a:t>
            </a:r>
          </a:p>
          <a:p>
            <a:pPr lvl="2" fontAlgn="base">
              <a:lnSpc>
                <a:spcPct val="130000"/>
              </a:lnSpc>
            </a:pPr>
            <a:r>
              <a:rPr lang="en-US" altLang="fi-FI" sz="2240" strike="noStrike" noProof="1">
                <a:ea typeface="宋体" panose="02010600030101010101" pitchFamily="2" charset="-122"/>
                <a:sym typeface="+mn-ea"/>
              </a:rPr>
              <a:t>Display system</a:t>
            </a:r>
          </a:p>
          <a:p>
            <a:pPr lvl="2" fontAlgn="base">
              <a:lnSpc>
                <a:spcPct val="130000"/>
              </a:lnSpc>
            </a:pPr>
            <a:r>
              <a:rPr lang="en-US" altLang="fi-FI" sz="2240" dirty="0" err="1">
                <a:ea typeface="宋体" panose="02010600030101010101" pitchFamily="2" charset="-122"/>
                <a:sym typeface="+mn-ea"/>
              </a:rPr>
              <a:t>Affinity-based methods</a:t>
            </a:r>
          </a:p>
          <a:p>
            <a:pPr lvl="2" fontAlgn="base">
              <a:lnSpc>
                <a:spcPct val="130000"/>
              </a:lnSpc>
            </a:pPr>
            <a:r>
              <a:rPr lang="en-US" altLang="x-none" sz="2235" dirty="0">
                <a:effectLst>
                  <a:outerShdw blurRad="38100" dist="38100" dir="2700000">
                    <a:srgbClr val="FFFFFF"/>
                  </a:outerShdw>
                </a:effectLst>
                <a:sym typeface="+mn-ea"/>
              </a:rPr>
              <a:t>Visualization PPIs in living cells</a:t>
            </a:r>
            <a:endParaRPr lang="en-US" altLang="fi-FI" sz="2240" strike="noStrike" noProof="1">
              <a:ea typeface="宋体" panose="02010600030101010101" pitchFamily="2" charset="-122"/>
            </a:endParaRPr>
          </a:p>
          <a:p>
            <a:pPr lvl="1" fontAlgn="base">
              <a:lnSpc>
                <a:spcPct val="130000"/>
              </a:lnSpc>
            </a:pPr>
            <a:r>
              <a:rPr lang="en-US" altLang="fi-FI" sz="2240" strike="noStrike" noProof="1">
                <a:solidFill>
                  <a:schemeClr val="bg2"/>
                </a:solidFill>
                <a:ea typeface="宋体" panose="02010600030101010101" pitchFamily="2" charset="-122"/>
                <a:sym typeface="+mn-ea"/>
              </a:rPr>
              <a:t>Computational prediction</a:t>
            </a:r>
            <a:r>
              <a:rPr lang="fi-FI" altLang="zh-CN" sz="2240" strike="noStrike" noProof="1">
                <a:solidFill>
                  <a:schemeClr val="bg2"/>
                </a:solidFill>
                <a:ea typeface="宋体" panose="02010600030101010101" pitchFamily="2" charset="-122"/>
                <a:sym typeface="+mn-ea"/>
              </a:rPr>
              <a:t> </a:t>
            </a:r>
            <a:r>
              <a:rPr lang="en-US" altLang="fi-FI" sz="2240" strike="noStrike" noProof="1">
                <a:solidFill>
                  <a:schemeClr val="bg2"/>
                </a:solidFill>
                <a:ea typeface="宋体" panose="02010600030101010101" pitchFamily="2" charset="-122"/>
                <a:sym typeface="+mn-ea"/>
              </a:rPr>
              <a:t>methods</a:t>
            </a:r>
          </a:p>
          <a:p>
            <a:pPr fontAlgn="base">
              <a:lnSpc>
                <a:spcPct val="130000"/>
              </a:lnSpc>
            </a:pPr>
            <a:r>
              <a:rPr lang="en-US" altLang="fi-FI" sz="2800" strike="noStrike" noProof="1">
                <a:solidFill>
                  <a:schemeClr val="bg2"/>
                </a:solidFill>
                <a:ea typeface="宋体" panose="02010600030101010101" pitchFamily="2" charset="-122"/>
                <a:sym typeface="+mn-ea"/>
              </a:rPr>
              <a:t>Cases and application of </a:t>
            </a:r>
            <a:r>
              <a:rPr lang="fi-FI" altLang="zh-CN" sz="2800" strike="noStrike" noProof="1">
                <a:solidFill>
                  <a:schemeClr val="bg2"/>
                </a:solidFill>
                <a:ea typeface="宋体" panose="02010600030101010101" pitchFamily="2" charset="-122"/>
                <a:sym typeface="+mn-ea"/>
              </a:rPr>
              <a:t>protein-protein interactions </a:t>
            </a:r>
            <a:r>
              <a:rPr lang="en-US" altLang="fi-FI" sz="2800" strike="noStrike" noProof="1">
                <a:solidFill>
                  <a:schemeClr val="bg2"/>
                </a:solidFill>
                <a:ea typeface="宋体" panose="02010600030101010101" pitchFamily="2" charset="-122"/>
                <a:sym typeface="+mn-ea"/>
              </a:rPr>
              <a:t>study</a:t>
            </a:r>
          </a:p>
          <a:p>
            <a:pPr marL="0" indent="0" fontAlgn="base">
              <a:lnSpc>
                <a:spcPct val="130000"/>
              </a:lnSpc>
              <a:buNone/>
            </a:pPr>
            <a:endParaRPr lang="en-US" altLang="fi-FI" sz="2800" strike="noStrike" noProof="1">
              <a:solidFill>
                <a:schemeClr val="bg2"/>
              </a:solidFill>
              <a:ea typeface="宋体" panose="02010600030101010101" pitchFamily="2" charset="-122"/>
              <a:sym typeface="+mn-ea"/>
            </a:endParaRPr>
          </a:p>
        </p:txBody>
      </p:sp>
    </p:spTree>
  </p:cSld>
  <p:clrMapOvr>
    <a:masterClrMapping/>
  </p:clrMapOvr>
  <p:transition>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28673"/>
          <p:cNvSpPr>
            <a:spLocks noGrp="1"/>
          </p:cNvSpPr>
          <p:nvPr>
            <p:ph type="title"/>
          </p:nvPr>
        </p:nvSpPr>
        <p:spPr>
          <a:xfrm>
            <a:off x="1835150" y="274638"/>
            <a:ext cx="6851650" cy="706437"/>
          </a:xfrm>
        </p:spPr>
        <p:txBody>
          <a:bodyPr anchor="ctr"/>
          <a:lstStyle/>
          <a:p>
            <a:r>
              <a:rPr lang="en-US" altLang="zh-CN" sz="3200"/>
              <a:t>Fluorescent Protein Properties</a:t>
            </a:r>
            <a:endParaRPr lang="en-US" altLang="zh-CN"/>
          </a:p>
        </p:txBody>
      </p:sp>
      <p:graphicFrame>
        <p:nvGraphicFramePr>
          <p:cNvPr id="28675" name="内容占位符 28674"/>
          <p:cNvGraphicFramePr>
            <a:graphicFrameLocks noGrp="1"/>
          </p:cNvGraphicFramePr>
          <p:nvPr>
            <p:ph idx="1"/>
          </p:nvPr>
        </p:nvGraphicFramePr>
        <p:xfrm>
          <a:off x="107950" y="981075"/>
          <a:ext cx="8928100" cy="5816600"/>
        </p:xfrm>
        <a:graphic>
          <a:graphicData uri="http://schemas.openxmlformats.org/drawingml/2006/table">
            <a:tbl>
              <a:tblPr/>
              <a:tblGrid>
                <a:gridCol w="1095375">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gridCol w="1414463">
                  <a:extLst>
                    <a:ext uri="{9D8B030D-6E8A-4147-A177-3AD203B41FA5}">
                      <a16:colId xmlns:a16="http://schemas.microsoft.com/office/drawing/2014/main" val="20002"/>
                    </a:ext>
                  </a:extLst>
                </a:gridCol>
                <a:gridCol w="1274762">
                  <a:extLst>
                    <a:ext uri="{9D8B030D-6E8A-4147-A177-3AD203B41FA5}">
                      <a16:colId xmlns:a16="http://schemas.microsoft.com/office/drawing/2014/main" val="20003"/>
                    </a:ext>
                  </a:extLst>
                </a:gridCol>
                <a:gridCol w="1273175">
                  <a:extLst>
                    <a:ext uri="{9D8B030D-6E8A-4147-A177-3AD203B41FA5}">
                      <a16:colId xmlns:a16="http://schemas.microsoft.com/office/drawing/2014/main" val="20004"/>
                    </a:ext>
                  </a:extLst>
                </a:gridCol>
                <a:gridCol w="1276350">
                  <a:extLst>
                    <a:ext uri="{9D8B030D-6E8A-4147-A177-3AD203B41FA5}">
                      <a16:colId xmlns:a16="http://schemas.microsoft.com/office/drawing/2014/main" val="20005"/>
                    </a:ext>
                  </a:extLst>
                </a:gridCol>
                <a:gridCol w="1279525">
                  <a:extLst>
                    <a:ext uri="{9D8B030D-6E8A-4147-A177-3AD203B41FA5}">
                      <a16:colId xmlns:a16="http://schemas.microsoft.com/office/drawing/2014/main" val="20006"/>
                    </a:ext>
                  </a:extLst>
                </a:gridCol>
              </a:tblGrid>
              <a:tr h="871538">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Protein</a:t>
                      </a:r>
                    </a:p>
                    <a:p>
                      <a:pPr marL="0" lvl="0" indent="0">
                        <a:buNone/>
                      </a:pPr>
                      <a:r>
                        <a:rPr lang="en-US" altLang="zh-CN" sz="1400">
                          <a:solidFill>
                            <a:srgbClr val="FFFFFF"/>
                          </a:solidFill>
                          <a:latin typeface="Calibri" panose="020F0502020204030204" charset="0"/>
                          <a:ea typeface="宋体" panose="02010600030101010101" pitchFamily="2" charset="-122"/>
                        </a:rPr>
                        <a:t>(Acronym)</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Excitation</a:t>
                      </a:r>
                    </a:p>
                    <a:p>
                      <a:pPr marL="0" lvl="0" indent="0">
                        <a:buNone/>
                      </a:pPr>
                      <a:r>
                        <a:rPr lang="en-US" altLang="zh-CN" sz="1400">
                          <a:solidFill>
                            <a:srgbClr val="FFFFFF"/>
                          </a:solidFill>
                          <a:latin typeface="Calibri" panose="020F0502020204030204" charset="0"/>
                          <a:ea typeface="宋体" panose="02010600030101010101" pitchFamily="2" charset="-122"/>
                        </a:rPr>
                        <a:t>Maximum(nm)</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Emission Maximum(nm)</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Molar </a:t>
                      </a:r>
                      <a:r>
                        <a:rPr lang="en-US" altLang="zh-CN" sz="1400" b="0">
                          <a:solidFill>
                            <a:srgbClr val="000000"/>
                          </a:solidFill>
                          <a:latin typeface="Calibri" panose="020F0502020204030204" charset="0"/>
                          <a:ea typeface="宋体" panose="02010600030101010101" pitchFamily="2" charset="-122"/>
                        </a:rPr>
                        <a:t>Extinction Coefficient</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Quantum Yield</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in vivo </a:t>
                      </a:r>
                      <a:r>
                        <a:rPr lang="en-US" altLang="zh-CN" sz="1400" b="0">
                          <a:solidFill>
                            <a:srgbClr val="000000"/>
                          </a:solidFill>
                          <a:latin typeface="Calibri" panose="020F0502020204030204" charset="0"/>
                          <a:ea typeface="宋体" panose="02010600030101010101" pitchFamily="2" charset="-122"/>
                        </a:rPr>
                        <a:t>Structure</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Relative Brightness (% of EGFP)</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extLst>
                  <a:ext uri="{0D108BD9-81ED-4DB2-BD59-A6C34878D82A}">
                    <a16:rowId xmlns:a16="http://schemas.microsoft.com/office/drawing/2014/main" val="10000"/>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GFP (wt)</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395/475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509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21,000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0.77</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1"/>
                  </a:ext>
                </a:extLst>
              </a:tr>
              <a:tr h="325437">
                <a:tc gridSpan="3">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FF"/>
                          </a:solidFill>
                          <a:latin typeface="Calibri" panose="020F0502020204030204" charset="0"/>
                          <a:ea typeface="宋体" panose="02010600030101010101" pitchFamily="2" charset="-122"/>
                        </a:rPr>
                        <a:t>Blue Fluorescent Proteins</a:t>
                      </a:r>
                      <a:endParaRPr lang="zh-CN" altLang="en-US" sz="1400" b="0">
                        <a:solidFill>
                          <a:srgbClr val="0000FF"/>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hMerge="1">
                  <a:txBody>
                    <a:bodyPr/>
                    <a:lstStyle/>
                    <a:p>
                      <a:endParaRPr lang="zh-CN"/>
                    </a:p>
                  </a:txBody>
                  <a:tcP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tcPr>
                </a:tc>
                <a:tc hMerge="1">
                  <a:txBody>
                    <a:bodyPr/>
                    <a:lstStyle/>
                    <a:p>
                      <a:endParaRPr lang="zh-CN"/>
                    </a:p>
                  </a:txBody>
                  <a:tcPr>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2"/>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EBFP</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383</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445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29,000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0.31</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27</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3"/>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EBFP2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383</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448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32,000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0.56</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53</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4"/>
                  </a:ext>
                </a:extLst>
              </a:tr>
              <a:tr h="5175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Azurite</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384</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450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26,200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0.55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43</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5"/>
                  </a:ext>
                </a:extLst>
              </a:tr>
              <a:tr h="319088">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mTagBFP</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399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456</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52,000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0.63</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98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6"/>
                  </a:ext>
                </a:extLst>
              </a:tr>
              <a:tr h="327025">
                <a:tc gridSpan="3">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8080"/>
                          </a:solidFill>
                          <a:latin typeface="Calibri" panose="020F0502020204030204" charset="0"/>
                          <a:ea typeface="宋体" panose="02010600030101010101" pitchFamily="2" charset="-122"/>
                        </a:rPr>
                        <a:t>Cyan Fluorescent Proteins</a:t>
                      </a:r>
                      <a:endParaRPr lang="zh-CN" altLang="en-US" sz="1400" b="0">
                        <a:solidFill>
                          <a:srgbClr val="00808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hMerge="1">
                  <a:txBody>
                    <a:bodyPr/>
                    <a:lstStyle/>
                    <a:p>
                      <a:endParaRPr lang="zh-CN"/>
                    </a:p>
                  </a:txBody>
                  <a:tcP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tcPr>
                </a:tc>
                <a:tc hMerge="1">
                  <a:txBody>
                    <a:bodyPr/>
                    <a:lstStyle/>
                    <a:p>
                      <a:endParaRPr lang="zh-CN"/>
                    </a:p>
                  </a:txBody>
                  <a:tcPr>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7"/>
                  </a:ext>
                </a:extLst>
              </a:tr>
              <a:tr h="325437">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ECFP</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439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476</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32,500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0.40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39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8"/>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mECFP</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433</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475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32,500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0.40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39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9"/>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Cerulean</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433</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475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43,000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0.62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79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10"/>
                  </a:ext>
                </a:extLst>
              </a:tr>
              <a:tr h="325438">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CyPet</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435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477</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35,000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0.51</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53</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11"/>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AmCyan1</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458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489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44,000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0.24</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Tetramer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31</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12"/>
                  </a:ext>
                </a:extLst>
              </a:tr>
              <a:tr h="519112">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Midori-Ishi Cyan</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472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495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27,300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0.90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Dimer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73</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13"/>
                  </a:ext>
                </a:extLst>
              </a:tr>
              <a:tr h="32385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TagCFP</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458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480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37,000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0.57</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63</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14"/>
                  </a:ext>
                </a:extLst>
              </a:tr>
            </a:tbl>
          </a:graphicData>
        </a:graphic>
      </p:graphicFrame>
    </p:spTree>
  </p:cSld>
  <p:clrMapOvr>
    <a:masterClrMapping/>
  </p:clrMapOvr>
  <p:transition>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29697"/>
          <p:cNvSpPr>
            <a:spLocks noGrp="1"/>
          </p:cNvSpPr>
          <p:nvPr>
            <p:ph type="title"/>
          </p:nvPr>
        </p:nvSpPr>
        <p:spPr>
          <a:xfrm>
            <a:off x="1835150" y="274638"/>
            <a:ext cx="6851650" cy="417512"/>
          </a:xfrm>
        </p:spPr>
        <p:txBody>
          <a:bodyPr anchor="ctr">
            <a:normAutofit fontScale="90000"/>
          </a:bodyPr>
          <a:lstStyle/>
          <a:p>
            <a:r>
              <a:rPr lang="en-US" altLang="zh-CN" sz="2800"/>
              <a:t>Fluorescent Protein Properties</a:t>
            </a:r>
            <a:endParaRPr lang="en-US" altLang="zh-CN" sz="4400"/>
          </a:p>
        </p:txBody>
      </p:sp>
      <p:graphicFrame>
        <p:nvGraphicFramePr>
          <p:cNvPr id="29699" name="内容占位符 29698"/>
          <p:cNvGraphicFramePr>
            <a:graphicFrameLocks noGrp="1"/>
          </p:cNvGraphicFramePr>
          <p:nvPr>
            <p:ph idx="1"/>
          </p:nvPr>
        </p:nvGraphicFramePr>
        <p:xfrm>
          <a:off x="107950" y="908050"/>
          <a:ext cx="8928100" cy="5499100"/>
        </p:xfrm>
        <a:graphic>
          <a:graphicData uri="http://schemas.openxmlformats.org/drawingml/2006/table">
            <a:tbl>
              <a:tblPr/>
              <a:tblGrid>
                <a:gridCol w="1095375">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gridCol w="1414463">
                  <a:extLst>
                    <a:ext uri="{9D8B030D-6E8A-4147-A177-3AD203B41FA5}">
                      <a16:colId xmlns:a16="http://schemas.microsoft.com/office/drawing/2014/main" val="20002"/>
                    </a:ext>
                  </a:extLst>
                </a:gridCol>
                <a:gridCol w="1274762">
                  <a:extLst>
                    <a:ext uri="{9D8B030D-6E8A-4147-A177-3AD203B41FA5}">
                      <a16:colId xmlns:a16="http://schemas.microsoft.com/office/drawing/2014/main" val="20003"/>
                    </a:ext>
                  </a:extLst>
                </a:gridCol>
                <a:gridCol w="1273175">
                  <a:extLst>
                    <a:ext uri="{9D8B030D-6E8A-4147-A177-3AD203B41FA5}">
                      <a16:colId xmlns:a16="http://schemas.microsoft.com/office/drawing/2014/main" val="20004"/>
                    </a:ext>
                  </a:extLst>
                </a:gridCol>
                <a:gridCol w="1276350">
                  <a:extLst>
                    <a:ext uri="{9D8B030D-6E8A-4147-A177-3AD203B41FA5}">
                      <a16:colId xmlns:a16="http://schemas.microsoft.com/office/drawing/2014/main" val="20005"/>
                    </a:ext>
                  </a:extLst>
                </a:gridCol>
                <a:gridCol w="1279525">
                  <a:extLst>
                    <a:ext uri="{9D8B030D-6E8A-4147-A177-3AD203B41FA5}">
                      <a16:colId xmlns:a16="http://schemas.microsoft.com/office/drawing/2014/main" val="20006"/>
                    </a:ext>
                  </a:extLst>
                </a:gridCol>
              </a:tblGrid>
              <a:tr h="871538">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Protein</a:t>
                      </a:r>
                    </a:p>
                    <a:p>
                      <a:pPr marL="0" lvl="0" indent="0">
                        <a:buNone/>
                      </a:pPr>
                      <a:r>
                        <a:rPr lang="en-US" altLang="zh-CN" sz="1400">
                          <a:solidFill>
                            <a:srgbClr val="FFFFFF"/>
                          </a:solidFill>
                          <a:latin typeface="Calibri" panose="020F0502020204030204" charset="0"/>
                          <a:ea typeface="宋体" panose="02010600030101010101" pitchFamily="2" charset="-122"/>
                        </a:rPr>
                        <a:t>(Acronym)</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Excitation</a:t>
                      </a:r>
                    </a:p>
                    <a:p>
                      <a:pPr marL="0" lvl="0" indent="0">
                        <a:buNone/>
                      </a:pPr>
                      <a:r>
                        <a:rPr lang="en-US" altLang="zh-CN" sz="1400">
                          <a:solidFill>
                            <a:srgbClr val="FFFFFF"/>
                          </a:solidFill>
                          <a:latin typeface="Calibri" panose="020F0502020204030204" charset="0"/>
                          <a:ea typeface="宋体" panose="02010600030101010101" pitchFamily="2" charset="-122"/>
                        </a:rPr>
                        <a:t>Maximum(nm)</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Emission Maximum(nm)</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Molar </a:t>
                      </a:r>
                      <a:r>
                        <a:rPr lang="en-US" altLang="zh-CN" sz="1400" b="0">
                          <a:solidFill>
                            <a:srgbClr val="000000"/>
                          </a:solidFill>
                          <a:latin typeface="Calibri" panose="020F0502020204030204" charset="0"/>
                          <a:ea typeface="宋体" panose="02010600030101010101" pitchFamily="2" charset="-122"/>
                        </a:rPr>
                        <a:t>Extinction Coefficient</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Quantum Yield</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in vivo </a:t>
                      </a:r>
                      <a:r>
                        <a:rPr lang="en-US" altLang="zh-CN" sz="1400" b="0">
                          <a:solidFill>
                            <a:srgbClr val="000000"/>
                          </a:solidFill>
                          <a:latin typeface="Calibri" panose="020F0502020204030204" charset="0"/>
                          <a:ea typeface="宋体" panose="02010600030101010101" pitchFamily="2" charset="-122"/>
                        </a:rPr>
                        <a:t>Structure</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Relative Brightness (% of EGFP)</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extLst>
                  <a:ext uri="{0D108BD9-81ED-4DB2-BD59-A6C34878D82A}">
                    <a16:rowId xmlns:a16="http://schemas.microsoft.com/office/drawing/2014/main" val="10000"/>
                  </a:ext>
                </a:extLst>
              </a:tr>
              <a:tr h="325437">
                <a:tc gridSpan="3">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FFFF00"/>
                          </a:solidFill>
                          <a:effectLst>
                            <a:outerShdw blurRad="38100" dist="38100" dir="2700000">
                              <a:srgbClr val="000000"/>
                            </a:outerShdw>
                          </a:effectLst>
                          <a:latin typeface="Calibri" panose="020F0502020204030204" charset="0"/>
                          <a:ea typeface="宋体" panose="02010600030101010101" pitchFamily="2" charset="-122"/>
                        </a:rPr>
                        <a:t>Yellow Fluorescent Proteins</a:t>
                      </a: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hMerge="1">
                  <a:txBody>
                    <a:bodyPr/>
                    <a:lstStyle/>
                    <a:p>
                      <a:endParaRPr lang="zh-CN"/>
                    </a:p>
                  </a:txBody>
                  <a:tcP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tcPr>
                </a:tc>
                <a:tc hMerge="1">
                  <a:txBody>
                    <a:bodyPr/>
                    <a:lstStyle/>
                    <a:p>
                      <a:endParaRPr lang="zh-CN"/>
                    </a:p>
                  </a:txBody>
                  <a:tcPr>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1"/>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EYFP</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514</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527</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83,400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0.61</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151</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2"/>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Topaz</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514</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527</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94,500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0.60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169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3"/>
                  </a:ext>
                </a:extLst>
              </a:tr>
              <a:tr h="5175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Venus</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515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528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92,200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0.57</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156</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4"/>
                  </a:ext>
                </a:extLst>
              </a:tr>
              <a:tr h="5175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mCitrine</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516</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529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77,000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0.76</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174</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5"/>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YPet</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517</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530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104,000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0.77</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238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6"/>
                  </a:ext>
                </a:extLst>
              </a:tr>
              <a:tr h="328613">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TagYFP</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508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524</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64,000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0.60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118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7"/>
                  </a:ext>
                </a:extLst>
              </a:tr>
              <a:tr h="325437">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PhiYFP</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525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537</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124,000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0.39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144</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8"/>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ZsYellow1</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529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539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20,200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0.42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Tetramer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25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9"/>
                  </a:ext>
                </a:extLst>
              </a:tr>
              <a:tr h="325438">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mBanana</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540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553</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6,000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0.7</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13</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10"/>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11"/>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12"/>
                  </a:ext>
                </a:extLst>
              </a:tr>
              <a:tr h="325437">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13"/>
                  </a:ext>
                </a:extLst>
              </a:tr>
            </a:tbl>
          </a:graphicData>
        </a:graphic>
      </p:graphicFrame>
    </p:spTree>
  </p:cSld>
  <p:clrMapOvr>
    <a:masterClrMapping/>
  </p:clrMapOvr>
  <p:transition>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内容占位符 30721"/>
          <p:cNvGraphicFramePr>
            <a:graphicFrameLocks noGrp="1"/>
          </p:cNvGraphicFramePr>
          <p:nvPr>
            <p:ph idx="1"/>
          </p:nvPr>
        </p:nvGraphicFramePr>
        <p:xfrm>
          <a:off x="34925" y="0"/>
          <a:ext cx="8928100" cy="6458585"/>
        </p:xfrm>
        <a:graphic>
          <a:graphicData uri="http://schemas.openxmlformats.org/drawingml/2006/table">
            <a:tbl>
              <a:tblPr/>
              <a:tblGrid>
                <a:gridCol w="1095375">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gridCol w="1414463">
                  <a:extLst>
                    <a:ext uri="{9D8B030D-6E8A-4147-A177-3AD203B41FA5}">
                      <a16:colId xmlns:a16="http://schemas.microsoft.com/office/drawing/2014/main" val="20002"/>
                    </a:ext>
                  </a:extLst>
                </a:gridCol>
                <a:gridCol w="1274762">
                  <a:extLst>
                    <a:ext uri="{9D8B030D-6E8A-4147-A177-3AD203B41FA5}">
                      <a16:colId xmlns:a16="http://schemas.microsoft.com/office/drawing/2014/main" val="20003"/>
                    </a:ext>
                  </a:extLst>
                </a:gridCol>
                <a:gridCol w="1273175">
                  <a:extLst>
                    <a:ext uri="{9D8B030D-6E8A-4147-A177-3AD203B41FA5}">
                      <a16:colId xmlns:a16="http://schemas.microsoft.com/office/drawing/2014/main" val="20004"/>
                    </a:ext>
                  </a:extLst>
                </a:gridCol>
                <a:gridCol w="1276350">
                  <a:extLst>
                    <a:ext uri="{9D8B030D-6E8A-4147-A177-3AD203B41FA5}">
                      <a16:colId xmlns:a16="http://schemas.microsoft.com/office/drawing/2014/main" val="20005"/>
                    </a:ext>
                  </a:extLst>
                </a:gridCol>
                <a:gridCol w="1279525">
                  <a:extLst>
                    <a:ext uri="{9D8B030D-6E8A-4147-A177-3AD203B41FA5}">
                      <a16:colId xmlns:a16="http://schemas.microsoft.com/office/drawing/2014/main" val="20006"/>
                    </a:ext>
                  </a:extLst>
                </a:gridCol>
              </a:tblGrid>
              <a:tr h="871538">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Protein</a:t>
                      </a:r>
                    </a:p>
                    <a:p>
                      <a:pPr marL="0" lvl="0" indent="0">
                        <a:buNone/>
                      </a:pPr>
                      <a:r>
                        <a:rPr lang="en-US" altLang="zh-CN" sz="1400">
                          <a:solidFill>
                            <a:srgbClr val="FFFFFF"/>
                          </a:solidFill>
                          <a:latin typeface="Calibri" panose="020F0502020204030204" charset="0"/>
                          <a:ea typeface="宋体" panose="02010600030101010101" pitchFamily="2" charset="-122"/>
                        </a:rPr>
                        <a:t>(Acronym)</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Excitation</a:t>
                      </a:r>
                    </a:p>
                    <a:p>
                      <a:pPr marL="0" lvl="0" indent="0">
                        <a:buNone/>
                      </a:pPr>
                      <a:r>
                        <a:rPr lang="en-US" altLang="zh-CN" sz="1400">
                          <a:solidFill>
                            <a:srgbClr val="FFFFFF"/>
                          </a:solidFill>
                          <a:latin typeface="Calibri" panose="020F0502020204030204" charset="0"/>
                          <a:ea typeface="宋体" panose="02010600030101010101" pitchFamily="2" charset="-122"/>
                        </a:rPr>
                        <a:t>Maximum(nm)</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Emission Maximum(nm)</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Molar </a:t>
                      </a:r>
                      <a:r>
                        <a:rPr lang="en-US" altLang="zh-CN" sz="1400" b="0">
                          <a:solidFill>
                            <a:srgbClr val="000000"/>
                          </a:solidFill>
                          <a:latin typeface="Calibri" panose="020F0502020204030204" charset="0"/>
                          <a:ea typeface="宋体" panose="02010600030101010101" pitchFamily="2" charset="-122"/>
                        </a:rPr>
                        <a:t>Extinction Coefficient</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Quantum Yield</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in vivo </a:t>
                      </a:r>
                      <a:r>
                        <a:rPr lang="en-US" altLang="zh-CN" sz="1400" b="0">
                          <a:solidFill>
                            <a:srgbClr val="000000"/>
                          </a:solidFill>
                          <a:latin typeface="Calibri" panose="020F0502020204030204" charset="0"/>
                          <a:ea typeface="宋体" panose="02010600030101010101" pitchFamily="2" charset="-122"/>
                        </a:rPr>
                        <a:t>Structure</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Relative Brightness (% of EGFP)</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extLst>
                  <a:ext uri="{0D108BD9-81ED-4DB2-BD59-A6C34878D82A}">
                    <a16:rowId xmlns:a16="http://schemas.microsoft.com/office/drawing/2014/main" val="10000"/>
                  </a:ext>
                </a:extLst>
              </a:tr>
              <a:tr h="325437">
                <a:tc gridSpan="3">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FF6600"/>
                          </a:solidFill>
                          <a:latin typeface="Calibri" panose="020F0502020204030204" charset="0"/>
                          <a:ea typeface="宋体" panose="02010600030101010101" pitchFamily="2" charset="-122"/>
                        </a:rPr>
                        <a:t>Orange Fluorescent Proteins</a:t>
                      </a:r>
                      <a:endParaRPr lang="zh-CN" altLang="en-US" sz="1400" b="0">
                        <a:solidFill>
                          <a:srgbClr val="FF66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hMerge="1">
                  <a:txBody>
                    <a:bodyPr/>
                    <a:lstStyle/>
                    <a:p>
                      <a:endParaRPr lang="zh-CN"/>
                    </a:p>
                  </a:txBody>
                  <a:tcP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tcPr>
                </a:tc>
                <a:tc hMerge="1">
                  <a:txBody>
                    <a:bodyPr/>
                    <a:lstStyle/>
                    <a:p>
                      <a:endParaRPr lang="zh-CN"/>
                    </a:p>
                  </a:txBody>
                  <a:tcPr>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1"/>
                  </a:ext>
                </a:extLst>
              </a:tr>
              <a:tr h="519113">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Kusabira Orange</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548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559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51,600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0.60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92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2"/>
                  </a:ext>
                </a:extLst>
              </a:tr>
              <a:tr h="519112">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Kusabira Orange2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551</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565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63,800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0.62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118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3"/>
                  </a:ext>
                </a:extLst>
              </a:tr>
              <a:tr h="5175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mOrange</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548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562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71,000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0.69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146</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4"/>
                  </a:ext>
                </a:extLst>
              </a:tr>
              <a:tr h="5175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mOrange2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549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565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58,000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0.60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104</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5"/>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dTomato</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554</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581</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69,000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0.69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Dimer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142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6"/>
                  </a:ext>
                </a:extLst>
              </a:tr>
              <a:tr h="519113">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dTomato-Tandem</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554</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581</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138,000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0.69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283</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7"/>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TagRFP</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555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584</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100,000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0.48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142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8"/>
                  </a:ext>
                </a:extLst>
              </a:tr>
              <a:tr h="325437">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TagRFP-T</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555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584</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81,000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0.41</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99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9"/>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DsRed</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558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583</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75,000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0.79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Tetramer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176</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10"/>
                  </a:ext>
                </a:extLst>
              </a:tr>
              <a:tr h="325438">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DsRed2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563</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582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43,800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0.55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Tetramer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72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11"/>
                  </a:ext>
                </a:extLst>
              </a:tr>
              <a:tr h="519112">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DsRed-Express (T1)</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555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584</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38,000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0.51</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Tetramer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12"/>
                  </a:ext>
                </a:extLst>
              </a:tr>
              <a:tr h="5175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DsRed-Monomer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556</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586</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35,000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0.10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13"/>
                  </a:ext>
                </a:extLst>
              </a:tr>
            </a:tbl>
          </a:graphicData>
        </a:graphic>
      </p:graphicFrame>
    </p:spTree>
  </p:cSld>
  <p:clrMapOvr>
    <a:masterClrMapping/>
  </p:clrMapOvr>
  <p:transition>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内容占位符 31745"/>
          <p:cNvGraphicFramePr>
            <a:graphicFrameLocks noGrp="1"/>
          </p:cNvGraphicFramePr>
          <p:nvPr>
            <p:ph idx="1"/>
          </p:nvPr>
        </p:nvGraphicFramePr>
        <p:xfrm>
          <a:off x="34925" y="0"/>
          <a:ext cx="8928100" cy="6649085"/>
        </p:xfrm>
        <a:graphic>
          <a:graphicData uri="http://schemas.openxmlformats.org/drawingml/2006/table">
            <a:tbl>
              <a:tblPr/>
              <a:tblGrid>
                <a:gridCol w="1095375">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gridCol w="1414463">
                  <a:extLst>
                    <a:ext uri="{9D8B030D-6E8A-4147-A177-3AD203B41FA5}">
                      <a16:colId xmlns:a16="http://schemas.microsoft.com/office/drawing/2014/main" val="20002"/>
                    </a:ext>
                  </a:extLst>
                </a:gridCol>
                <a:gridCol w="1274762">
                  <a:extLst>
                    <a:ext uri="{9D8B030D-6E8A-4147-A177-3AD203B41FA5}">
                      <a16:colId xmlns:a16="http://schemas.microsoft.com/office/drawing/2014/main" val="20003"/>
                    </a:ext>
                  </a:extLst>
                </a:gridCol>
                <a:gridCol w="1273175">
                  <a:extLst>
                    <a:ext uri="{9D8B030D-6E8A-4147-A177-3AD203B41FA5}">
                      <a16:colId xmlns:a16="http://schemas.microsoft.com/office/drawing/2014/main" val="20004"/>
                    </a:ext>
                  </a:extLst>
                </a:gridCol>
                <a:gridCol w="1276350">
                  <a:extLst>
                    <a:ext uri="{9D8B030D-6E8A-4147-A177-3AD203B41FA5}">
                      <a16:colId xmlns:a16="http://schemas.microsoft.com/office/drawing/2014/main" val="20005"/>
                    </a:ext>
                  </a:extLst>
                </a:gridCol>
                <a:gridCol w="1279525">
                  <a:extLst>
                    <a:ext uri="{9D8B030D-6E8A-4147-A177-3AD203B41FA5}">
                      <a16:colId xmlns:a16="http://schemas.microsoft.com/office/drawing/2014/main" val="20006"/>
                    </a:ext>
                  </a:extLst>
                </a:gridCol>
              </a:tblGrid>
              <a:tr h="871538">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Protein</a:t>
                      </a:r>
                    </a:p>
                    <a:p>
                      <a:pPr marL="0" lvl="0" indent="0">
                        <a:buNone/>
                      </a:pPr>
                      <a:r>
                        <a:rPr lang="en-US" altLang="zh-CN" sz="1400">
                          <a:solidFill>
                            <a:srgbClr val="FFFFFF"/>
                          </a:solidFill>
                          <a:latin typeface="Calibri" panose="020F0502020204030204" charset="0"/>
                          <a:ea typeface="宋体" panose="02010600030101010101" pitchFamily="2" charset="-122"/>
                        </a:rPr>
                        <a:t>(Acronym)</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Excitation</a:t>
                      </a:r>
                    </a:p>
                    <a:p>
                      <a:pPr marL="0" lvl="0" indent="0">
                        <a:buNone/>
                      </a:pPr>
                      <a:r>
                        <a:rPr lang="en-US" altLang="zh-CN" sz="1400">
                          <a:solidFill>
                            <a:srgbClr val="FFFFFF"/>
                          </a:solidFill>
                          <a:latin typeface="Calibri" panose="020F0502020204030204" charset="0"/>
                          <a:ea typeface="宋体" panose="02010600030101010101" pitchFamily="2" charset="-122"/>
                        </a:rPr>
                        <a:t>Maximum(nm)</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Emission Maximum(nm)</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Molar </a:t>
                      </a:r>
                      <a:r>
                        <a:rPr lang="en-US" altLang="zh-CN" sz="1400" b="0">
                          <a:solidFill>
                            <a:srgbClr val="000000"/>
                          </a:solidFill>
                          <a:latin typeface="Calibri" panose="020F0502020204030204" charset="0"/>
                          <a:ea typeface="宋体" panose="02010600030101010101" pitchFamily="2" charset="-122"/>
                        </a:rPr>
                        <a:t>Extinction Coefficient</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Quantum Yield</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in vivo </a:t>
                      </a:r>
                      <a:r>
                        <a:rPr lang="en-US" altLang="zh-CN" sz="1400" b="0">
                          <a:solidFill>
                            <a:srgbClr val="000000"/>
                          </a:solidFill>
                          <a:latin typeface="Calibri" panose="020F0502020204030204" charset="0"/>
                          <a:ea typeface="宋体" panose="02010600030101010101" pitchFamily="2" charset="-122"/>
                        </a:rPr>
                        <a:t>Structure</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olidFill>
                            <a:srgbClr val="FFFFFF"/>
                          </a:solidFill>
                          <a:latin typeface="Calibri" panose="020F0502020204030204" charset="0"/>
                          <a:ea typeface="宋体" panose="02010600030101010101" pitchFamily="2" charset="-122"/>
                        </a:rPr>
                        <a:t>Relative Brightness (% of EGFP)</a:t>
                      </a:r>
                      <a:endParaRPr lang="zh-CN" altLang="en-US" sz="14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extLst>
                  <a:ext uri="{0D108BD9-81ED-4DB2-BD59-A6C34878D82A}">
                    <a16:rowId xmlns:a16="http://schemas.microsoft.com/office/drawing/2014/main" val="10000"/>
                  </a:ext>
                </a:extLst>
              </a:tr>
              <a:tr h="325437">
                <a:tc gridSpan="3">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FF0000"/>
                          </a:solidFill>
                          <a:latin typeface="Calibri" panose="020F0502020204030204" charset="0"/>
                          <a:ea typeface="宋体" panose="02010600030101010101" pitchFamily="2" charset="-122"/>
                        </a:rPr>
                        <a:t>Red Fluorescent Proteins</a:t>
                      </a:r>
                      <a:endParaRPr lang="zh-CN" altLang="en-US" sz="1400" b="0">
                        <a:solidFill>
                          <a:srgbClr val="FF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hMerge="1">
                  <a:txBody>
                    <a:bodyPr/>
                    <a:lstStyle/>
                    <a:p>
                      <a:endParaRPr lang="zh-CN"/>
                    </a:p>
                  </a:txBody>
                  <a:tcP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tcPr>
                </a:tc>
                <a:tc hMerge="1">
                  <a:txBody>
                    <a:bodyPr/>
                    <a:lstStyle/>
                    <a:p>
                      <a:endParaRPr lang="zh-CN"/>
                    </a:p>
                  </a:txBody>
                  <a:tcPr>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1"/>
                  </a:ext>
                </a:extLst>
              </a:tr>
              <a:tr h="519113">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mRuby</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558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605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112,000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0.35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117</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2"/>
                  </a:ext>
                </a:extLst>
              </a:tr>
              <a:tr h="5175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mApple</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568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592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75,000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0.49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109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3"/>
                  </a:ext>
                </a:extLst>
              </a:tr>
              <a:tr h="519112">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mStrawberry</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574</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596</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90,000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0.29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78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4"/>
                  </a:ext>
                </a:extLst>
              </a:tr>
              <a:tr h="5175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AsRed2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576</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592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56,200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0.05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Tetramer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5"/>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mRFP1</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584</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607</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50,000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0.25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37</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6"/>
                  </a:ext>
                </a:extLst>
              </a:tr>
              <a:tr h="5175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JRed</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584</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610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44,000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0.20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Dimer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26</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7"/>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mCherry</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587</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610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72,000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0.22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47</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8"/>
                  </a:ext>
                </a:extLst>
              </a:tr>
              <a:tr h="325438">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HcRed1</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588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618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20,000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0.015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Dimer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9"/>
                  </a:ext>
                </a:extLst>
              </a:tr>
              <a:tr h="3270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mRaspberry</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598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625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86,000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0.15</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38</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10"/>
                  </a:ext>
                </a:extLst>
              </a:tr>
              <a:tr h="519112">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dKeima-Tandem</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440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620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28,800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0.24</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21</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11"/>
                  </a:ext>
                </a:extLst>
              </a:tr>
              <a:tr h="5175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HcRed-Tandem</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590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637</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160,000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0.04</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12"/>
                  </a:ext>
                </a:extLst>
              </a:tr>
              <a:tr h="5175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mPlum</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590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649</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41,000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0.10</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Monomer</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b="0">
                          <a:solidFill>
                            <a:srgbClr val="000000"/>
                          </a:solidFill>
                          <a:latin typeface="Calibri" panose="020F0502020204030204" charset="0"/>
                          <a:ea typeface="宋体" panose="02010600030101010101" pitchFamily="2" charset="-122"/>
                        </a:rPr>
                        <a:t>12</a:t>
                      </a:r>
                      <a:endParaRPr lang="zh-CN" altLang="en-US" sz="14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13"/>
                  </a:ext>
                </a:extLst>
              </a:tr>
            </a:tbl>
          </a:graphicData>
        </a:graphic>
      </p:graphicFrame>
    </p:spTree>
  </p:cSld>
  <p:clrMapOvr>
    <a:masterClrMapping/>
  </p:clrMapOvr>
  <p:transition>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FF6600"/>
                </a:solidFill>
                <a:ea typeface="宋体" panose="02010600030101010101" pitchFamily="2" charset="-122"/>
                <a:cs typeface="Arial" panose="020B0604020202020204" pitchFamily="34" charset="0"/>
              </a:rPr>
              <a:t>Common Donor and Acceptor Pairs used in FRET</a:t>
            </a:r>
          </a:p>
        </p:txBody>
      </p:sp>
      <p:sp>
        <p:nvSpPr>
          <p:cNvPr id="3" name="内容占位符 2"/>
          <p:cNvSpPr>
            <a:spLocks noGrp="1"/>
          </p:cNvSpPr>
          <p:nvPr>
            <p:ph idx="1"/>
          </p:nvPr>
        </p:nvSpPr>
        <p:spPr/>
        <p:txBody>
          <a:bodyPr>
            <a:normAutofit/>
          </a:bodyPr>
          <a:lstStyle/>
          <a:p>
            <a:pPr marL="457200" indent="-457200">
              <a:buAutoNum type="arabicPeriod"/>
            </a:pPr>
            <a:r>
              <a:rPr lang="en-US" altLang="zh-CN" sz="2400" dirty="0">
                <a:solidFill>
                  <a:srgbClr val="000000"/>
                </a:solidFill>
                <a:cs typeface="Arial" panose="020B0604020202020204" pitchFamily="34" charset="0"/>
              </a:rPr>
              <a:t>Dyes </a:t>
            </a:r>
          </a:p>
          <a:p>
            <a:pPr lvl="1"/>
            <a:r>
              <a:rPr lang="en-US" altLang="zh-CN" sz="2400" dirty="0">
                <a:solidFill>
                  <a:srgbClr val="000000"/>
                </a:solidFill>
                <a:cs typeface="Arial" panose="020B0604020202020204" pitchFamily="34" charset="0"/>
              </a:rPr>
              <a:t>FITC - Rhodamine</a:t>
            </a:r>
          </a:p>
          <a:p>
            <a:pPr lvl="1"/>
            <a:r>
              <a:rPr lang="en-US" altLang="zh-CN" sz="2400" dirty="0">
                <a:solidFill>
                  <a:srgbClr val="000000"/>
                </a:solidFill>
                <a:cs typeface="Arial" panose="020B0604020202020204" pitchFamily="34" charset="0"/>
              </a:rPr>
              <a:t>Alexa 488 - Cy3</a:t>
            </a:r>
          </a:p>
          <a:p>
            <a:pPr lvl="1"/>
            <a:r>
              <a:rPr lang="en-US" altLang="zh-CN" sz="2400" dirty="0">
                <a:solidFill>
                  <a:srgbClr val="000000"/>
                </a:solidFill>
                <a:cs typeface="Arial" panose="020B0604020202020204" pitchFamily="34" charset="0"/>
              </a:rPr>
              <a:t> Cy3 - Cy5</a:t>
            </a:r>
          </a:p>
          <a:p>
            <a:pPr lvl="1"/>
            <a:endParaRPr lang="en-US" altLang="zh-CN" sz="2400" dirty="0">
              <a:solidFill>
                <a:srgbClr val="000000"/>
              </a:solidFill>
              <a:cs typeface="Arial" panose="020B0604020202020204" pitchFamily="34" charset="0"/>
            </a:endParaRPr>
          </a:p>
          <a:p>
            <a:pPr marL="457200" lvl="0" indent="-457200">
              <a:buAutoNum type="arabicPeriod"/>
            </a:pPr>
            <a:r>
              <a:rPr lang="en-US" altLang="zh-CN" sz="2400" dirty="0">
                <a:solidFill>
                  <a:srgbClr val="000000"/>
                </a:solidFill>
                <a:cs typeface="Arial" panose="020B0604020202020204" pitchFamily="34" charset="0"/>
              </a:rPr>
              <a:t>Fluorescent Proteins</a:t>
            </a:r>
          </a:p>
          <a:p>
            <a:pPr lvl="1"/>
            <a:r>
              <a:rPr lang="en-US" altLang="zh-CN" sz="2400" dirty="0">
                <a:solidFill>
                  <a:srgbClr val="000000"/>
                </a:solidFill>
                <a:cs typeface="Arial" panose="020B0604020202020204" pitchFamily="34" charset="0"/>
              </a:rPr>
              <a:t>BFP - GFP</a:t>
            </a:r>
          </a:p>
          <a:p>
            <a:pPr lvl="1"/>
            <a:r>
              <a:rPr lang="en-US" altLang="zh-CN" sz="2400" dirty="0">
                <a:solidFill>
                  <a:srgbClr val="000000"/>
                </a:solidFill>
                <a:cs typeface="Arial" panose="020B0604020202020204" pitchFamily="34" charset="0"/>
              </a:rPr>
              <a:t>BFP - RFP</a:t>
            </a:r>
          </a:p>
          <a:p>
            <a:pPr lvl="1"/>
            <a:r>
              <a:rPr lang="en-US" altLang="zh-CN" sz="2400" dirty="0">
                <a:solidFill>
                  <a:srgbClr val="000000"/>
                </a:solidFill>
                <a:cs typeface="Arial" panose="020B0604020202020204" pitchFamily="34" charset="0"/>
              </a:rPr>
              <a:t>CFP - YFP</a:t>
            </a:r>
          </a:p>
          <a:p>
            <a:pPr lvl="1"/>
            <a:r>
              <a:rPr lang="en-US" altLang="zh-CN" sz="2400" dirty="0">
                <a:solidFill>
                  <a:srgbClr val="000000"/>
                </a:solidFill>
                <a:cs typeface="Arial" panose="020B0604020202020204" pitchFamily="34" charset="0"/>
              </a:rPr>
              <a:t>CFP - dsRED</a:t>
            </a:r>
          </a:p>
          <a:p>
            <a:pPr lvl="1"/>
            <a:r>
              <a:rPr lang="en-US" altLang="zh-CN" sz="2400" dirty="0">
                <a:solidFill>
                  <a:srgbClr val="000000"/>
                </a:solidFill>
                <a:cs typeface="Arial" panose="020B0604020202020204" pitchFamily="34" charset="0"/>
              </a:rPr>
              <a:t>GFP - dsRED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 Box 2"/>
          <p:cNvSpPr txBox="1"/>
          <p:nvPr/>
        </p:nvSpPr>
        <p:spPr>
          <a:xfrm>
            <a:off x="1769110" y="2667000"/>
            <a:ext cx="4936490" cy="3630930"/>
          </a:xfrm>
          <a:prstGeom prst="rect">
            <a:avLst/>
          </a:prstGeom>
          <a:noFill/>
          <a:ln w="9525">
            <a:noFill/>
          </a:ln>
        </p:spPr>
        <p:txBody>
          <a:bodyPr wrap="square" anchor="t">
            <a:spAutoFit/>
          </a:bodyPr>
          <a:lstStyle/>
          <a:p>
            <a:pPr>
              <a:spcBef>
                <a:spcPct val="50000"/>
              </a:spcBef>
            </a:pPr>
            <a:r>
              <a:rPr sz="2000" dirty="0">
                <a:solidFill>
                  <a:srgbClr val="000000"/>
                </a:solidFill>
                <a:ea typeface="黑体" panose="02010609060101010101" pitchFamily="2" charset="-122"/>
              </a:rPr>
              <a:t>1) Co-localization of protein molecules;</a:t>
            </a:r>
          </a:p>
          <a:p>
            <a:pPr>
              <a:spcBef>
                <a:spcPct val="50000"/>
              </a:spcBef>
            </a:pPr>
            <a:r>
              <a:rPr sz="2000" dirty="0">
                <a:solidFill>
                  <a:srgbClr val="000000"/>
                </a:solidFill>
                <a:ea typeface="黑体" panose="02010609060101010101" pitchFamily="2" charset="-122"/>
              </a:rPr>
              <a:t>2) Protein molecular polymer;</a:t>
            </a:r>
          </a:p>
          <a:p>
            <a:pPr>
              <a:spcBef>
                <a:spcPct val="50000"/>
              </a:spcBef>
            </a:pPr>
            <a:r>
              <a:rPr sz="2000" dirty="0">
                <a:solidFill>
                  <a:srgbClr val="000000"/>
                </a:solidFill>
                <a:ea typeface="黑体" panose="02010609060101010101" pitchFamily="2" charset="-122"/>
              </a:rPr>
              <a:t>3) Transcription mechanism;</a:t>
            </a:r>
          </a:p>
          <a:p>
            <a:pPr>
              <a:spcBef>
                <a:spcPct val="50000"/>
              </a:spcBef>
            </a:pPr>
            <a:r>
              <a:rPr sz="2000" dirty="0">
                <a:solidFill>
                  <a:srgbClr val="000000"/>
                </a:solidFill>
                <a:ea typeface="黑体" panose="02010609060101010101" pitchFamily="2" charset="-122"/>
              </a:rPr>
              <a:t>4) Conversion pathway;</a:t>
            </a:r>
          </a:p>
          <a:p>
            <a:pPr>
              <a:spcBef>
                <a:spcPct val="50000"/>
              </a:spcBef>
            </a:pPr>
            <a:r>
              <a:rPr sz="2000" dirty="0">
                <a:solidFill>
                  <a:srgbClr val="000000"/>
                </a:solidFill>
                <a:ea typeface="黑体" panose="02010609060101010101" pitchFamily="2" charset="-122"/>
              </a:rPr>
              <a:t>5) Molecular movement;</a:t>
            </a:r>
          </a:p>
          <a:p>
            <a:pPr>
              <a:spcBef>
                <a:spcPct val="50000"/>
              </a:spcBef>
            </a:pPr>
            <a:r>
              <a:rPr sz="2000" dirty="0">
                <a:solidFill>
                  <a:srgbClr val="000000"/>
                </a:solidFill>
                <a:ea typeface="黑体" panose="02010609060101010101" pitchFamily="2" charset="-122"/>
              </a:rPr>
              <a:t>6) protein folding;</a:t>
            </a:r>
          </a:p>
          <a:p>
            <a:pPr>
              <a:spcBef>
                <a:spcPct val="50000"/>
              </a:spcBef>
            </a:pPr>
            <a:r>
              <a:rPr sz="2000" dirty="0">
                <a:solidFill>
                  <a:srgbClr val="000000"/>
                </a:solidFill>
                <a:ea typeface="黑体" panose="02010609060101010101" pitchFamily="2" charset="-122"/>
              </a:rPr>
              <a:t>7) Real-time PCR</a:t>
            </a:r>
          </a:p>
          <a:p>
            <a:pPr>
              <a:spcBef>
                <a:spcPct val="50000"/>
              </a:spcBef>
            </a:pPr>
            <a:r>
              <a:rPr lang="en-US" sz="2000" dirty="0">
                <a:solidFill>
                  <a:srgbClr val="000000"/>
                </a:solidFill>
                <a:ea typeface="黑体" panose="02010609060101010101" pitchFamily="2" charset="-122"/>
              </a:rPr>
              <a:t>e</a:t>
            </a:r>
            <a:r>
              <a:rPr sz="2000" dirty="0">
                <a:solidFill>
                  <a:srgbClr val="000000"/>
                </a:solidFill>
                <a:ea typeface="黑体" panose="02010609060101010101" pitchFamily="2" charset="-122"/>
              </a:rPr>
              <a:t>tc</a:t>
            </a:r>
          </a:p>
        </p:txBody>
      </p:sp>
      <p:sp>
        <p:nvSpPr>
          <p:cNvPr id="36866" name="Text Box 3"/>
          <p:cNvSpPr txBox="1"/>
          <p:nvPr/>
        </p:nvSpPr>
        <p:spPr>
          <a:xfrm>
            <a:off x="2197100" y="462280"/>
            <a:ext cx="4597400" cy="645160"/>
          </a:xfrm>
          <a:prstGeom prst="rect">
            <a:avLst/>
          </a:prstGeom>
          <a:noFill/>
          <a:ln w="9525">
            <a:noFill/>
          </a:ln>
        </p:spPr>
        <p:txBody>
          <a:bodyPr wrap="square" anchor="t">
            <a:spAutoFit/>
          </a:bodyPr>
          <a:lstStyle/>
          <a:p>
            <a:pPr>
              <a:spcBef>
                <a:spcPct val="50000"/>
              </a:spcBef>
            </a:pPr>
            <a:r>
              <a:rPr lang="en-US" altLang="zh-CN" sz="3600" b="1" dirty="0">
                <a:solidFill>
                  <a:srgbClr val="FF6600"/>
                </a:solidFill>
                <a:latin typeface="Arial" panose="020B0604020202020204" pitchFamily="34" charset="0"/>
                <a:ea typeface="宋体" panose="02010600030101010101" pitchFamily="2" charset="-122"/>
              </a:rPr>
              <a:t>Application of FRET</a:t>
            </a:r>
            <a:endParaRPr lang="zh-CN" altLang="en-US" sz="3600" b="1" dirty="0">
              <a:solidFill>
                <a:srgbClr val="FF6600"/>
              </a:solidFill>
              <a:latin typeface="Arial" panose="020B0604020202020204" pitchFamily="34" charset="0"/>
              <a:ea typeface="宋体" panose="02010600030101010101" pitchFamily="2" charset="-122"/>
            </a:endParaRPr>
          </a:p>
        </p:txBody>
      </p:sp>
      <p:sp>
        <p:nvSpPr>
          <p:cNvPr id="36867" name="Text Box 4"/>
          <p:cNvSpPr txBox="1"/>
          <p:nvPr/>
        </p:nvSpPr>
        <p:spPr>
          <a:xfrm>
            <a:off x="533400" y="1464310"/>
            <a:ext cx="8077200" cy="1198880"/>
          </a:xfrm>
          <a:prstGeom prst="rect">
            <a:avLst/>
          </a:prstGeom>
          <a:noFill/>
          <a:ln w="9525">
            <a:noFill/>
          </a:ln>
        </p:spPr>
        <p:txBody>
          <a:bodyPr anchor="t">
            <a:spAutoFit/>
          </a:bodyPr>
          <a:lstStyle/>
          <a:p>
            <a:pPr>
              <a:spcBef>
                <a:spcPct val="50000"/>
              </a:spcBef>
            </a:pPr>
            <a:r>
              <a:rPr lang="en-US" altLang="zh-CN" sz="2400" dirty="0">
                <a:solidFill>
                  <a:srgbClr val="000000"/>
                </a:solidFill>
                <a:ea typeface="黑体" panose="02010609060101010101" pitchFamily="2" charset="-122"/>
              </a:rPr>
              <a:t>Spatial information about the interaction between two protein molecules can be obtained by FRET technology, which is often used to solve the following problems:</a:t>
            </a:r>
          </a:p>
        </p:txBody>
      </p:sp>
    </p:spTree>
  </p:cSld>
  <p:clrMapOvr>
    <a:masterClrMapping/>
  </p:clrMapOvr>
  <p:transition>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idx="4294967295"/>
          </p:nvPr>
        </p:nvSpPr>
        <p:spPr>
          <a:xfrm>
            <a:off x="1835150" y="276225"/>
            <a:ext cx="6851650" cy="417513"/>
          </a:xfrm>
        </p:spPr>
        <p:txBody>
          <a:bodyPr vert="horz" wrap="square" anchor="ctr">
            <a:normAutofit fontScale="90000"/>
          </a:bodyPr>
          <a:lstStyle/>
          <a:p>
            <a:pPr lvl="0" eaLnBrk="1" fontAlgn="base" hangingPunct="1"/>
            <a:r>
              <a:rPr lang="en-US" altLang="zh-CN" sz="3200" strike="noStrike" noProof="1">
                <a:effectLst>
                  <a:outerShdw blurRad="38100" dist="38100" dir="2700000">
                    <a:srgbClr val="FFFFFF"/>
                  </a:outerShdw>
                </a:effectLst>
              </a:rPr>
              <a:t>Real-time PCR</a:t>
            </a:r>
          </a:p>
        </p:txBody>
      </p:sp>
      <p:pic>
        <p:nvPicPr>
          <p:cNvPr id="3" name="图片 2"/>
          <p:cNvPicPr>
            <a:picLocks noChangeAspect="1"/>
          </p:cNvPicPr>
          <p:nvPr/>
        </p:nvPicPr>
        <p:blipFill>
          <a:blip r:embed="rId2"/>
          <a:stretch>
            <a:fillRect/>
          </a:stretch>
        </p:blipFill>
        <p:spPr>
          <a:xfrm>
            <a:off x="1457960" y="902970"/>
            <a:ext cx="6858000" cy="4610100"/>
          </a:xfrm>
          <a:prstGeom prst="rect">
            <a:avLst/>
          </a:prstGeom>
        </p:spPr>
      </p:pic>
      <p:sp>
        <p:nvSpPr>
          <p:cNvPr id="4" name="文本框 3"/>
          <p:cNvSpPr txBox="1"/>
          <p:nvPr/>
        </p:nvSpPr>
        <p:spPr>
          <a:xfrm>
            <a:off x="636905" y="5666105"/>
            <a:ext cx="8331835" cy="645160"/>
          </a:xfrm>
          <a:prstGeom prst="rect">
            <a:avLst/>
          </a:prstGeom>
          <a:noFill/>
        </p:spPr>
        <p:txBody>
          <a:bodyPr wrap="square" rtlCol="0">
            <a:spAutoFit/>
          </a:bodyPr>
          <a:lstStyle/>
          <a:p>
            <a:pPr marL="285750" indent="-285750" algn="l">
              <a:buFont typeface="Arial" panose="020B0604020202020204" pitchFamily="34" charset="0"/>
              <a:buChar char="•"/>
            </a:pPr>
            <a:r>
              <a:rPr lang="zh-CN" altLang="en-US" dirty="0"/>
              <a:t>TaqMan MGB Probes incorporate a 5' fluorescent reporter dye and a 3' nonfluorescent quencher </a:t>
            </a:r>
          </a:p>
        </p:txBody>
      </p:sp>
    </p:spTree>
  </p:cSld>
  <p:clrMapOvr>
    <a:masterClrMapping/>
  </p:clrMapOvr>
  <p:transition>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2"/>
          <p:cNvGrpSpPr/>
          <p:nvPr/>
        </p:nvGrpSpPr>
        <p:grpSpPr>
          <a:xfrm>
            <a:off x="3429000" y="1828800"/>
            <a:ext cx="2514600" cy="762000"/>
            <a:chOff x="0" y="0"/>
            <a:chExt cx="1584" cy="480"/>
          </a:xfrm>
        </p:grpSpPr>
        <p:sp>
          <p:nvSpPr>
            <p:cNvPr id="2" name="Oval 3"/>
            <p:cNvSpPr/>
            <p:nvPr/>
          </p:nvSpPr>
          <p:spPr>
            <a:xfrm>
              <a:off x="0" y="0"/>
              <a:ext cx="480" cy="480"/>
            </a:xfrm>
            <a:prstGeom prst="ellipse">
              <a:avLst/>
            </a:prstGeom>
            <a:solidFill>
              <a:srgbClr val="0033CC"/>
            </a:solidFill>
            <a:ln w="9525" cap="flat" cmpd="sng">
              <a:solidFill>
                <a:srgbClr val="0033CC"/>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38915" name="Oval 4"/>
            <p:cNvSpPr/>
            <p:nvPr/>
          </p:nvSpPr>
          <p:spPr>
            <a:xfrm>
              <a:off x="1104" y="0"/>
              <a:ext cx="480" cy="480"/>
            </a:xfrm>
            <a:prstGeom prst="ellipse">
              <a:avLst/>
            </a:prstGeom>
            <a:solidFill>
              <a:srgbClr val="FF3300"/>
            </a:solidFill>
            <a:ln w="9525" cap="flat" cmpd="sng">
              <a:solidFill>
                <a:srgbClr val="FF3300"/>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grpSp>
      <p:grpSp>
        <p:nvGrpSpPr>
          <p:cNvPr id="38917" name="Group 5"/>
          <p:cNvGrpSpPr/>
          <p:nvPr/>
        </p:nvGrpSpPr>
        <p:grpSpPr>
          <a:xfrm>
            <a:off x="1600200" y="4724400"/>
            <a:ext cx="2667000" cy="990600"/>
            <a:chOff x="0" y="0"/>
            <a:chExt cx="1680" cy="624"/>
          </a:xfrm>
        </p:grpSpPr>
        <p:sp>
          <p:nvSpPr>
            <p:cNvPr id="3" name="Oval 6"/>
            <p:cNvSpPr/>
            <p:nvPr/>
          </p:nvSpPr>
          <p:spPr>
            <a:xfrm>
              <a:off x="1200" y="96"/>
              <a:ext cx="480" cy="480"/>
            </a:xfrm>
            <a:prstGeom prst="ellipse">
              <a:avLst/>
            </a:prstGeom>
            <a:solidFill>
              <a:srgbClr val="0033CC"/>
            </a:solidFill>
            <a:ln w="9525" cap="flat" cmpd="sng">
              <a:solidFill>
                <a:srgbClr val="0033CC"/>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38918" name="AutoShape 7"/>
            <p:cNvSpPr/>
            <p:nvPr/>
          </p:nvSpPr>
          <p:spPr>
            <a:xfrm>
              <a:off x="1152" y="48"/>
              <a:ext cx="528" cy="576"/>
            </a:xfrm>
            <a:prstGeom prst="sun">
              <a:avLst>
                <a:gd name="adj" fmla="val 25000"/>
              </a:avLst>
            </a:prstGeom>
            <a:solidFill>
              <a:srgbClr val="FF3300"/>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38919" name="AutoShape 8"/>
            <p:cNvSpPr/>
            <p:nvPr/>
          </p:nvSpPr>
          <p:spPr>
            <a:xfrm>
              <a:off x="0" y="336"/>
              <a:ext cx="912" cy="48"/>
            </a:xfrm>
            <a:prstGeom prst="rightArrow">
              <a:avLst>
                <a:gd name="adj1" fmla="val 50000"/>
                <a:gd name="adj2" fmla="val 475000"/>
              </a:avLst>
            </a:prstGeom>
            <a:solidFill>
              <a:srgbClr val="0066FF"/>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38920" name="Text Box 9"/>
            <p:cNvSpPr txBox="1"/>
            <p:nvPr/>
          </p:nvSpPr>
          <p:spPr>
            <a:xfrm>
              <a:off x="144" y="0"/>
              <a:ext cx="720" cy="288"/>
            </a:xfrm>
            <a:prstGeom prst="rect">
              <a:avLst/>
            </a:prstGeom>
            <a:noFill/>
            <a:ln w="9525">
              <a:noFill/>
            </a:ln>
          </p:spPr>
          <p:txBody>
            <a:bodyPr anchor="t">
              <a:spAutoFit/>
            </a:bodyPr>
            <a:lstStyle/>
            <a:p>
              <a:pPr>
                <a:spcBef>
                  <a:spcPct val="50000"/>
                </a:spcBef>
              </a:pPr>
              <a:r>
                <a:rPr lang="en-US" altLang="zh-CN" sz="2400" dirty="0">
                  <a:latin typeface="Arial" panose="020B0604020202020204" pitchFamily="34" charset="0"/>
                  <a:ea typeface="宋体" panose="02010600030101010101" pitchFamily="2" charset="-122"/>
                </a:rPr>
                <a:t>Laser</a:t>
              </a:r>
            </a:p>
          </p:txBody>
        </p:sp>
      </p:grpSp>
      <p:grpSp>
        <p:nvGrpSpPr>
          <p:cNvPr id="38922" name="Group 10"/>
          <p:cNvGrpSpPr/>
          <p:nvPr/>
        </p:nvGrpSpPr>
        <p:grpSpPr>
          <a:xfrm>
            <a:off x="1600200" y="3200400"/>
            <a:ext cx="4343400" cy="1066800"/>
            <a:chOff x="0" y="0"/>
            <a:chExt cx="2736" cy="672"/>
          </a:xfrm>
        </p:grpSpPr>
        <p:sp>
          <p:nvSpPr>
            <p:cNvPr id="4" name="Oval 11"/>
            <p:cNvSpPr/>
            <p:nvPr/>
          </p:nvSpPr>
          <p:spPr>
            <a:xfrm>
              <a:off x="2256" y="144"/>
              <a:ext cx="480" cy="480"/>
            </a:xfrm>
            <a:prstGeom prst="ellipse">
              <a:avLst/>
            </a:prstGeom>
            <a:solidFill>
              <a:srgbClr val="FF3300"/>
            </a:solidFill>
            <a:ln w="9525" cap="flat" cmpd="sng">
              <a:solidFill>
                <a:srgbClr val="FF3300"/>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38923" name="AutoShape 12"/>
            <p:cNvSpPr/>
            <p:nvPr/>
          </p:nvSpPr>
          <p:spPr>
            <a:xfrm>
              <a:off x="0" y="384"/>
              <a:ext cx="912" cy="48"/>
            </a:xfrm>
            <a:prstGeom prst="rightArrow">
              <a:avLst>
                <a:gd name="adj1" fmla="val 50000"/>
                <a:gd name="adj2" fmla="val 475000"/>
              </a:avLst>
            </a:prstGeom>
            <a:solidFill>
              <a:srgbClr val="0066FF"/>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38924" name="AutoShape 13"/>
            <p:cNvSpPr/>
            <p:nvPr/>
          </p:nvSpPr>
          <p:spPr>
            <a:xfrm>
              <a:off x="1104" y="96"/>
              <a:ext cx="528" cy="576"/>
            </a:xfrm>
            <a:prstGeom prst="sun">
              <a:avLst>
                <a:gd name="adj" fmla="val 25000"/>
              </a:avLst>
            </a:prstGeom>
            <a:solidFill>
              <a:srgbClr val="0033CC"/>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38925" name="Text Box 14"/>
            <p:cNvSpPr txBox="1"/>
            <p:nvPr/>
          </p:nvSpPr>
          <p:spPr>
            <a:xfrm>
              <a:off x="144" y="0"/>
              <a:ext cx="720" cy="288"/>
            </a:xfrm>
            <a:prstGeom prst="rect">
              <a:avLst/>
            </a:prstGeom>
            <a:noFill/>
            <a:ln w="9525">
              <a:noFill/>
            </a:ln>
          </p:spPr>
          <p:txBody>
            <a:bodyPr anchor="t">
              <a:spAutoFit/>
            </a:bodyPr>
            <a:lstStyle/>
            <a:p>
              <a:pPr>
                <a:spcBef>
                  <a:spcPct val="50000"/>
                </a:spcBef>
              </a:pPr>
              <a:r>
                <a:rPr lang="en-US" altLang="zh-CN" sz="2400" dirty="0">
                  <a:latin typeface="Arial" panose="020B0604020202020204" pitchFamily="34" charset="0"/>
                  <a:ea typeface="宋体" panose="02010600030101010101" pitchFamily="2" charset="-122"/>
                </a:rPr>
                <a:t>Laser</a:t>
              </a:r>
            </a:p>
          </p:txBody>
        </p:sp>
      </p:grpSp>
      <p:grpSp>
        <p:nvGrpSpPr>
          <p:cNvPr id="38927" name="Group 15"/>
          <p:cNvGrpSpPr/>
          <p:nvPr/>
        </p:nvGrpSpPr>
        <p:grpSpPr>
          <a:xfrm>
            <a:off x="7315200" y="5195888"/>
            <a:ext cx="1066800" cy="671512"/>
            <a:chOff x="0" y="0"/>
            <a:chExt cx="672" cy="423"/>
          </a:xfrm>
        </p:grpSpPr>
        <p:sp>
          <p:nvSpPr>
            <p:cNvPr id="5" name="Oval 16"/>
            <p:cNvSpPr/>
            <p:nvPr/>
          </p:nvSpPr>
          <p:spPr>
            <a:xfrm>
              <a:off x="0" y="48"/>
              <a:ext cx="144" cy="144"/>
            </a:xfrm>
            <a:prstGeom prst="ellipse">
              <a:avLst/>
            </a:prstGeom>
            <a:solidFill>
              <a:srgbClr val="0033CC"/>
            </a:solidFill>
            <a:ln w="9525" cap="flat" cmpd="sng">
              <a:solidFill>
                <a:srgbClr val="0033CC"/>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38928" name="Oval 17"/>
            <p:cNvSpPr/>
            <p:nvPr/>
          </p:nvSpPr>
          <p:spPr>
            <a:xfrm>
              <a:off x="0" y="288"/>
              <a:ext cx="144" cy="96"/>
            </a:xfrm>
            <a:prstGeom prst="ellipse">
              <a:avLst/>
            </a:prstGeom>
            <a:solidFill>
              <a:srgbClr val="FF3300"/>
            </a:solidFill>
            <a:ln w="9525" cap="flat" cmpd="sng">
              <a:solidFill>
                <a:srgbClr val="FF3300"/>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38929" name="Text Box 18"/>
            <p:cNvSpPr txBox="1"/>
            <p:nvPr/>
          </p:nvSpPr>
          <p:spPr>
            <a:xfrm>
              <a:off x="336" y="0"/>
              <a:ext cx="336" cy="231"/>
            </a:xfrm>
            <a:prstGeom prst="rect">
              <a:avLst/>
            </a:prstGeom>
            <a:noFill/>
            <a:ln w="9525">
              <a:noFill/>
            </a:ln>
          </p:spPr>
          <p:txBody>
            <a:bodyPr anchor="t">
              <a:spAutoFit/>
            </a:bodyPr>
            <a:lstStyle/>
            <a:p>
              <a:pPr>
                <a:spcBef>
                  <a:spcPct val="50000"/>
                </a:spcBef>
              </a:pPr>
              <a:r>
                <a:rPr lang="en-US" altLang="zh-CN" b="1" dirty="0">
                  <a:latin typeface="Arial" panose="020B0604020202020204" pitchFamily="34" charset="0"/>
                  <a:ea typeface="宋体" panose="02010600030101010101" pitchFamily="2" charset="-122"/>
                </a:rPr>
                <a:t>D</a:t>
              </a:r>
            </a:p>
          </p:txBody>
        </p:sp>
        <p:sp>
          <p:nvSpPr>
            <p:cNvPr id="38930" name="Text Box 19"/>
            <p:cNvSpPr txBox="1"/>
            <p:nvPr/>
          </p:nvSpPr>
          <p:spPr>
            <a:xfrm>
              <a:off x="336" y="192"/>
              <a:ext cx="240" cy="231"/>
            </a:xfrm>
            <a:prstGeom prst="rect">
              <a:avLst/>
            </a:prstGeom>
            <a:noFill/>
            <a:ln w="9525">
              <a:noFill/>
            </a:ln>
          </p:spPr>
          <p:txBody>
            <a:bodyPr anchor="t">
              <a:spAutoFit/>
            </a:bodyPr>
            <a:lstStyle/>
            <a:p>
              <a:pPr>
                <a:spcBef>
                  <a:spcPct val="50000"/>
                </a:spcBef>
              </a:pPr>
              <a:r>
                <a:rPr lang="en-US" altLang="zh-CN" b="1" dirty="0">
                  <a:latin typeface="Arial" panose="020B0604020202020204" pitchFamily="34" charset="0"/>
                  <a:ea typeface="宋体" panose="02010600030101010101" pitchFamily="2" charset="-122"/>
                </a:rPr>
                <a:t>A</a:t>
              </a:r>
            </a:p>
          </p:txBody>
        </p:sp>
      </p:grpSp>
      <p:sp>
        <p:nvSpPr>
          <p:cNvPr id="38932" name="Text Box 20"/>
          <p:cNvSpPr txBox="1"/>
          <p:nvPr/>
        </p:nvSpPr>
        <p:spPr>
          <a:xfrm>
            <a:off x="2195513" y="533400"/>
            <a:ext cx="6796087" cy="521970"/>
          </a:xfrm>
          <a:prstGeom prst="rect">
            <a:avLst/>
          </a:prstGeom>
          <a:noFill/>
          <a:ln w="9525">
            <a:noFill/>
          </a:ln>
        </p:spPr>
        <p:txBody>
          <a:bodyPr anchor="t">
            <a:spAutoFit/>
          </a:bodyPr>
          <a:lstStyle/>
          <a:p>
            <a:pPr>
              <a:spcBef>
                <a:spcPct val="50000"/>
              </a:spcBef>
            </a:pPr>
            <a:r>
              <a:rPr sz="2800" dirty="0">
                <a:solidFill>
                  <a:srgbClr val="000000"/>
                </a:solidFill>
                <a:ea typeface="黑体" panose="02010609060101010101" pitchFamily="2" charset="-122"/>
                <a:sym typeface="+mn-ea"/>
              </a:rPr>
              <a:t>Co-localization </a:t>
            </a:r>
            <a:endParaRPr lang="zh-CN" altLang="en-US" sz="2800" dirty="0">
              <a:latin typeface="Arial" panose="020B0604020202020204" pitchFamily="34" charset="0"/>
              <a:ea typeface="黑体" panose="02010609060101010101" pitchFamily="2" charset="-122"/>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32"/>
                                        </p:tgtEl>
                                        <p:attrNameLst>
                                          <p:attrName>style.visibility</p:attrName>
                                        </p:attrNameLst>
                                      </p:cBhvr>
                                      <p:to>
                                        <p:strVal val="visible"/>
                                      </p:to>
                                    </p:set>
                                    <p:anim calcmode="lin" valueType="num">
                                      <p:cBhvr additive="base">
                                        <p:cTn id="7" dur="500" fill="hold"/>
                                        <p:tgtEl>
                                          <p:spTgt spid="38932"/>
                                        </p:tgtEl>
                                        <p:attrNameLst>
                                          <p:attrName>ppt_x</p:attrName>
                                        </p:attrNameLst>
                                      </p:cBhvr>
                                      <p:tavLst>
                                        <p:tav tm="0">
                                          <p:val>
                                            <p:strVal val="0-#ppt_w/2"/>
                                          </p:val>
                                        </p:tav>
                                        <p:tav tm="100000">
                                          <p:val>
                                            <p:strVal val="#ppt_x"/>
                                          </p:val>
                                        </p:tav>
                                      </p:tavLst>
                                    </p:anim>
                                    <p:anim calcmode="lin" valueType="num">
                                      <p:cBhvr additive="base">
                                        <p:cTn id="8" dur="500" fill="hold"/>
                                        <p:tgtEl>
                                          <p:spTgt spid="389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8914"/>
                                        </p:tgtEl>
                                        <p:attrNameLst>
                                          <p:attrName>style.visibility</p:attrName>
                                        </p:attrNameLst>
                                      </p:cBhvr>
                                      <p:to>
                                        <p:strVal val="visible"/>
                                      </p:to>
                                    </p:set>
                                    <p:anim calcmode="lin" valueType="num">
                                      <p:cBhvr additive="base">
                                        <p:cTn id="13" dur="500" fill="hold"/>
                                        <p:tgtEl>
                                          <p:spTgt spid="38914"/>
                                        </p:tgtEl>
                                        <p:attrNameLst>
                                          <p:attrName>ppt_x</p:attrName>
                                        </p:attrNameLst>
                                      </p:cBhvr>
                                      <p:tavLst>
                                        <p:tav tm="0">
                                          <p:val>
                                            <p:strVal val="0-#ppt_w/2"/>
                                          </p:val>
                                        </p:tav>
                                        <p:tav tm="100000">
                                          <p:val>
                                            <p:strVal val="#ppt_x"/>
                                          </p:val>
                                        </p:tav>
                                      </p:tavLst>
                                    </p:anim>
                                    <p:anim calcmode="lin" valueType="num">
                                      <p:cBhvr additive="base">
                                        <p:cTn id="14" dur="500" fill="hold"/>
                                        <p:tgtEl>
                                          <p:spTgt spid="389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8927"/>
                                        </p:tgtEl>
                                        <p:attrNameLst>
                                          <p:attrName>style.visibility</p:attrName>
                                        </p:attrNameLst>
                                      </p:cBhvr>
                                      <p:to>
                                        <p:strVal val="visible"/>
                                      </p:to>
                                    </p:set>
                                    <p:anim calcmode="lin" valueType="num">
                                      <p:cBhvr additive="base">
                                        <p:cTn id="19" dur="500" fill="hold"/>
                                        <p:tgtEl>
                                          <p:spTgt spid="38927"/>
                                        </p:tgtEl>
                                        <p:attrNameLst>
                                          <p:attrName>ppt_x</p:attrName>
                                        </p:attrNameLst>
                                      </p:cBhvr>
                                      <p:tavLst>
                                        <p:tav tm="0">
                                          <p:val>
                                            <p:strVal val="#ppt_x"/>
                                          </p:val>
                                        </p:tav>
                                        <p:tav tm="100000">
                                          <p:val>
                                            <p:strVal val="#ppt_x"/>
                                          </p:val>
                                        </p:tav>
                                      </p:tavLst>
                                    </p:anim>
                                    <p:anim calcmode="lin" valueType="num">
                                      <p:cBhvr additive="base">
                                        <p:cTn id="20" dur="500" fill="hold"/>
                                        <p:tgtEl>
                                          <p:spTgt spid="389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8922"/>
                                        </p:tgtEl>
                                        <p:attrNameLst>
                                          <p:attrName>style.visibility</p:attrName>
                                        </p:attrNameLst>
                                      </p:cBhvr>
                                      <p:to>
                                        <p:strVal val="visible"/>
                                      </p:to>
                                    </p:set>
                                    <p:anim calcmode="lin" valueType="num">
                                      <p:cBhvr additive="base">
                                        <p:cTn id="25" dur="500" fill="hold"/>
                                        <p:tgtEl>
                                          <p:spTgt spid="38922"/>
                                        </p:tgtEl>
                                        <p:attrNameLst>
                                          <p:attrName>ppt_x</p:attrName>
                                        </p:attrNameLst>
                                      </p:cBhvr>
                                      <p:tavLst>
                                        <p:tav tm="0">
                                          <p:val>
                                            <p:strVal val="0-#ppt_w/2"/>
                                          </p:val>
                                        </p:tav>
                                        <p:tav tm="100000">
                                          <p:val>
                                            <p:strVal val="#ppt_x"/>
                                          </p:val>
                                        </p:tav>
                                      </p:tavLst>
                                    </p:anim>
                                    <p:anim calcmode="lin" valueType="num">
                                      <p:cBhvr additive="base">
                                        <p:cTn id="26" dur="500" fill="hold"/>
                                        <p:tgtEl>
                                          <p:spTgt spid="3892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8917"/>
                                        </p:tgtEl>
                                        <p:attrNameLst>
                                          <p:attrName>style.visibility</p:attrName>
                                        </p:attrNameLst>
                                      </p:cBhvr>
                                      <p:to>
                                        <p:strVal val="visible"/>
                                      </p:to>
                                    </p:set>
                                    <p:anim calcmode="lin" valueType="num">
                                      <p:cBhvr additive="base">
                                        <p:cTn id="31" dur="500" fill="hold"/>
                                        <p:tgtEl>
                                          <p:spTgt spid="38917"/>
                                        </p:tgtEl>
                                        <p:attrNameLst>
                                          <p:attrName>ppt_x</p:attrName>
                                        </p:attrNameLst>
                                      </p:cBhvr>
                                      <p:tavLst>
                                        <p:tav tm="0">
                                          <p:val>
                                            <p:strVal val="0-#ppt_w/2"/>
                                          </p:val>
                                        </p:tav>
                                        <p:tav tm="100000">
                                          <p:val>
                                            <p:strVal val="#ppt_x"/>
                                          </p:val>
                                        </p:tav>
                                      </p:tavLst>
                                    </p:anim>
                                    <p:anim calcmode="lin" valueType="num">
                                      <p:cBhvr additive="base">
                                        <p:cTn id="32" dur="500" fill="hold"/>
                                        <p:tgtEl>
                                          <p:spTgt spid="389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2"/>
          <p:cNvSpPr txBox="1"/>
          <p:nvPr/>
        </p:nvSpPr>
        <p:spPr>
          <a:xfrm>
            <a:off x="2339975" y="333375"/>
            <a:ext cx="5830888" cy="521970"/>
          </a:xfrm>
          <a:prstGeom prst="rect">
            <a:avLst/>
          </a:prstGeom>
          <a:noFill/>
          <a:ln w="9525">
            <a:noFill/>
          </a:ln>
        </p:spPr>
        <p:txBody>
          <a:bodyPr anchor="t">
            <a:spAutoFit/>
          </a:bodyPr>
          <a:lstStyle/>
          <a:p>
            <a:pPr>
              <a:spcBef>
                <a:spcPct val="50000"/>
              </a:spcBef>
            </a:pPr>
            <a:r>
              <a:rPr lang="en-US" altLang="zh-CN" sz="2800" dirty="0">
                <a:latin typeface="Arial" panose="020B0604020202020204" pitchFamily="34" charset="0"/>
                <a:ea typeface="黑体" panose="02010609060101010101" pitchFamily="2" charset="-122"/>
                <a:sym typeface="Arial" panose="020B0604020202020204" pitchFamily="34" charset="0"/>
              </a:rPr>
              <a:t>Protein-protein interaction (complex)</a:t>
            </a:r>
          </a:p>
        </p:txBody>
      </p:sp>
      <p:graphicFrame>
        <p:nvGraphicFramePr>
          <p:cNvPr id="40963" name="Object 3"/>
          <p:cNvGraphicFramePr>
            <a:graphicFrameLocks noChangeAspect="1"/>
          </p:cNvGraphicFramePr>
          <p:nvPr/>
        </p:nvGraphicFramePr>
        <p:xfrm>
          <a:off x="2471738" y="1524000"/>
          <a:ext cx="6367462" cy="4724400"/>
        </p:xfrm>
        <a:graphic>
          <a:graphicData uri="http://schemas.openxmlformats.org/presentationml/2006/ole">
            <mc:AlternateContent xmlns:mc="http://schemas.openxmlformats.org/markup-compatibility/2006">
              <mc:Choice xmlns:v="urn:schemas-microsoft-com:vml" Requires="v">
                <p:oleObj r:id="rId2" imgW="4200525" imgH="2466975" progId="PBrush">
                  <p:embed/>
                </p:oleObj>
              </mc:Choice>
              <mc:Fallback>
                <p:oleObj r:id="rId2" imgW="4200525" imgH="2466975" progId="PBrush">
                  <p:embed/>
                  <p:pic>
                    <p:nvPicPr>
                      <p:cNvPr id="0" name="图片 3076"/>
                      <p:cNvPicPr/>
                      <p:nvPr/>
                    </p:nvPicPr>
                    <p:blipFill>
                      <a:blip r:embed="rId3"/>
                      <a:stretch>
                        <a:fillRect/>
                      </a:stretch>
                    </p:blipFill>
                    <p:spPr>
                      <a:xfrm>
                        <a:off x="2471738" y="1524000"/>
                        <a:ext cx="6367462" cy="4724400"/>
                      </a:xfrm>
                      <a:prstGeom prst="rect">
                        <a:avLst/>
                      </a:prstGeom>
                      <a:noFill/>
                      <a:ln w="38100">
                        <a:noFill/>
                        <a:miter/>
                      </a:ln>
                    </p:spPr>
                  </p:pic>
                </p:oleObj>
              </mc:Fallback>
            </mc:AlternateContent>
          </a:graphicData>
        </a:graphic>
      </p:graphicFrame>
      <p:grpSp>
        <p:nvGrpSpPr>
          <p:cNvPr id="40964" name="Group 4"/>
          <p:cNvGrpSpPr/>
          <p:nvPr/>
        </p:nvGrpSpPr>
        <p:grpSpPr>
          <a:xfrm>
            <a:off x="631825" y="3970655"/>
            <a:ext cx="1708150" cy="998220"/>
            <a:chOff x="0" y="0"/>
            <a:chExt cx="1392" cy="2016"/>
          </a:xfrm>
        </p:grpSpPr>
        <p:sp>
          <p:nvSpPr>
            <p:cNvPr id="2" name="Text Box 5"/>
            <p:cNvSpPr txBox="1"/>
            <p:nvPr/>
          </p:nvSpPr>
          <p:spPr>
            <a:xfrm>
              <a:off x="144" y="0"/>
              <a:ext cx="960" cy="1054"/>
            </a:xfrm>
            <a:prstGeom prst="rect">
              <a:avLst/>
            </a:prstGeom>
            <a:noFill/>
            <a:ln w="9525">
              <a:noFill/>
            </a:ln>
          </p:spPr>
          <p:txBody>
            <a:bodyPr anchor="t">
              <a:spAutoFit/>
            </a:bodyPr>
            <a:lstStyle/>
            <a:p>
              <a:pPr>
                <a:spcBef>
                  <a:spcPct val="50000"/>
                </a:spcBef>
              </a:pPr>
              <a:r>
                <a:rPr lang="en-US" altLang="zh-CN" sz="2800" dirty="0">
                  <a:solidFill>
                    <a:srgbClr val="FF3300"/>
                  </a:solidFill>
                  <a:latin typeface="Arial" panose="020B0604020202020204" pitchFamily="34" charset="0"/>
                  <a:ea typeface="宋体" panose="02010600030101010101" pitchFamily="2" charset="-122"/>
                </a:rPr>
                <a:t>Laser</a:t>
              </a:r>
            </a:p>
          </p:txBody>
        </p:sp>
        <p:sp>
          <p:nvSpPr>
            <p:cNvPr id="40965" name="AutoShape 6"/>
            <p:cNvSpPr/>
            <p:nvPr/>
          </p:nvSpPr>
          <p:spPr>
            <a:xfrm>
              <a:off x="0" y="624"/>
              <a:ext cx="1392" cy="1392"/>
            </a:xfrm>
            <a:prstGeom prst="rightArrow">
              <a:avLst>
                <a:gd name="adj1" fmla="val 50000"/>
                <a:gd name="adj2" fmla="val 25000"/>
              </a:avLst>
            </a:prstGeom>
            <a:solidFill>
              <a:srgbClr val="3399FF"/>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grpSp>
      <p:grpSp>
        <p:nvGrpSpPr>
          <p:cNvPr id="40967" name="Group 7"/>
          <p:cNvGrpSpPr/>
          <p:nvPr/>
        </p:nvGrpSpPr>
        <p:grpSpPr>
          <a:xfrm>
            <a:off x="3124200" y="2362200"/>
            <a:ext cx="609600" cy="609600"/>
            <a:chOff x="0" y="0"/>
            <a:chExt cx="384" cy="384"/>
          </a:xfrm>
        </p:grpSpPr>
        <p:sp>
          <p:nvSpPr>
            <p:cNvPr id="3" name="Line 8"/>
            <p:cNvSpPr/>
            <p:nvPr/>
          </p:nvSpPr>
          <p:spPr>
            <a:xfrm flipV="1">
              <a:off x="0" y="0"/>
              <a:ext cx="96" cy="240"/>
            </a:xfrm>
            <a:prstGeom prst="line">
              <a:avLst/>
            </a:prstGeom>
            <a:ln w="28575" cap="flat" cmpd="sng">
              <a:solidFill>
                <a:schemeClr val="accent2"/>
              </a:solidFill>
              <a:prstDash val="solid"/>
              <a:round/>
              <a:headEnd type="none" w="med" len="med"/>
              <a:tailEnd type="triangle" w="med" len="med"/>
            </a:ln>
          </p:spPr>
        </p:sp>
        <p:sp>
          <p:nvSpPr>
            <p:cNvPr id="40968" name="Line 9"/>
            <p:cNvSpPr/>
            <p:nvPr/>
          </p:nvSpPr>
          <p:spPr>
            <a:xfrm flipV="1">
              <a:off x="48" y="96"/>
              <a:ext cx="144" cy="192"/>
            </a:xfrm>
            <a:prstGeom prst="line">
              <a:avLst/>
            </a:prstGeom>
            <a:ln w="28575" cap="flat" cmpd="sng">
              <a:solidFill>
                <a:schemeClr val="accent2"/>
              </a:solidFill>
              <a:prstDash val="solid"/>
              <a:round/>
              <a:headEnd type="none" w="med" len="med"/>
              <a:tailEnd type="triangle" w="med" len="med"/>
            </a:ln>
          </p:spPr>
        </p:sp>
        <p:sp>
          <p:nvSpPr>
            <p:cNvPr id="40969" name="Line 10"/>
            <p:cNvSpPr/>
            <p:nvPr/>
          </p:nvSpPr>
          <p:spPr>
            <a:xfrm flipV="1">
              <a:off x="192" y="288"/>
              <a:ext cx="192" cy="96"/>
            </a:xfrm>
            <a:prstGeom prst="line">
              <a:avLst/>
            </a:prstGeom>
            <a:ln w="28575" cap="flat" cmpd="sng">
              <a:solidFill>
                <a:schemeClr val="accent2"/>
              </a:solidFill>
              <a:prstDash val="solid"/>
              <a:round/>
              <a:headEnd type="none" w="med" len="med"/>
              <a:tailEnd type="triangle" w="med" len="med"/>
            </a:ln>
          </p:spPr>
        </p:sp>
        <p:sp>
          <p:nvSpPr>
            <p:cNvPr id="40970" name="Line 11"/>
            <p:cNvSpPr/>
            <p:nvPr/>
          </p:nvSpPr>
          <p:spPr>
            <a:xfrm flipV="1">
              <a:off x="144" y="144"/>
              <a:ext cx="144" cy="192"/>
            </a:xfrm>
            <a:prstGeom prst="line">
              <a:avLst/>
            </a:prstGeom>
            <a:ln w="28575" cap="flat" cmpd="sng">
              <a:solidFill>
                <a:schemeClr val="accent2"/>
              </a:solidFill>
              <a:prstDash val="solid"/>
              <a:round/>
              <a:headEnd type="none" w="med" len="med"/>
              <a:tailEnd type="triangle" w="med" len="med"/>
            </a:ln>
          </p:spPr>
        </p:sp>
      </p:grpSp>
      <p:grpSp>
        <p:nvGrpSpPr>
          <p:cNvPr id="40972" name="Group 12"/>
          <p:cNvGrpSpPr/>
          <p:nvPr/>
        </p:nvGrpSpPr>
        <p:grpSpPr>
          <a:xfrm>
            <a:off x="7696200" y="2286000"/>
            <a:ext cx="609600" cy="609600"/>
            <a:chOff x="0" y="0"/>
            <a:chExt cx="384" cy="384"/>
          </a:xfrm>
        </p:grpSpPr>
        <p:sp>
          <p:nvSpPr>
            <p:cNvPr id="4" name="Line 13"/>
            <p:cNvSpPr/>
            <p:nvPr/>
          </p:nvSpPr>
          <p:spPr>
            <a:xfrm flipV="1">
              <a:off x="0" y="0"/>
              <a:ext cx="96" cy="240"/>
            </a:xfrm>
            <a:prstGeom prst="line">
              <a:avLst/>
            </a:prstGeom>
            <a:ln w="28575" cap="flat" cmpd="sng">
              <a:solidFill>
                <a:srgbClr val="EAFA1A"/>
              </a:solidFill>
              <a:prstDash val="solid"/>
              <a:round/>
              <a:headEnd type="none" w="med" len="med"/>
              <a:tailEnd type="triangle" w="med" len="med"/>
            </a:ln>
          </p:spPr>
        </p:sp>
        <p:sp>
          <p:nvSpPr>
            <p:cNvPr id="40973" name="Line 14"/>
            <p:cNvSpPr/>
            <p:nvPr/>
          </p:nvSpPr>
          <p:spPr>
            <a:xfrm flipV="1">
              <a:off x="48" y="96"/>
              <a:ext cx="144" cy="192"/>
            </a:xfrm>
            <a:prstGeom prst="line">
              <a:avLst/>
            </a:prstGeom>
            <a:ln w="28575" cap="flat" cmpd="sng">
              <a:solidFill>
                <a:srgbClr val="EAFA1A"/>
              </a:solidFill>
              <a:prstDash val="solid"/>
              <a:round/>
              <a:headEnd type="none" w="med" len="med"/>
              <a:tailEnd type="triangle" w="med" len="med"/>
            </a:ln>
          </p:spPr>
        </p:sp>
        <p:sp>
          <p:nvSpPr>
            <p:cNvPr id="40974" name="Line 15"/>
            <p:cNvSpPr/>
            <p:nvPr/>
          </p:nvSpPr>
          <p:spPr>
            <a:xfrm flipV="1">
              <a:off x="192" y="288"/>
              <a:ext cx="192" cy="96"/>
            </a:xfrm>
            <a:prstGeom prst="line">
              <a:avLst/>
            </a:prstGeom>
            <a:ln w="28575" cap="flat" cmpd="sng">
              <a:solidFill>
                <a:srgbClr val="EAFA1A"/>
              </a:solidFill>
              <a:prstDash val="solid"/>
              <a:round/>
              <a:headEnd type="none" w="med" len="med"/>
              <a:tailEnd type="triangle" w="med" len="med"/>
            </a:ln>
          </p:spPr>
        </p:sp>
        <p:sp>
          <p:nvSpPr>
            <p:cNvPr id="40975" name="Line 16"/>
            <p:cNvSpPr/>
            <p:nvPr/>
          </p:nvSpPr>
          <p:spPr>
            <a:xfrm flipV="1">
              <a:off x="144" y="144"/>
              <a:ext cx="144" cy="192"/>
            </a:xfrm>
            <a:prstGeom prst="line">
              <a:avLst/>
            </a:prstGeom>
            <a:ln w="28575" cap="flat" cmpd="sng">
              <a:solidFill>
                <a:srgbClr val="EAFA1A"/>
              </a:solidFill>
              <a:prstDash val="solid"/>
              <a:round/>
              <a:headEnd type="none" w="med" len="med"/>
              <a:tailEnd type="triangle" w="med" len="med"/>
            </a:ln>
          </p:spPr>
        </p:sp>
      </p:gr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63"/>
                                        </p:tgtEl>
                                        <p:attrNameLst>
                                          <p:attrName>style.visibility</p:attrName>
                                        </p:attrNameLst>
                                      </p:cBhvr>
                                      <p:to>
                                        <p:strVal val="visible"/>
                                      </p:to>
                                    </p:set>
                                    <p:anim calcmode="lin" valueType="num">
                                      <p:cBhvr additive="base">
                                        <p:cTn id="7" dur="500" fill="hold"/>
                                        <p:tgtEl>
                                          <p:spTgt spid="40963"/>
                                        </p:tgtEl>
                                        <p:attrNameLst>
                                          <p:attrName>ppt_x</p:attrName>
                                        </p:attrNameLst>
                                      </p:cBhvr>
                                      <p:tavLst>
                                        <p:tav tm="0">
                                          <p:val>
                                            <p:strVal val="0-#ppt_w/2"/>
                                          </p:val>
                                        </p:tav>
                                        <p:tav tm="100000">
                                          <p:val>
                                            <p:strVal val="#ppt_x"/>
                                          </p:val>
                                        </p:tav>
                                      </p:tavLst>
                                    </p:anim>
                                    <p:anim calcmode="lin" valueType="num">
                                      <p:cBhvr additive="base">
                                        <p:cTn id="8" dur="500" fill="hold"/>
                                        <p:tgtEl>
                                          <p:spTgt spid="409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0964"/>
                                        </p:tgtEl>
                                        <p:attrNameLst>
                                          <p:attrName>style.visibility</p:attrName>
                                        </p:attrNameLst>
                                      </p:cBhvr>
                                      <p:to>
                                        <p:strVal val="visible"/>
                                      </p:to>
                                    </p:set>
                                    <p:anim calcmode="lin" valueType="num">
                                      <p:cBhvr additive="base">
                                        <p:cTn id="13" dur="500" fill="hold"/>
                                        <p:tgtEl>
                                          <p:spTgt spid="40964"/>
                                        </p:tgtEl>
                                        <p:attrNameLst>
                                          <p:attrName>ppt_x</p:attrName>
                                        </p:attrNameLst>
                                      </p:cBhvr>
                                      <p:tavLst>
                                        <p:tav tm="0">
                                          <p:val>
                                            <p:strVal val="0-#ppt_w/2"/>
                                          </p:val>
                                        </p:tav>
                                        <p:tav tm="100000">
                                          <p:val>
                                            <p:strVal val="#ppt_x"/>
                                          </p:val>
                                        </p:tav>
                                      </p:tavLst>
                                    </p:anim>
                                    <p:anim calcmode="lin" valueType="num">
                                      <p:cBhvr additive="base">
                                        <p:cTn id="14" dur="500" fill="hold"/>
                                        <p:tgtEl>
                                          <p:spTgt spid="4096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0967"/>
                                        </p:tgtEl>
                                        <p:attrNameLst>
                                          <p:attrName>style.visibility</p:attrName>
                                        </p:attrNameLst>
                                      </p:cBhvr>
                                      <p:to>
                                        <p:strVal val="visible"/>
                                      </p:to>
                                    </p:set>
                                    <p:anim calcmode="lin" valueType="num">
                                      <p:cBhvr additive="base">
                                        <p:cTn id="19" dur="500" fill="hold"/>
                                        <p:tgtEl>
                                          <p:spTgt spid="40967"/>
                                        </p:tgtEl>
                                        <p:attrNameLst>
                                          <p:attrName>ppt_x</p:attrName>
                                        </p:attrNameLst>
                                      </p:cBhvr>
                                      <p:tavLst>
                                        <p:tav tm="0">
                                          <p:val>
                                            <p:strVal val="0-#ppt_w/2"/>
                                          </p:val>
                                        </p:tav>
                                        <p:tav tm="100000">
                                          <p:val>
                                            <p:strVal val="#ppt_x"/>
                                          </p:val>
                                        </p:tav>
                                      </p:tavLst>
                                    </p:anim>
                                    <p:anim calcmode="lin" valueType="num">
                                      <p:cBhvr additive="base">
                                        <p:cTn id="20" dur="500" fill="hold"/>
                                        <p:tgtEl>
                                          <p:spTgt spid="4096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0972"/>
                                        </p:tgtEl>
                                        <p:attrNameLst>
                                          <p:attrName>style.visibility</p:attrName>
                                        </p:attrNameLst>
                                      </p:cBhvr>
                                      <p:to>
                                        <p:strVal val="visible"/>
                                      </p:to>
                                    </p:set>
                                    <p:anim calcmode="lin" valueType="num">
                                      <p:cBhvr additive="base">
                                        <p:cTn id="25" dur="500" fill="hold"/>
                                        <p:tgtEl>
                                          <p:spTgt spid="40972"/>
                                        </p:tgtEl>
                                        <p:attrNameLst>
                                          <p:attrName>ppt_x</p:attrName>
                                        </p:attrNameLst>
                                      </p:cBhvr>
                                      <p:tavLst>
                                        <p:tav tm="0">
                                          <p:val>
                                            <p:strVal val="0-#ppt_w/2"/>
                                          </p:val>
                                        </p:tav>
                                        <p:tav tm="100000">
                                          <p:val>
                                            <p:strVal val="#ppt_x"/>
                                          </p:val>
                                        </p:tav>
                                      </p:tavLst>
                                    </p:anim>
                                    <p:anim calcmode="lin" valueType="num">
                                      <p:cBhvr additive="base">
                                        <p:cTn id="26" dur="500" fill="hold"/>
                                        <p:tgtEl>
                                          <p:spTgt spid="409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Object 2"/>
          <p:cNvGraphicFramePr>
            <a:graphicFrameLocks noChangeAspect="1"/>
          </p:cNvGraphicFramePr>
          <p:nvPr/>
        </p:nvGraphicFramePr>
        <p:xfrm>
          <a:off x="2057400" y="1905000"/>
          <a:ext cx="6781800" cy="4191000"/>
        </p:xfrm>
        <a:graphic>
          <a:graphicData uri="http://schemas.openxmlformats.org/presentationml/2006/ole">
            <mc:AlternateContent xmlns:mc="http://schemas.openxmlformats.org/markup-compatibility/2006">
              <mc:Choice xmlns:v="urn:schemas-microsoft-com:vml" Requires="v">
                <p:oleObj r:id="rId2" imgW="4314825" imgH="2676525" progId="PBrush">
                  <p:embed/>
                </p:oleObj>
              </mc:Choice>
              <mc:Fallback>
                <p:oleObj r:id="rId2" imgW="4314825" imgH="2676525" progId="PBrush">
                  <p:embed/>
                  <p:pic>
                    <p:nvPicPr>
                      <p:cNvPr id="0" name="图片 3075"/>
                      <p:cNvPicPr/>
                      <p:nvPr/>
                    </p:nvPicPr>
                    <p:blipFill>
                      <a:blip r:embed="rId3"/>
                      <a:stretch>
                        <a:fillRect/>
                      </a:stretch>
                    </p:blipFill>
                    <p:spPr>
                      <a:xfrm>
                        <a:off x="2057400" y="1905000"/>
                        <a:ext cx="6781800" cy="4191000"/>
                      </a:xfrm>
                      <a:prstGeom prst="rect">
                        <a:avLst/>
                      </a:prstGeom>
                      <a:noFill/>
                      <a:ln w="38100">
                        <a:noFill/>
                        <a:miter/>
                      </a:ln>
                    </p:spPr>
                  </p:pic>
                </p:oleObj>
              </mc:Fallback>
            </mc:AlternateContent>
          </a:graphicData>
        </a:graphic>
      </p:graphicFrame>
      <p:sp>
        <p:nvSpPr>
          <p:cNvPr id="41989" name="Text Box 6"/>
          <p:cNvSpPr txBox="1"/>
          <p:nvPr/>
        </p:nvSpPr>
        <p:spPr>
          <a:xfrm>
            <a:off x="1762125" y="413068"/>
            <a:ext cx="6940550" cy="521970"/>
          </a:xfrm>
          <a:prstGeom prst="rect">
            <a:avLst/>
          </a:prstGeom>
          <a:noFill/>
          <a:ln w="9525">
            <a:noFill/>
          </a:ln>
        </p:spPr>
        <p:txBody>
          <a:bodyPr anchor="t">
            <a:spAutoFit/>
          </a:bodyPr>
          <a:lstStyle/>
          <a:p>
            <a:pPr>
              <a:spcBef>
                <a:spcPct val="50000"/>
              </a:spcBef>
            </a:pPr>
            <a:r>
              <a:rPr lang="en-US" altLang="zh-CN" sz="2800" dirty="0">
                <a:latin typeface="Arial" panose="020B0604020202020204" pitchFamily="34" charset="0"/>
                <a:ea typeface="黑体" panose="02010609060101010101" pitchFamily="2" charset="-122"/>
                <a:sym typeface="Arial" panose="020B0604020202020204" pitchFamily="34" charset="0"/>
              </a:rPr>
              <a:t>Protein folding and conformation changing</a:t>
            </a:r>
            <a:endParaRPr lang="zh-CN" altLang="en-US" sz="2800" dirty="0">
              <a:latin typeface="Arial" panose="020B0604020202020204" pitchFamily="34" charset="0"/>
              <a:ea typeface="黑体" panose="02010609060101010101" pitchFamily="2" charset="-122"/>
              <a:sym typeface="Arial" panose="020B0604020202020204" pitchFamily="34" charset="0"/>
            </a:endParaRPr>
          </a:p>
        </p:txBody>
      </p:sp>
      <p:grpSp>
        <p:nvGrpSpPr>
          <p:cNvPr id="41991" name="Group 7"/>
          <p:cNvGrpSpPr/>
          <p:nvPr/>
        </p:nvGrpSpPr>
        <p:grpSpPr>
          <a:xfrm>
            <a:off x="3810000" y="2057400"/>
            <a:ext cx="609600" cy="609600"/>
            <a:chOff x="0" y="0"/>
            <a:chExt cx="384" cy="384"/>
          </a:xfrm>
        </p:grpSpPr>
        <p:sp>
          <p:nvSpPr>
            <p:cNvPr id="3" name="Line 8"/>
            <p:cNvSpPr/>
            <p:nvPr/>
          </p:nvSpPr>
          <p:spPr>
            <a:xfrm flipV="1">
              <a:off x="0" y="0"/>
              <a:ext cx="96" cy="240"/>
            </a:xfrm>
            <a:prstGeom prst="line">
              <a:avLst/>
            </a:prstGeom>
            <a:ln w="28575" cap="flat" cmpd="sng">
              <a:solidFill>
                <a:schemeClr val="accent2"/>
              </a:solidFill>
              <a:prstDash val="solid"/>
              <a:round/>
              <a:headEnd type="none" w="med" len="med"/>
              <a:tailEnd type="triangle" w="med" len="med"/>
            </a:ln>
          </p:spPr>
        </p:sp>
        <p:sp>
          <p:nvSpPr>
            <p:cNvPr id="41992" name="Line 9"/>
            <p:cNvSpPr/>
            <p:nvPr/>
          </p:nvSpPr>
          <p:spPr>
            <a:xfrm flipV="1">
              <a:off x="48" y="96"/>
              <a:ext cx="144" cy="192"/>
            </a:xfrm>
            <a:prstGeom prst="line">
              <a:avLst/>
            </a:prstGeom>
            <a:ln w="28575" cap="flat" cmpd="sng">
              <a:solidFill>
                <a:schemeClr val="accent2"/>
              </a:solidFill>
              <a:prstDash val="solid"/>
              <a:round/>
              <a:headEnd type="none" w="med" len="med"/>
              <a:tailEnd type="triangle" w="med" len="med"/>
            </a:ln>
          </p:spPr>
        </p:sp>
        <p:sp>
          <p:nvSpPr>
            <p:cNvPr id="41993" name="Line 10"/>
            <p:cNvSpPr/>
            <p:nvPr/>
          </p:nvSpPr>
          <p:spPr>
            <a:xfrm flipV="1">
              <a:off x="192" y="288"/>
              <a:ext cx="192" cy="96"/>
            </a:xfrm>
            <a:prstGeom prst="line">
              <a:avLst/>
            </a:prstGeom>
            <a:ln w="28575" cap="flat" cmpd="sng">
              <a:solidFill>
                <a:schemeClr val="accent2"/>
              </a:solidFill>
              <a:prstDash val="solid"/>
              <a:round/>
              <a:headEnd type="none" w="med" len="med"/>
              <a:tailEnd type="triangle" w="med" len="med"/>
            </a:ln>
          </p:spPr>
        </p:sp>
        <p:sp>
          <p:nvSpPr>
            <p:cNvPr id="41994" name="Line 11"/>
            <p:cNvSpPr/>
            <p:nvPr/>
          </p:nvSpPr>
          <p:spPr>
            <a:xfrm flipV="1">
              <a:off x="144" y="144"/>
              <a:ext cx="144" cy="192"/>
            </a:xfrm>
            <a:prstGeom prst="line">
              <a:avLst/>
            </a:prstGeom>
            <a:ln w="28575" cap="flat" cmpd="sng">
              <a:solidFill>
                <a:schemeClr val="accent2"/>
              </a:solidFill>
              <a:prstDash val="solid"/>
              <a:round/>
              <a:headEnd type="none" w="med" len="med"/>
              <a:tailEnd type="triangle" w="med" len="med"/>
            </a:ln>
          </p:spPr>
        </p:sp>
      </p:grpSp>
      <p:grpSp>
        <p:nvGrpSpPr>
          <p:cNvPr id="41996" name="Group 12"/>
          <p:cNvGrpSpPr/>
          <p:nvPr/>
        </p:nvGrpSpPr>
        <p:grpSpPr>
          <a:xfrm>
            <a:off x="7010400" y="3124200"/>
            <a:ext cx="609600" cy="609600"/>
            <a:chOff x="0" y="0"/>
            <a:chExt cx="384" cy="384"/>
          </a:xfrm>
        </p:grpSpPr>
        <p:sp>
          <p:nvSpPr>
            <p:cNvPr id="4" name="Line 13"/>
            <p:cNvSpPr/>
            <p:nvPr/>
          </p:nvSpPr>
          <p:spPr>
            <a:xfrm flipV="1">
              <a:off x="0" y="0"/>
              <a:ext cx="96" cy="240"/>
            </a:xfrm>
            <a:prstGeom prst="line">
              <a:avLst/>
            </a:prstGeom>
            <a:ln w="28575" cap="flat" cmpd="sng">
              <a:solidFill>
                <a:srgbClr val="F1F61E"/>
              </a:solidFill>
              <a:prstDash val="solid"/>
              <a:round/>
              <a:headEnd type="none" w="med" len="med"/>
              <a:tailEnd type="triangle" w="med" len="med"/>
            </a:ln>
          </p:spPr>
        </p:sp>
        <p:sp>
          <p:nvSpPr>
            <p:cNvPr id="41997" name="Line 14"/>
            <p:cNvSpPr/>
            <p:nvPr/>
          </p:nvSpPr>
          <p:spPr>
            <a:xfrm flipV="1">
              <a:off x="48" y="96"/>
              <a:ext cx="144" cy="192"/>
            </a:xfrm>
            <a:prstGeom prst="line">
              <a:avLst/>
            </a:prstGeom>
            <a:ln w="28575" cap="flat" cmpd="sng">
              <a:solidFill>
                <a:srgbClr val="F1F61E"/>
              </a:solidFill>
              <a:prstDash val="solid"/>
              <a:round/>
              <a:headEnd type="none" w="med" len="med"/>
              <a:tailEnd type="triangle" w="med" len="med"/>
            </a:ln>
          </p:spPr>
        </p:sp>
        <p:sp>
          <p:nvSpPr>
            <p:cNvPr id="41998" name="Line 15"/>
            <p:cNvSpPr/>
            <p:nvPr/>
          </p:nvSpPr>
          <p:spPr>
            <a:xfrm flipV="1">
              <a:off x="192" y="288"/>
              <a:ext cx="192" cy="96"/>
            </a:xfrm>
            <a:prstGeom prst="line">
              <a:avLst/>
            </a:prstGeom>
            <a:ln w="28575" cap="flat" cmpd="sng">
              <a:solidFill>
                <a:srgbClr val="F1F61E"/>
              </a:solidFill>
              <a:prstDash val="solid"/>
              <a:round/>
              <a:headEnd type="none" w="med" len="med"/>
              <a:tailEnd type="triangle" w="med" len="med"/>
            </a:ln>
          </p:spPr>
        </p:sp>
        <p:sp>
          <p:nvSpPr>
            <p:cNvPr id="41999" name="Line 16"/>
            <p:cNvSpPr/>
            <p:nvPr/>
          </p:nvSpPr>
          <p:spPr>
            <a:xfrm flipV="1">
              <a:off x="144" y="144"/>
              <a:ext cx="144" cy="192"/>
            </a:xfrm>
            <a:prstGeom prst="line">
              <a:avLst/>
            </a:prstGeom>
            <a:ln w="28575" cap="flat" cmpd="sng">
              <a:solidFill>
                <a:srgbClr val="F1F61E"/>
              </a:solidFill>
              <a:prstDash val="solid"/>
              <a:round/>
              <a:headEnd type="none" w="med" len="med"/>
              <a:tailEnd type="triangle" w="med" len="med"/>
            </a:ln>
          </p:spPr>
        </p:sp>
      </p:grpSp>
      <p:grpSp>
        <p:nvGrpSpPr>
          <p:cNvPr id="40964" name="Group 4"/>
          <p:cNvGrpSpPr/>
          <p:nvPr/>
        </p:nvGrpSpPr>
        <p:grpSpPr>
          <a:xfrm>
            <a:off x="419100" y="3800475"/>
            <a:ext cx="1555115" cy="998220"/>
            <a:chOff x="0" y="0"/>
            <a:chExt cx="1392" cy="2016"/>
          </a:xfrm>
        </p:grpSpPr>
        <p:sp>
          <p:nvSpPr>
            <p:cNvPr id="5" name="Text Box 5"/>
            <p:cNvSpPr txBox="1"/>
            <p:nvPr/>
          </p:nvSpPr>
          <p:spPr>
            <a:xfrm>
              <a:off x="144" y="0"/>
              <a:ext cx="1058" cy="1057"/>
            </a:xfrm>
            <a:prstGeom prst="rect">
              <a:avLst/>
            </a:prstGeom>
            <a:noFill/>
            <a:ln w="9525">
              <a:noFill/>
            </a:ln>
          </p:spPr>
          <p:txBody>
            <a:bodyPr wrap="square" anchor="t">
              <a:spAutoFit/>
            </a:bodyPr>
            <a:lstStyle/>
            <a:p>
              <a:pPr>
                <a:spcBef>
                  <a:spcPct val="50000"/>
                </a:spcBef>
              </a:pPr>
              <a:r>
                <a:rPr lang="en-US" altLang="zh-CN" sz="2800" dirty="0">
                  <a:solidFill>
                    <a:srgbClr val="FF3300"/>
                  </a:solidFill>
                  <a:latin typeface="Arial" panose="020B0604020202020204" pitchFamily="34" charset="0"/>
                  <a:ea typeface="宋体" panose="02010600030101010101" pitchFamily="2" charset="-122"/>
                </a:rPr>
                <a:t>Laser</a:t>
              </a:r>
            </a:p>
          </p:txBody>
        </p:sp>
        <p:sp>
          <p:nvSpPr>
            <p:cNvPr id="40965" name="AutoShape 6"/>
            <p:cNvSpPr/>
            <p:nvPr/>
          </p:nvSpPr>
          <p:spPr>
            <a:xfrm>
              <a:off x="0" y="624"/>
              <a:ext cx="1392" cy="1392"/>
            </a:xfrm>
            <a:prstGeom prst="rightArrow">
              <a:avLst>
                <a:gd name="adj1" fmla="val 50000"/>
                <a:gd name="adj2" fmla="val 25000"/>
              </a:avLst>
            </a:prstGeom>
            <a:solidFill>
              <a:srgbClr val="3399FF"/>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gr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986"/>
                                        </p:tgtEl>
                                        <p:attrNameLst>
                                          <p:attrName>style.visibility</p:attrName>
                                        </p:attrNameLst>
                                      </p:cBhvr>
                                      <p:to>
                                        <p:strVal val="visible"/>
                                      </p:to>
                                    </p:set>
                                    <p:anim calcmode="lin" valueType="num">
                                      <p:cBhvr additive="base">
                                        <p:cTn id="7" dur="500" fill="hold"/>
                                        <p:tgtEl>
                                          <p:spTgt spid="41986"/>
                                        </p:tgtEl>
                                        <p:attrNameLst>
                                          <p:attrName>ppt_x</p:attrName>
                                        </p:attrNameLst>
                                      </p:cBhvr>
                                      <p:tavLst>
                                        <p:tav tm="0">
                                          <p:val>
                                            <p:strVal val="0-#ppt_w/2"/>
                                          </p:val>
                                        </p:tav>
                                        <p:tav tm="100000">
                                          <p:val>
                                            <p:strVal val="#ppt_x"/>
                                          </p:val>
                                        </p:tav>
                                      </p:tavLst>
                                    </p:anim>
                                    <p:anim calcmode="lin" valueType="num">
                                      <p:cBhvr additive="base">
                                        <p:cTn id="8" dur="500" fill="hold"/>
                                        <p:tgtEl>
                                          <p:spTgt spid="419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1991"/>
                                        </p:tgtEl>
                                        <p:attrNameLst>
                                          <p:attrName>style.visibility</p:attrName>
                                        </p:attrNameLst>
                                      </p:cBhvr>
                                      <p:to>
                                        <p:strVal val="visible"/>
                                      </p:to>
                                    </p:set>
                                    <p:anim calcmode="lin" valueType="num">
                                      <p:cBhvr additive="base">
                                        <p:cTn id="13" dur="500" fill="hold"/>
                                        <p:tgtEl>
                                          <p:spTgt spid="41991"/>
                                        </p:tgtEl>
                                        <p:attrNameLst>
                                          <p:attrName>ppt_x</p:attrName>
                                        </p:attrNameLst>
                                      </p:cBhvr>
                                      <p:tavLst>
                                        <p:tav tm="0">
                                          <p:val>
                                            <p:strVal val="0-#ppt_w/2"/>
                                          </p:val>
                                        </p:tav>
                                        <p:tav tm="100000">
                                          <p:val>
                                            <p:strVal val="#ppt_x"/>
                                          </p:val>
                                        </p:tav>
                                      </p:tavLst>
                                    </p:anim>
                                    <p:anim calcmode="lin" valueType="num">
                                      <p:cBhvr additive="base">
                                        <p:cTn id="14" dur="500" fill="hold"/>
                                        <p:tgtEl>
                                          <p:spTgt spid="4199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1996"/>
                                        </p:tgtEl>
                                        <p:attrNameLst>
                                          <p:attrName>style.visibility</p:attrName>
                                        </p:attrNameLst>
                                      </p:cBhvr>
                                      <p:to>
                                        <p:strVal val="visible"/>
                                      </p:to>
                                    </p:set>
                                    <p:anim calcmode="lin" valueType="num">
                                      <p:cBhvr additive="base">
                                        <p:cTn id="19" dur="500" fill="hold"/>
                                        <p:tgtEl>
                                          <p:spTgt spid="41996"/>
                                        </p:tgtEl>
                                        <p:attrNameLst>
                                          <p:attrName>ppt_x</p:attrName>
                                        </p:attrNameLst>
                                      </p:cBhvr>
                                      <p:tavLst>
                                        <p:tav tm="0">
                                          <p:val>
                                            <p:strVal val="0-#ppt_w/2"/>
                                          </p:val>
                                        </p:tav>
                                        <p:tav tm="100000">
                                          <p:val>
                                            <p:strVal val="#ppt_x"/>
                                          </p:val>
                                        </p:tav>
                                      </p:tavLst>
                                    </p:anim>
                                    <p:anim calcmode="lin" valueType="num">
                                      <p:cBhvr additive="base">
                                        <p:cTn id="20" dur="500" fill="hold"/>
                                        <p:tgtEl>
                                          <p:spTgt spid="4199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0964"/>
                                        </p:tgtEl>
                                        <p:attrNameLst>
                                          <p:attrName>style.visibility</p:attrName>
                                        </p:attrNameLst>
                                      </p:cBhvr>
                                      <p:to>
                                        <p:strVal val="visible"/>
                                      </p:to>
                                    </p:set>
                                    <p:anim calcmode="lin" valueType="num">
                                      <p:cBhvr additive="base">
                                        <p:cTn id="25" dur="500" fill="hold"/>
                                        <p:tgtEl>
                                          <p:spTgt spid="40964"/>
                                        </p:tgtEl>
                                        <p:attrNameLst>
                                          <p:attrName>ppt_x</p:attrName>
                                        </p:attrNameLst>
                                      </p:cBhvr>
                                      <p:tavLst>
                                        <p:tav tm="0">
                                          <p:val>
                                            <p:strVal val="0-#ppt_w/2"/>
                                          </p:val>
                                        </p:tav>
                                        <p:tav tm="100000">
                                          <p:val>
                                            <p:strVal val="#ppt_x"/>
                                          </p:val>
                                        </p:tav>
                                      </p:tavLst>
                                    </p:anim>
                                    <p:anim calcmode="lin" valueType="num">
                                      <p:cBhvr additive="base">
                                        <p:cTn id="26" dur="500" fill="hold"/>
                                        <p:tgtEl>
                                          <p:spTgt spid="409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idx="4294967295"/>
          </p:nvPr>
        </p:nvSpPr>
        <p:spPr>
          <a:xfrm>
            <a:off x="1835150" y="274638"/>
            <a:ext cx="6851650" cy="850900"/>
          </a:xfrm>
        </p:spPr>
        <p:txBody>
          <a:bodyPr vert="horz" wrap="square" anchor="ctr"/>
          <a:lstStyle/>
          <a:p>
            <a:pPr lvl="0" eaLnBrk="1" fontAlgn="base" hangingPunct="1"/>
            <a:r>
              <a:rPr lang="en-US" altLang="x-none" sz="3200" strike="noStrike" noProof="1">
                <a:effectLst>
                  <a:outerShdw blurRad="38100" dist="38100" dir="2700000">
                    <a:srgbClr val="FFFFFF"/>
                  </a:outerShdw>
                </a:effectLst>
              </a:rPr>
              <a:t>Visualization PPIs in living cells</a:t>
            </a:r>
            <a:r>
              <a:rPr lang="en-US" altLang="x-none" sz="4600" strike="noStrike" noProof="1">
                <a:effectLst>
                  <a:outerShdw blurRad="38100" dist="38100" dir="2700000">
                    <a:srgbClr val="FFFFFF"/>
                  </a:outerShdw>
                </a:effectLst>
              </a:rPr>
              <a:t> </a:t>
            </a:r>
          </a:p>
        </p:txBody>
      </p:sp>
      <p:sp>
        <p:nvSpPr>
          <p:cNvPr id="5123" name="Rectangle 3"/>
          <p:cNvSpPr>
            <a:spLocks noGrp="1"/>
          </p:cNvSpPr>
          <p:nvPr>
            <p:ph type="body" idx="4294967295"/>
          </p:nvPr>
        </p:nvSpPr>
        <p:spPr>
          <a:xfrm>
            <a:off x="457200" y="1600200"/>
            <a:ext cx="8686800" cy="4525963"/>
          </a:xfrm>
        </p:spPr>
        <p:txBody>
          <a:bodyPr vert="horz" wrap="square" anchor="t"/>
          <a:lstStyle/>
          <a:p>
            <a:pPr lvl="0" eaLnBrk="1" fontAlgn="base" hangingPunct="1">
              <a:lnSpc>
                <a:spcPct val="90000"/>
              </a:lnSpc>
            </a:pPr>
            <a:r>
              <a:rPr lang="en-US" altLang="x-none" sz="2400" strike="noStrike" noProof="1">
                <a:effectLst>
                  <a:outerShdw blurRad="38100" dist="38100" dir="2700000">
                    <a:srgbClr val="FFFFFF"/>
                  </a:outerShdw>
                </a:effectLst>
                <a:cs typeface="Arial" panose="020B0604020202020204" pitchFamily="34" charset="0"/>
              </a:rPr>
              <a:t>Modified mammalian two-hybrid system(</a:t>
            </a:r>
            <a:r>
              <a:rPr lang="zh-CN" altLang="en-US" sz="2400" strike="noStrike" noProof="1">
                <a:effectLst>
                  <a:outerShdw blurRad="38100" dist="38100" dir="2700000">
                    <a:srgbClr val="FFFFFF"/>
                  </a:outerShdw>
                </a:effectLst>
                <a:cs typeface="Arial" panose="020B0604020202020204" pitchFamily="34" charset="0"/>
              </a:rPr>
              <a:t>修饰的哺乳动物双杂交系统）</a:t>
            </a:r>
          </a:p>
          <a:p>
            <a:pPr lvl="0" eaLnBrk="1" fontAlgn="base" hangingPunct="1">
              <a:lnSpc>
                <a:spcPct val="90000"/>
              </a:lnSpc>
            </a:pPr>
            <a:r>
              <a:rPr lang="en-US" altLang="x-none" sz="2400" strike="noStrike" noProof="1">
                <a:effectLst>
                  <a:outerShdw blurRad="38100" dist="38100" dir="2700000">
                    <a:srgbClr val="FFFFFF"/>
                  </a:outerShdw>
                </a:effectLst>
                <a:cs typeface="Arial" panose="020B0604020202020204" pitchFamily="34" charset="0"/>
              </a:rPr>
              <a:t>Fluorescence resonance energy transfer (FRET,</a:t>
            </a:r>
            <a:r>
              <a:rPr lang="zh-CN" altLang="en-US" sz="2400" strike="noStrike" noProof="1">
                <a:effectLst>
                  <a:outerShdw blurRad="38100" dist="38100" dir="2700000">
                    <a:srgbClr val="FFFFFF"/>
                  </a:outerShdw>
                </a:effectLst>
                <a:cs typeface="Arial" panose="020B0604020202020204" pitchFamily="34" charset="0"/>
              </a:rPr>
              <a:t>荧光能量共振转移</a:t>
            </a:r>
            <a:r>
              <a:rPr lang="en-US" altLang="x-none" sz="2400" strike="noStrike" noProof="1">
                <a:effectLst>
                  <a:outerShdw blurRad="38100" dist="38100" dir="2700000">
                    <a:srgbClr val="FFFFFF"/>
                  </a:outerShdw>
                </a:effectLst>
                <a:cs typeface="Arial" panose="020B0604020202020204" pitchFamily="34" charset="0"/>
              </a:rPr>
              <a:t>) </a:t>
            </a:r>
          </a:p>
          <a:p>
            <a:pPr lvl="0" eaLnBrk="1" fontAlgn="base" hangingPunct="1">
              <a:lnSpc>
                <a:spcPct val="90000"/>
              </a:lnSpc>
            </a:pPr>
            <a:r>
              <a:rPr lang="en-US" altLang="x-none" sz="2400" strike="noStrike" noProof="1">
                <a:effectLst>
                  <a:outerShdw blurRad="38100" dist="38100" dir="2700000">
                    <a:srgbClr val="FFFFFF"/>
                  </a:outerShdw>
                </a:effectLst>
                <a:cs typeface="Arial" panose="020B0604020202020204" pitchFamily="34" charset="0"/>
              </a:rPr>
              <a:t>Bioluminescence resonance energy transfer (BRET</a:t>
            </a:r>
            <a:r>
              <a:rPr lang="zh-CN" altLang="en-US" sz="2400" strike="noStrike" noProof="1">
                <a:effectLst>
                  <a:outerShdw blurRad="38100" dist="38100" dir="2700000">
                    <a:srgbClr val="FFFFFF"/>
                  </a:outerShdw>
                </a:effectLst>
                <a:cs typeface="Arial" panose="020B0604020202020204" pitchFamily="34" charset="0"/>
              </a:rPr>
              <a:t>，生物发光能量共振转移</a:t>
            </a:r>
            <a:r>
              <a:rPr lang="en-US" altLang="x-none" sz="2400" strike="noStrike" noProof="1">
                <a:effectLst>
                  <a:outerShdw blurRad="38100" dist="38100" dir="2700000">
                    <a:srgbClr val="FFFFFF"/>
                  </a:outerShdw>
                </a:effectLst>
                <a:cs typeface="Arial" panose="020B0604020202020204" pitchFamily="34" charset="0"/>
              </a:rPr>
              <a:t>)</a:t>
            </a:r>
          </a:p>
          <a:p>
            <a:pPr lvl="0" eaLnBrk="1" fontAlgn="base" hangingPunct="1">
              <a:lnSpc>
                <a:spcPct val="90000"/>
              </a:lnSpc>
            </a:pPr>
            <a:r>
              <a:rPr lang="zh-CN" altLang="en-US" sz="2400" strike="noStrike" noProof="1">
                <a:cs typeface="Arial" panose="020B0604020202020204" pitchFamily="34" charset="0"/>
              </a:rPr>
              <a:t>Protein-fragment complementation assay（PCA， 蛋白片段互补分析）</a:t>
            </a:r>
          </a:p>
          <a:p>
            <a:pPr marL="1905" lvl="1" indent="455295" eaLnBrk="1" fontAlgn="base" hangingPunct="1">
              <a:lnSpc>
                <a:spcPct val="90000"/>
              </a:lnSpc>
            </a:pPr>
            <a:r>
              <a:rPr lang="zh-CN" altLang="en-US" sz="1800" strike="noStrike" noProof="1">
                <a:effectLst>
                  <a:outerShdw blurRad="38100" dist="38100" dir="2700000">
                    <a:srgbClr val="FFFFFF"/>
                  </a:outerShdw>
                </a:effectLst>
                <a:cs typeface="Arial" panose="020B0604020202020204" pitchFamily="34" charset="0"/>
              </a:rPr>
              <a:t>Split </a:t>
            </a:r>
            <a:r>
              <a:rPr lang="en-US" altLang="x-none" sz="1800" strike="noStrike" noProof="1">
                <a:effectLst>
                  <a:outerShdw blurRad="38100" dist="38100" dir="2700000">
                    <a:srgbClr val="FFFFFF"/>
                  </a:outerShdw>
                </a:effectLst>
                <a:cs typeface="Arial" panose="020B0604020202020204" pitchFamily="34" charset="0"/>
              </a:rPr>
              <a:t>Bioluminescence</a:t>
            </a:r>
            <a:r>
              <a:rPr lang="zh-CN" altLang="en-US" sz="1800" strike="noStrike" noProof="1">
                <a:effectLst>
                  <a:outerShdw blurRad="38100" dist="38100" dir="2700000">
                    <a:srgbClr val="FFFFFF"/>
                  </a:outerShdw>
                </a:effectLst>
                <a:cs typeface="Arial" panose="020B0604020202020204" pitchFamily="34" charset="0"/>
              </a:rPr>
              <a:t> </a:t>
            </a:r>
            <a:r>
              <a:rPr lang="en-US" altLang="x-none" sz="1800" strike="noStrike" noProof="1">
                <a:effectLst>
                  <a:outerShdw blurRad="38100" dist="38100" dir="2700000">
                    <a:srgbClr val="FFFFFF"/>
                  </a:outerShdw>
                </a:effectLst>
                <a:cs typeface="Arial" panose="020B0604020202020204" pitchFamily="34" charset="0"/>
              </a:rPr>
              <a:t>complementation</a:t>
            </a:r>
            <a:r>
              <a:rPr lang="zh-CN" altLang="en-US" sz="1800" strike="noStrike" noProof="1">
                <a:effectLst>
                  <a:outerShdw blurRad="38100" dist="38100" dir="2700000">
                    <a:srgbClr val="FFFFFF"/>
                  </a:outerShdw>
                </a:effectLst>
                <a:cs typeface="Arial" panose="020B0604020202020204" pitchFamily="34" charset="0"/>
              </a:rPr>
              <a:t>（生物发光互补）</a:t>
            </a:r>
          </a:p>
          <a:p>
            <a:pPr marL="1905" lvl="1" indent="455295" eaLnBrk="1" fontAlgn="base" hangingPunct="1">
              <a:lnSpc>
                <a:spcPct val="90000"/>
              </a:lnSpc>
            </a:pPr>
            <a:r>
              <a:rPr lang="en-US" altLang="x-none" sz="1800" strike="noStrike" noProof="1">
                <a:effectLst>
                  <a:outerShdw blurRad="38100" dist="38100" dir="2700000">
                    <a:srgbClr val="FFFFFF"/>
                  </a:outerShdw>
                </a:effectLst>
                <a:cs typeface="Arial" panose="020B0604020202020204" pitchFamily="34" charset="0"/>
              </a:rPr>
              <a:t>Bimolecular fluorescence complementation (BiFC</a:t>
            </a:r>
            <a:r>
              <a:rPr lang="zh-CN" altLang="en-US" sz="1800" strike="noStrike" noProof="1">
                <a:effectLst>
                  <a:outerShdw blurRad="38100" dist="38100" dir="2700000">
                    <a:srgbClr val="FFFFFF"/>
                  </a:outerShdw>
                </a:effectLst>
                <a:cs typeface="Arial" panose="020B0604020202020204" pitchFamily="34" charset="0"/>
              </a:rPr>
              <a:t>，双分子荧光互补</a:t>
            </a:r>
            <a:r>
              <a:rPr lang="en-US" altLang="x-none" sz="1800" strike="noStrike" noProof="1">
                <a:effectLst>
                  <a:outerShdw blurRad="38100" dist="38100" dir="2700000">
                    <a:srgbClr val="FFFFFF"/>
                  </a:outerShdw>
                </a:effectLst>
                <a:cs typeface="Arial" panose="020B0604020202020204" pitchFamily="34" charset="0"/>
              </a:rPr>
              <a:t>) </a:t>
            </a:r>
          </a:p>
          <a:p>
            <a:pPr marL="1905" lvl="1" indent="455295" eaLnBrk="1" fontAlgn="base" hangingPunct="1">
              <a:lnSpc>
                <a:spcPct val="90000"/>
              </a:lnSpc>
            </a:pPr>
            <a:r>
              <a:rPr lang="en-US" altLang="x-none" sz="1800" strike="noStrike" noProof="1">
                <a:effectLst>
                  <a:outerShdw blurRad="38100" dist="38100" dir="2700000">
                    <a:srgbClr val="FFFFFF"/>
                  </a:outerShdw>
                </a:effectLst>
                <a:cs typeface="Arial" panose="020B0604020202020204" pitchFamily="34" charset="0"/>
              </a:rPr>
              <a:t>BiFC-FRET(</a:t>
            </a:r>
            <a:r>
              <a:rPr lang="zh-CN" altLang="en-US" sz="1800" strike="noStrike" noProof="1">
                <a:effectLst>
                  <a:outerShdw blurRad="38100" dist="38100" dir="2700000">
                    <a:srgbClr val="FFFFFF"/>
                  </a:outerShdw>
                </a:effectLst>
                <a:cs typeface="Arial" panose="020B0604020202020204" pitchFamily="34" charset="0"/>
              </a:rPr>
              <a:t>双分子荧光</a:t>
            </a:r>
            <a:r>
              <a:rPr lang="en-US" altLang="x-none" sz="1800" strike="noStrike" noProof="1">
                <a:effectLst>
                  <a:outerShdw blurRad="38100" dist="38100" dir="2700000">
                    <a:srgbClr val="FFFFFF"/>
                  </a:outerShdw>
                </a:effectLst>
                <a:cs typeface="Arial" panose="020B0604020202020204" pitchFamily="34" charset="0"/>
              </a:rPr>
              <a:t>-</a:t>
            </a:r>
            <a:r>
              <a:rPr lang="zh-CN" altLang="en-US" sz="1800" strike="noStrike" noProof="1">
                <a:effectLst>
                  <a:outerShdw blurRad="38100" dist="38100" dir="2700000">
                    <a:srgbClr val="FFFFFF"/>
                  </a:outerShdw>
                </a:effectLst>
                <a:cs typeface="Arial" panose="020B0604020202020204" pitchFamily="34" charset="0"/>
              </a:rPr>
              <a:t>荧光能量共振转移</a:t>
            </a:r>
            <a:r>
              <a:rPr lang="en-US" altLang="x-none" sz="1800" strike="noStrike" noProof="1">
                <a:effectLst>
                  <a:outerShdw blurRad="38100" dist="38100" dir="2700000">
                    <a:srgbClr val="FFFFFF"/>
                  </a:outerShdw>
                </a:effectLst>
                <a:cs typeface="Arial" panose="020B0604020202020204" pitchFamily="34" charset="0"/>
              </a:rPr>
              <a:t>)</a:t>
            </a:r>
          </a:p>
          <a:p>
            <a:pPr marL="1905" lvl="1" indent="455295" eaLnBrk="1" fontAlgn="base" hangingPunct="1">
              <a:lnSpc>
                <a:spcPct val="90000"/>
              </a:lnSpc>
            </a:pPr>
            <a:r>
              <a:rPr lang="zh-CN" altLang="en-US" sz="1800" strike="noStrike" noProof="1">
                <a:effectLst>
                  <a:outerShdw blurRad="38100" dist="38100" dir="2700000">
                    <a:srgbClr val="FFFFFF"/>
                  </a:outerShdw>
                </a:effectLst>
                <a:cs typeface="Arial" panose="020B0604020202020204" pitchFamily="34" charset="0"/>
              </a:rPr>
              <a:t>B</a:t>
            </a:r>
            <a:r>
              <a:rPr lang="en-US" altLang="x-none" sz="1800" strike="noStrike" noProof="1">
                <a:effectLst>
                  <a:outerShdw blurRad="38100" dist="38100" dir="2700000">
                    <a:srgbClr val="FFFFFF"/>
                  </a:outerShdw>
                </a:effectLst>
                <a:cs typeface="Arial" panose="020B0604020202020204" pitchFamily="34" charset="0"/>
              </a:rPr>
              <a:t>RET</a:t>
            </a:r>
            <a:r>
              <a:rPr lang="zh-CN" altLang="en-US" sz="1800" strike="noStrike" noProof="1">
                <a:effectLst>
                  <a:outerShdw blurRad="38100" dist="38100" dir="2700000">
                    <a:srgbClr val="FFFFFF"/>
                  </a:outerShdw>
                </a:effectLst>
                <a:cs typeface="Arial" panose="020B0604020202020204" pitchFamily="34" charset="0"/>
              </a:rPr>
              <a:t>-</a:t>
            </a:r>
            <a:r>
              <a:rPr lang="en-US" altLang="x-none" sz="1800" strike="noStrike" noProof="1">
                <a:effectLst>
                  <a:outerShdw blurRad="38100" dist="38100" dir="2700000">
                    <a:srgbClr val="FFFFFF"/>
                  </a:outerShdw>
                </a:effectLst>
                <a:cs typeface="Arial" panose="020B0604020202020204" pitchFamily="34" charset="0"/>
              </a:rPr>
              <a:t>BiFC(</a:t>
            </a:r>
            <a:r>
              <a:rPr lang="zh-CN" altLang="en-US" sz="1800" strike="noStrike" noProof="1">
                <a:effectLst>
                  <a:outerShdw blurRad="38100" dist="38100" dir="2700000">
                    <a:srgbClr val="FFFFFF"/>
                  </a:outerShdw>
                </a:effectLst>
                <a:cs typeface="Arial" panose="020B0604020202020204" pitchFamily="34" charset="0"/>
              </a:rPr>
              <a:t>生物发光-双分子荧光互补能量共振转移</a:t>
            </a:r>
            <a:r>
              <a:rPr lang="en-US" altLang="x-none" sz="1800" strike="noStrike" noProof="1">
                <a:effectLst>
                  <a:outerShdw blurRad="38100" dist="38100" dir="2700000">
                    <a:srgbClr val="FFFFFF"/>
                  </a:outerShdw>
                </a:effectLst>
                <a:cs typeface="Arial" panose="020B0604020202020204" pitchFamily="34" charset="0"/>
              </a:rPr>
              <a:t>)</a:t>
            </a:r>
          </a:p>
          <a:p>
            <a:pPr marL="1905" lvl="1" indent="455295" eaLnBrk="1" fontAlgn="base" hangingPunct="1">
              <a:lnSpc>
                <a:spcPct val="90000"/>
              </a:lnSpc>
            </a:pPr>
            <a:endParaRPr lang="en-US" altLang="x-none" sz="1800" strike="noStrike" noProof="1">
              <a:effectLst>
                <a:outerShdw blurRad="38100" dist="38100" dir="2700000">
                  <a:srgbClr val="FFFFFF"/>
                </a:outerShdw>
              </a:effectLst>
              <a:cs typeface="Arial" panose="020B0604020202020204" pitchFamily="34" charset="0"/>
            </a:endParaRPr>
          </a:p>
        </p:txBody>
      </p:sp>
    </p:spTree>
  </p:cSld>
  <p:clrMapOvr>
    <a:masterClrMapping/>
  </p:clrMapOvr>
  <p:transition>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body" idx="4294967295"/>
          </p:nvPr>
        </p:nvSpPr>
        <p:spPr>
          <a:xfrm>
            <a:off x="2268538" y="0"/>
            <a:ext cx="6694488" cy="1125538"/>
          </a:xfrm>
          <a:solidFill>
            <a:srgbClr val="000080">
              <a:alpha val="100000"/>
            </a:srgbClr>
          </a:solidFill>
        </p:spPr>
        <p:txBody>
          <a:bodyPr vert="horz" wrap="square" lIns="0" tIns="0" rIns="0" bIns="0" anchor="t"/>
          <a:lstStyle/>
          <a:p>
            <a:pPr marL="0" lvl="0" indent="0" algn="ctr" defTabSz="468630" eaLnBrk="1" fontAlgn="base" hangingPunct="1">
              <a:spcBef>
                <a:spcPct val="0"/>
              </a:spcBef>
              <a:buClr>
                <a:srgbClr val="000080"/>
              </a:buClr>
              <a:buSzPct val="90000"/>
              <a:buFont typeface="Monotype Sorts" pitchFamily="2" charset="2"/>
              <a:buNone/>
            </a:pPr>
            <a:r>
              <a:rPr lang="en-US" altLang="x-none" sz="2400" strike="noStrike" noProof="1">
                <a:solidFill>
                  <a:srgbClr val="FFFFD0"/>
                </a:solidFill>
                <a:effectLst>
                  <a:outerShdw blurRad="38100" dist="38100" dir="2700000">
                    <a:srgbClr val="000000"/>
                  </a:outerShdw>
                </a:effectLst>
                <a:ea typeface="宋体" panose="02010600030101010101" pitchFamily="2" charset="-122"/>
              </a:rPr>
              <a:t>The use of fluorescence resonance energy transfer (FRET) to study the interaction between CD147 and MCT1</a:t>
            </a:r>
          </a:p>
        </p:txBody>
      </p:sp>
      <p:sp>
        <p:nvSpPr>
          <p:cNvPr id="2" name="AutoShape 4"/>
          <p:cNvSpPr/>
          <p:nvPr/>
        </p:nvSpPr>
        <p:spPr>
          <a:xfrm>
            <a:off x="3027363" y="3594100"/>
            <a:ext cx="465137" cy="374650"/>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35" name="AutoShape 5"/>
          <p:cNvSpPr/>
          <p:nvPr/>
        </p:nvSpPr>
        <p:spPr>
          <a:xfrm>
            <a:off x="3027363" y="3594100"/>
            <a:ext cx="465137" cy="374650"/>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pic>
        <p:nvPicPr>
          <p:cNvPr id="44036" name="Picture 6"/>
          <p:cNvPicPr/>
          <p:nvPr/>
        </p:nvPicPr>
        <p:blipFill>
          <a:blip r:embed="rId2"/>
          <a:stretch>
            <a:fillRect/>
          </a:stretch>
        </p:blipFill>
        <p:spPr>
          <a:xfrm>
            <a:off x="107950" y="1485900"/>
            <a:ext cx="3922713" cy="4283075"/>
          </a:xfrm>
          <a:prstGeom prst="rect">
            <a:avLst/>
          </a:prstGeom>
          <a:noFill/>
          <a:ln w="9525">
            <a:noFill/>
          </a:ln>
        </p:spPr>
      </p:pic>
      <p:grpSp>
        <p:nvGrpSpPr>
          <p:cNvPr id="44037" name="Group 8"/>
          <p:cNvGrpSpPr/>
          <p:nvPr/>
        </p:nvGrpSpPr>
        <p:grpSpPr>
          <a:xfrm>
            <a:off x="3879850" y="1320800"/>
            <a:ext cx="5286375" cy="5268913"/>
            <a:chOff x="0" y="0"/>
            <a:chExt cx="3804" cy="3860"/>
          </a:xfrm>
        </p:grpSpPr>
        <p:grpSp>
          <p:nvGrpSpPr>
            <p:cNvPr id="44038" name="Group 9"/>
            <p:cNvGrpSpPr/>
            <p:nvPr/>
          </p:nvGrpSpPr>
          <p:grpSpPr>
            <a:xfrm>
              <a:off x="0" y="429"/>
              <a:ext cx="3804" cy="2273"/>
              <a:chOff x="0" y="0"/>
              <a:chExt cx="3804" cy="2273"/>
            </a:xfrm>
          </p:grpSpPr>
          <p:sp>
            <p:nvSpPr>
              <p:cNvPr id="44039" name="Freeform 10"/>
              <p:cNvSpPr/>
              <p:nvPr/>
            </p:nvSpPr>
            <p:spPr>
              <a:xfrm>
                <a:off x="557" y="888"/>
                <a:ext cx="2823" cy="142"/>
              </a:xfrm>
              <a:custGeom>
                <a:avLst/>
                <a:gdLst/>
                <a:ahLst/>
                <a:cxnLst>
                  <a:cxn ang="0">
                    <a:pos x="0" y="0"/>
                  </a:cxn>
                  <a:cxn ang="0">
                    <a:pos x="2822" y="0"/>
                  </a:cxn>
                  <a:cxn ang="0">
                    <a:pos x="2822" y="141"/>
                  </a:cxn>
                  <a:cxn ang="0">
                    <a:pos x="0" y="141"/>
                  </a:cxn>
                  <a:cxn ang="0">
                    <a:pos x="0" y="0"/>
                  </a:cxn>
                  <a:cxn ang="0">
                    <a:pos x="0" y="0"/>
                  </a:cxn>
                </a:cxnLst>
                <a:rect l="0" t="0" r="0" b="0"/>
                <a:pathLst>
                  <a:path w="2823" h="142">
                    <a:moveTo>
                      <a:pt x="0" y="0"/>
                    </a:moveTo>
                    <a:lnTo>
                      <a:pt x="2822" y="0"/>
                    </a:lnTo>
                    <a:lnTo>
                      <a:pt x="2822" y="141"/>
                    </a:lnTo>
                    <a:lnTo>
                      <a:pt x="0" y="141"/>
                    </a:lnTo>
                    <a:lnTo>
                      <a:pt x="0" y="0"/>
                    </a:lnTo>
                    <a:lnTo>
                      <a:pt x="0" y="0"/>
                    </a:lnTo>
                  </a:path>
                </a:pathLst>
              </a:custGeom>
              <a:solidFill>
                <a:srgbClr val="FFC0B6"/>
              </a:solidFill>
              <a:ln w="9525">
                <a:noFill/>
              </a:ln>
            </p:spPr>
            <p:txBody>
              <a:bodyPr/>
              <a:lstStyle/>
              <a:p>
                <a:endParaRPr lang="zh-CN" altLang="en-US"/>
              </a:p>
            </p:txBody>
          </p:sp>
          <p:sp>
            <p:nvSpPr>
              <p:cNvPr id="44040" name="Freeform 11"/>
              <p:cNvSpPr/>
              <p:nvPr/>
            </p:nvSpPr>
            <p:spPr>
              <a:xfrm>
                <a:off x="557" y="888"/>
                <a:ext cx="2823" cy="142"/>
              </a:xfrm>
              <a:custGeom>
                <a:avLst/>
                <a:gdLst/>
                <a:ahLst/>
                <a:cxnLst>
                  <a:cxn ang="0">
                    <a:pos x="0" y="0"/>
                  </a:cxn>
                  <a:cxn ang="0">
                    <a:pos x="0" y="141"/>
                  </a:cxn>
                  <a:cxn ang="0">
                    <a:pos x="2822" y="141"/>
                  </a:cxn>
                  <a:cxn ang="0">
                    <a:pos x="2822" y="0"/>
                  </a:cxn>
                  <a:cxn ang="0">
                    <a:pos x="0" y="0"/>
                  </a:cxn>
                  <a:cxn ang="0">
                    <a:pos x="0" y="0"/>
                  </a:cxn>
                </a:cxnLst>
                <a:rect l="0" t="0" r="0" b="0"/>
                <a:pathLst>
                  <a:path w="2823" h="142">
                    <a:moveTo>
                      <a:pt x="0" y="0"/>
                    </a:moveTo>
                    <a:lnTo>
                      <a:pt x="0" y="141"/>
                    </a:lnTo>
                    <a:lnTo>
                      <a:pt x="2822" y="141"/>
                    </a:lnTo>
                    <a:lnTo>
                      <a:pt x="2822" y="0"/>
                    </a:lnTo>
                    <a:lnTo>
                      <a:pt x="0" y="0"/>
                    </a:lnTo>
                    <a:lnTo>
                      <a:pt x="0" y="0"/>
                    </a:lnTo>
                  </a:path>
                </a:pathLst>
              </a:custGeom>
              <a:solidFill>
                <a:srgbClr val="FFC0B6"/>
              </a:solidFill>
              <a:ln w="9111" cap="flat" cmpd="sng">
                <a:solidFill>
                  <a:srgbClr val="FFFFFF"/>
                </a:solidFill>
                <a:prstDash val="solid"/>
                <a:miter/>
                <a:headEnd type="none" w="med" len="med"/>
                <a:tailEnd type="none" w="med" len="med"/>
              </a:ln>
            </p:spPr>
            <p:txBody>
              <a:bodyPr/>
              <a:lstStyle/>
              <a:p>
                <a:endParaRPr lang="zh-CN" altLang="en-US"/>
              </a:p>
            </p:txBody>
          </p:sp>
          <p:sp>
            <p:nvSpPr>
              <p:cNvPr id="44041" name="AutoShape 12"/>
              <p:cNvSpPr/>
              <p:nvPr/>
            </p:nvSpPr>
            <p:spPr>
              <a:xfrm flipV="1">
                <a:off x="557" y="888"/>
                <a:ext cx="2823" cy="142"/>
              </a:xfrm>
              <a:prstGeom prst="roundRect">
                <a:avLst>
                  <a:gd name="adj" fmla="val 0"/>
                </a:avLst>
              </a:prstGeom>
              <a:solidFill>
                <a:srgbClr val="000000"/>
              </a:solid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42" name="Freeform 13"/>
              <p:cNvSpPr/>
              <p:nvPr/>
            </p:nvSpPr>
            <p:spPr>
              <a:xfrm>
                <a:off x="557" y="888"/>
                <a:ext cx="2823" cy="142"/>
              </a:xfrm>
              <a:custGeom>
                <a:avLst/>
                <a:gdLst/>
                <a:ahLst/>
                <a:cxnLst>
                  <a:cxn ang="0">
                    <a:pos x="0" y="0"/>
                  </a:cxn>
                  <a:cxn ang="0">
                    <a:pos x="2822" y="0"/>
                  </a:cxn>
                  <a:cxn ang="0">
                    <a:pos x="2822" y="141"/>
                  </a:cxn>
                  <a:cxn ang="0">
                    <a:pos x="0" y="141"/>
                  </a:cxn>
                  <a:cxn ang="0">
                    <a:pos x="0" y="0"/>
                  </a:cxn>
                  <a:cxn ang="0">
                    <a:pos x="0" y="0"/>
                  </a:cxn>
                </a:cxnLst>
                <a:rect l="0" t="0" r="0" b="0"/>
                <a:pathLst>
                  <a:path w="2823" h="142">
                    <a:moveTo>
                      <a:pt x="0" y="0"/>
                    </a:moveTo>
                    <a:lnTo>
                      <a:pt x="2822" y="0"/>
                    </a:lnTo>
                    <a:lnTo>
                      <a:pt x="2822" y="141"/>
                    </a:lnTo>
                    <a:lnTo>
                      <a:pt x="0" y="141"/>
                    </a:lnTo>
                    <a:lnTo>
                      <a:pt x="0" y="0"/>
                    </a:lnTo>
                    <a:lnTo>
                      <a:pt x="0" y="0"/>
                    </a:lnTo>
                  </a:path>
                </a:pathLst>
              </a:custGeom>
              <a:solidFill>
                <a:srgbClr val="FFC0B6"/>
              </a:solidFill>
              <a:ln w="9525">
                <a:noFill/>
              </a:ln>
            </p:spPr>
            <p:txBody>
              <a:bodyPr/>
              <a:lstStyle/>
              <a:p>
                <a:endParaRPr lang="zh-CN" altLang="en-US"/>
              </a:p>
            </p:txBody>
          </p:sp>
          <p:sp>
            <p:nvSpPr>
              <p:cNvPr id="44043" name="AutoShape 14"/>
              <p:cNvSpPr/>
              <p:nvPr/>
            </p:nvSpPr>
            <p:spPr>
              <a:xfrm flipV="1">
                <a:off x="557" y="888"/>
                <a:ext cx="2823" cy="142"/>
              </a:xfrm>
              <a:prstGeom prst="roundRect">
                <a:avLst>
                  <a:gd name="adj" fmla="val 0"/>
                </a:avLst>
              </a:prstGeom>
              <a:noFill/>
              <a:ln w="9111" cap="flat" cmpd="sng">
                <a:solidFill>
                  <a:srgbClr val="000000"/>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44" name="AutoShape 15"/>
              <p:cNvSpPr/>
              <p:nvPr/>
            </p:nvSpPr>
            <p:spPr>
              <a:xfrm flipV="1">
                <a:off x="721" y="852"/>
                <a:ext cx="36" cy="213"/>
              </a:xfrm>
              <a:prstGeom prst="roundRect">
                <a:avLst>
                  <a:gd name="adj" fmla="val 0"/>
                </a:avLst>
              </a:prstGeom>
              <a:solidFill>
                <a:srgbClr val="6260A1"/>
              </a:solidFill>
              <a:ln w="9111" cap="flat" cmpd="sng">
                <a:solidFill>
                  <a:srgbClr val="000000"/>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45" name="AutoShape 16"/>
              <p:cNvSpPr/>
              <p:nvPr/>
            </p:nvSpPr>
            <p:spPr>
              <a:xfrm flipV="1">
                <a:off x="872" y="852"/>
                <a:ext cx="35" cy="213"/>
              </a:xfrm>
              <a:prstGeom prst="roundRect">
                <a:avLst>
                  <a:gd name="adj" fmla="val 0"/>
                </a:avLst>
              </a:prstGeom>
              <a:solidFill>
                <a:srgbClr val="6260A1"/>
              </a:solidFill>
              <a:ln w="9111" cap="flat" cmpd="sng">
                <a:solidFill>
                  <a:srgbClr val="000000"/>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46" name="AutoShape 17"/>
              <p:cNvSpPr/>
              <p:nvPr/>
            </p:nvSpPr>
            <p:spPr>
              <a:xfrm flipV="1">
                <a:off x="1022" y="852"/>
                <a:ext cx="36" cy="213"/>
              </a:xfrm>
              <a:prstGeom prst="roundRect">
                <a:avLst>
                  <a:gd name="adj" fmla="val 0"/>
                </a:avLst>
              </a:prstGeom>
              <a:solidFill>
                <a:srgbClr val="6260A1"/>
              </a:solidFill>
              <a:ln w="9111" cap="flat" cmpd="sng">
                <a:solidFill>
                  <a:srgbClr val="000000"/>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47" name="AutoShape 18"/>
              <p:cNvSpPr/>
              <p:nvPr/>
            </p:nvSpPr>
            <p:spPr>
              <a:xfrm flipV="1">
                <a:off x="1173" y="852"/>
                <a:ext cx="36" cy="213"/>
              </a:xfrm>
              <a:prstGeom prst="roundRect">
                <a:avLst>
                  <a:gd name="adj" fmla="val 0"/>
                </a:avLst>
              </a:prstGeom>
              <a:solidFill>
                <a:srgbClr val="6260A1"/>
              </a:solidFill>
              <a:ln w="9111" cap="flat" cmpd="sng">
                <a:solidFill>
                  <a:srgbClr val="000000"/>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48" name="AutoShape 19"/>
              <p:cNvSpPr/>
              <p:nvPr/>
            </p:nvSpPr>
            <p:spPr>
              <a:xfrm flipV="1">
                <a:off x="1324" y="852"/>
                <a:ext cx="35" cy="213"/>
              </a:xfrm>
              <a:prstGeom prst="roundRect">
                <a:avLst>
                  <a:gd name="adj" fmla="val 0"/>
                </a:avLst>
              </a:prstGeom>
              <a:solidFill>
                <a:srgbClr val="6260A1"/>
              </a:solidFill>
              <a:ln w="9111" cap="flat" cmpd="sng">
                <a:solidFill>
                  <a:srgbClr val="000000"/>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49" name="AutoShape 20"/>
              <p:cNvSpPr/>
              <p:nvPr/>
            </p:nvSpPr>
            <p:spPr>
              <a:xfrm flipV="1">
                <a:off x="1475" y="852"/>
                <a:ext cx="35" cy="213"/>
              </a:xfrm>
              <a:prstGeom prst="roundRect">
                <a:avLst>
                  <a:gd name="adj" fmla="val 0"/>
                </a:avLst>
              </a:prstGeom>
              <a:solidFill>
                <a:srgbClr val="6260A1"/>
              </a:solidFill>
              <a:ln w="9111" cap="flat" cmpd="sng">
                <a:solidFill>
                  <a:srgbClr val="000000"/>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50" name="AutoShape 21"/>
              <p:cNvSpPr/>
              <p:nvPr/>
            </p:nvSpPr>
            <p:spPr>
              <a:xfrm flipV="1">
                <a:off x="1625" y="852"/>
                <a:ext cx="36" cy="213"/>
              </a:xfrm>
              <a:prstGeom prst="roundRect">
                <a:avLst>
                  <a:gd name="adj" fmla="val 0"/>
                </a:avLst>
              </a:prstGeom>
              <a:solidFill>
                <a:srgbClr val="6260A1"/>
              </a:solidFill>
              <a:ln w="9111" cap="flat" cmpd="sng">
                <a:solidFill>
                  <a:srgbClr val="000000"/>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51" name="AutoShape 22"/>
              <p:cNvSpPr/>
              <p:nvPr/>
            </p:nvSpPr>
            <p:spPr>
              <a:xfrm flipV="1">
                <a:off x="1775" y="852"/>
                <a:ext cx="37" cy="213"/>
              </a:xfrm>
              <a:prstGeom prst="roundRect">
                <a:avLst>
                  <a:gd name="adj" fmla="val 0"/>
                </a:avLst>
              </a:prstGeom>
              <a:solidFill>
                <a:srgbClr val="6260A1"/>
              </a:solidFill>
              <a:ln w="9111" cap="flat" cmpd="sng">
                <a:solidFill>
                  <a:srgbClr val="000000"/>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52" name="AutoShape 23"/>
              <p:cNvSpPr/>
              <p:nvPr/>
            </p:nvSpPr>
            <p:spPr>
              <a:xfrm flipV="1">
                <a:off x="1926" y="852"/>
                <a:ext cx="36" cy="213"/>
              </a:xfrm>
              <a:prstGeom prst="roundRect">
                <a:avLst>
                  <a:gd name="adj" fmla="val 0"/>
                </a:avLst>
              </a:prstGeom>
              <a:solidFill>
                <a:srgbClr val="6260A1"/>
              </a:solidFill>
              <a:ln w="9111" cap="flat" cmpd="sng">
                <a:solidFill>
                  <a:srgbClr val="000000"/>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53" name="AutoShape 24"/>
              <p:cNvSpPr/>
              <p:nvPr/>
            </p:nvSpPr>
            <p:spPr>
              <a:xfrm flipV="1">
                <a:off x="2076" y="852"/>
                <a:ext cx="37" cy="213"/>
              </a:xfrm>
              <a:prstGeom prst="roundRect">
                <a:avLst>
                  <a:gd name="adj" fmla="val 0"/>
                </a:avLst>
              </a:prstGeom>
              <a:solidFill>
                <a:srgbClr val="6260A1"/>
              </a:solidFill>
              <a:ln w="9111" cap="flat" cmpd="sng">
                <a:solidFill>
                  <a:srgbClr val="000000"/>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54" name="AutoShape 25"/>
              <p:cNvSpPr/>
              <p:nvPr/>
            </p:nvSpPr>
            <p:spPr>
              <a:xfrm flipV="1">
                <a:off x="2228" y="852"/>
                <a:ext cx="36" cy="213"/>
              </a:xfrm>
              <a:prstGeom prst="roundRect">
                <a:avLst>
                  <a:gd name="adj" fmla="val 0"/>
                </a:avLst>
              </a:prstGeom>
              <a:solidFill>
                <a:srgbClr val="6260A1"/>
              </a:solidFill>
              <a:ln w="9111" cap="flat" cmpd="sng">
                <a:solidFill>
                  <a:srgbClr val="000000"/>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55" name="AutoShape 26"/>
              <p:cNvSpPr/>
              <p:nvPr/>
            </p:nvSpPr>
            <p:spPr>
              <a:xfrm flipV="1">
                <a:off x="2379" y="852"/>
                <a:ext cx="36" cy="213"/>
              </a:xfrm>
              <a:prstGeom prst="roundRect">
                <a:avLst>
                  <a:gd name="adj" fmla="val 0"/>
                </a:avLst>
              </a:prstGeom>
              <a:solidFill>
                <a:srgbClr val="6260A1"/>
              </a:solidFill>
              <a:ln w="9111" cap="flat" cmpd="sng">
                <a:solidFill>
                  <a:srgbClr val="000000"/>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56" name="Freeform 27"/>
              <p:cNvSpPr/>
              <p:nvPr/>
            </p:nvSpPr>
            <p:spPr>
              <a:xfrm>
                <a:off x="689" y="752"/>
                <a:ext cx="248" cy="99"/>
              </a:xfrm>
              <a:custGeom>
                <a:avLst/>
                <a:gdLst/>
                <a:ahLst/>
                <a:cxnLst>
                  <a:cxn ang="0">
                    <a:pos x="43" y="94"/>
                  </a:cxn>
                  <a:cxn ang="0">
                    <a:pos x="23" y="84"/>
                  </a:cxn>
                  <a:cxn ang="0">
                    <a:pos x="8" y="73"/>
                  </a:cxn>
                  <a:cxn ang="0">
                    <a:pos x="1" y="60"/>
                  </a:cxn>
                  <a:cxn ang="0">
                    <a:pos x="1" y="49"/>
                  </a:cxn>
                  <a:cxn ang="0">
                    <a:pos x="6" y="39"/>
                  </a:cxn>
                  <a:cxn ang="0">
                    <a:pos x="14" y="29"/>
                  </a:cxn>
                  <a:cxn ang="0">
                    <a:pos x="28" y="20"/>
                  </a:cxn>
                  <a:cxn ang="0">
                    <a:pos x="45" y="13"/>
                  </a:cxn>
                  <a:cxn ang="0">
                    <a:pos x="76" y="5"/>
                  </a:cxn>
                  <a:cxn ang="0">
                    <a:pos x="124" y="0"/>
                  </a:cxn>
                  <a:cxn ang="0">
                    <a:pos x="172" y="5"/>
                  </a:cxn>
                  <a:cxn ang="0">
                    <a:pos x="202" y="13"/>
                  </a:cxn>
                  <a:cxn ang="0">
                    <a:pos x="219" y="20"/>
                  </a:cxn>
                  <a:cxn ang="0">
                    <a:pos x="232" y="29"/>
                  </a:cxn>
                  <a:cxn ang="0">
                    <a:pos x="241" y="39"/>
                  </a:cxn>
                  <a:cxn ang="0">
                    <a:pos x="247" y="49"/>
                  </a:cxn>
                  <a:cxn ang="0">
                    <a:pos x="247" y="60"/>
                  </a:cxn>
                  <a:cxn ang="0">
                    <a:pos x="238" y="73"/>
                  </a:cxn>
                  <a:cxn ang="0">
                    <a:pos x="224" y="84"/>
                  </a:cxn>
                  <a:cxn ang="0">
                    <a:pos x="203" y="94"/>
                  </a:cxn>
                  <a:cxn ang="0">
                    <a:pos x="203" y="94"/>
                  </a:cxn>
                  <a:cxn ang="0">
                    <a:pos x="224" y="84"/>
                  </a:cxn>
                  <a:cxn ang="0">
                    <a:pos x="238" y="73"/>
                  </a:cxn>
                  <a:cxn ang="0">
                    <a:pos x="247" y="60"/>
                  </a:cxn>
                  <a:cxn ang="0">
                    <a:pos x="247" y="49"/>
                  </a:cxn>
                  <a:cxn ang="0">
                    <a:pos x="241" y="39"/>
                  </a:cxn>
                  <a:cxn ang="0">
                    <a:pos x="232" y="29"/>
                  </a:cxn>
                  <a:cxn ang="0">
                    <a:pos x="219" y="20"/>
                  </a:cxn>
                  <a:cxn ang="0">
                    <a:pos x="202" y="13"/>
                  </a:cxn>
                  <a:cxn ang="0">
                    <a:pos x="172" y="5"/>
                  </a:cxn>
                  <a:cxn ang="0">
                    <a:pos x="124" y="0"/>
                  </a:cxn>
                  <a:cxn ang="0">
                    <a:pos x="76" y="5"/>
                  </a:cxn>
                  <a:cxn ang="0">
                    <a:pos x="45" y="13"/>
                  </a:cxn>
                  <a:cxn ang="0">
                    <a:pos x="28" y="20"/>
                  </a:cxn>
                  <a:cxn ang="0">
                    <a:pos x="14" y="29"/>
                  </a:cxn>
                  <a:cxn ang="0">
                    <a:pos x="6" y="39"/>
                  </a:cxn>
                  <a:cxn ang="0">
                    <a:pos x="1" y="49"/>
                  </a:cxn>
                  <a:cxn ang="0">
                    <a:pos x="1" y="60"/>
                  </a:cxn>
                  <a:cxn ang="0">
                    <a:pos x="8" y="73"/>
                  </a:cxn>
                  <a:cxn ang="0">
                    <a:pos x="23" y="84"/>
                  </a:cxn>
                  <a:cxn ang="0">
                    <a:pos x="43" y="94"/>
                  </a:cxn>
                  <a:cxn ang="0">
                    <a:pos x="56" y="98"/>
                  </a:cxn>
                </a:cxnLst>
                <a:rect l="0" t="0" r="0" b="0"/>
                <a:pathLst>
                  <a:path w="248" h="99">
                    <a:moveTo>
                      <a:pt x="56" y="98"/>
                    </a:moveTo>
                    <a:lnTo>
                      <a:pt x="43" y="94"/>
                    </a:lnTo>
                    <a:lnTo>
                      <a:pt x="32" y="90"/>
                    </a:lnTo>
                    <a:lnTo>
                      <a:pt x="23" y="84"/>
                    </a:lnTo>
                    <a:lnTo>
                      <a:pt x="14" y="79"/>
                    </a:lnTo>
                    <a:lnTo>
                      <a:pt x="8" y="73"/>
                    </a:lnTo>
                    <a:lnTo>
                      <a:pt x="3" y="67"/>
                    </a:lnTo>
                    <a:lnTo>
                      <a:pt x="1" y="60"/>
                    </a:lnTo>
                    <a:lnTo>
                      <a:pt x="0" y="54"/>
                    </a:lnTo>
                    <a:lnTo>
                      <a:pt x="1" y="49"/>
                    </a:lnTo>
                    <a:lnTo>
                      <a:pt x="2" y="43"/>
                    </a:lnTo>
                    <a:lnTo>
                      <a:pt x="6" y="39"/>
                    </a:lnTo>
                    <a:lnTo>
                      <a:pt x="9" y="33"/>
                    </a:lnTo>
                    <a:lnTo>
                      <a:pt x="14" y="29"/>
                    </a:lnTo>
                    <a:lnTo>
                      <a:pt x="21" y="25"/>
                    </a:lnTo>
                    <a:lnTo>
                      <a:pt x="28" y="20"/>
                    </a:lnTo>
                    <a:lnTo>
                      <a:pt x="36" y="17"/>
                    </a:lnTo>
                    <a:lnTo>
                      <a:pt x="45" y="13"/>
                    </a:lnTo>
                    <a:lnTo>
                      <a:pt x="55" y="10"/>
                    </a:lnTo>
                    <a:lnTo>
                      <a:pt x="76" y="5"/>
                    </a:lnTo>
                    <a:lnTo>
                      <a:pt x="99" y="1"/>
                    </a:lnTo>
                    <a:lnTo>
                      <a:pt x="124" y="0"/>
                    </a:lnTo>
                    <a:lnTo>
                      <a:pt x="149" y="1"/>
                    </a:lnTo>
                    <a:lnTo>
                      <a:pt x="172" y="5"/>
                    </a:lnTo>
                    <a:lnTo>
                      <a:pt x="193" y="10"/>
                    </a:lnTo>
                    <a:lnTo>
                      <a:pt x="202" y="13"/>
                    </a:lnTo>
                    <a:lnTo>
                      <a:pt x="211" y="17"/>
                    </a:lnTo>
                    <a:lnTo>
                      <a:pt x="219" y="20"/>
                    </a:lnTo>
                    <a:lnTo>
                      <a:pt x="226" y="25"/>
                    </a:lnTo>
                    <a:lnTo>
                      <a:pt x="232" y="29"/>
                    </a:lnTo>
                    <a:lnTo>
                      <a:pt x="238" y="33"/>
                    </a:lnTo>
                    <a:lnTo>
                      <a:pt x="241" y="39"/>
                    </a:lnTo>
                    <a:lnTo>
                      <a:pt x="245" y="43"/>
                    </a:lnTo>
                    <a:lnTo>
                      <a:pt x="247" y="49"/>
                    </a:lnTo>
                    <a:lnTo>
                      <a:pt x="247" y="54"/>
                    </a:lnTo>
                    <a:lnTo>
                      <a:pt x="247" y="60"/>
                    </a:lnTo>
                    <a:lnTo>
                      <a:pt x="243" y="67"/>
                    </a:lnTo>
                    <a:lnTo>
                      <a:pt x="238" y="73"/>
                    </a:lnTo>
                    <a:lnTo>
                      <a:pt x="232" y="79"/>
                    </a:lnTo>
                    <a:lnTo>
                      <a:pt x="224" y="84"/>
                    </a:lnTo>
                    <a:lnTo>
                      <a:pt x="215" y="90"/>
                    </a:lnTo>
                    <a:lnTo>
                      <a:pt x="203" y="94"/>
                    </a:lnTo>
                    <a:lnTo>
                      <a:pt x="192" y="98"/>
                    </a:lnTo>
                    <a:lnTo>
                      <a:pt x="203" y="94"/>
                    </a:lnTo>
                    <a:lnTo>
                      <a:pt x="215" y="90"/>
                    </a:lnTo>
                    <a:lnTo>
                      <a:pt x="224" y="84"/>
                    </a:lnTo>
                    <a:lnTo>
                      <a:pt x="232" y="79"/>
                    </a:lnTo>
                    <a:lnTo>
                      <a:pt x="238" y="73"/>
                    </a:lnTo>
                    <a:lnTo>
                      <a:pt x="243" y="67"/>
                    </a:lnTo>
                    <a:lnTo>
                      <a:pt x="247" y="60"/>
                    </a:lnTo>
                    <a:lnTo>
                      <a:pt x="247" y="54"/>
                    </a:lnTo>
                    <a:lnTo>
                      <a:pt x="247" y="49"/>
                    </a:lnTo>
                    <a:lnTo>
                      <a:pt x="245" y="43"/>
                    </a:lnTo>
                    <a:lnTo>
                      <a:pt x="241" y="39"/>
                    </a:lnTo>
                    <a:lnTo>
                      <a:pt x="238" y="33"/>
                    </a:lnTo>
                    <a:lnTo>
                      <a:pt x="232" y="29"/>
                    </a:lnTo>
                    <a:lnTo>
                      <a:pt x="226" y="25"/>
                    </a:lnTo>
                    <a:lnTo>
                      <a:pt x="219" y="20"/>
                    </a:lnTo>
                    <a:lnTo>
                      <a:pt x="211" y="17"/>
                    </a:lnTo>
                    <a:lnTo>
                      <a:pt x="202" y="13"/>
                    </a:lnTo>
                    <a:lnTo>
                      <a:pt x="193" y="10"/>
                    </a:lnTo>
                    <a:lnTo>
                      <a:pt x="172" y="5"/>
                    </a:lnTo>
                    <a:lnTo>
                      <a:pt x="149" y="1"/>
                    </a:lnTo>
                    <a:lnTo>
                      <a:pt x="124" y="0"/>
                    </a:lnTo>
                    <a:lnTo>
                      <a:pt x="99" y="1"/>
                    </a:lnTo>
                    <a:lnTo>
                      <a:pt x="76" y="5"/>
                    </a:lnTo>
                    <a:lnTo>
                      <a:pt x="55" y="10"/>
                    </a:lnTo>
                    <a:lnTo>
                      <a:pt x="45" y="13"/>
                    </a:lnTo>
                    <a:lnTo>
                      <a:pt x="36" y="17"/>
                    </a:lnTo>
                    <a:lnTo>
                      <a:pt x="28" y="20"/>
                    </a:lnTo>
                    <a:lnTo>
                      <a:pt x="21" y="25"/>
                    </a:lnTo>
                    <a:lnTo>
                      <a:pt x="14" y="29"/>
                    </a:lnTo>
                    <a:lnTo>
                      <a:pt x="9" y="33"/>
                    </a:lnTo>
                    <a:lnTo>
                      <a:pt x="6" y="39"/>
                    </a:lnTo>
                    <a:lnTo>
                      <a:pt x="2" y="43"/>
                    </a:lnTo>
                    <a:lnTo>
                      <a:pt x="1" y="49"/>
                    </a:lnTo>
                    <a:lnTo>
                      <a:pt x="0" y="54"/>
                    </a:lnTo>
                    <a:lnTo>
                      <a:pt x="1" y="60"/>
                    </a:lnTo>
                    <a:lnTo>
                      <a:pt x="3" y="67"/>
                    </a:lnTo>
                    <a:lnTo>
                      <a:pt x="8" y="73"/>
                    </a:lnTo>
                    <a:lnTo>
                      <a:pt x="14" y="79"/>
                    </a:lnTo>
                    <a:lnTo>
                      <a:pt x="23" y="84"/>
                    </a:lnTo>
                    <a:lnTo>
                      <a:pt x="32" y="90"/>
                    </a:lnTo>
                    <a:lnTo>
                      <a:pt x="43" y="94"/>
                    </a:lnTo>
                    <a:lnTo>
                      <a:pt x="56" y="98"/>
                    </a:lnTo>
                    <a:lnTo>
                      <a:pt x="56" y="98"/>
                    </a:lnTo>
                  </a:path>
                </a:pathLst>
              </a:custGeom>
              <a:solidFill>
                <a:srgbClr val="6260A1"/>
              </a:solidFill>
              <a:ln w="9111" cap="flat" cmpd="sng">
                <a:solidFill>
                  <a:srgbClr val="000000"/>
                </a:solidFill>
                <a:prstDash val="solid"/>
                <a:miter/>
                <a:headEnd type="none" w="med" len="med"/>
                <a:tailEnd type="none" w="med" len="med"/>
              </a:ln>
            </p:spPr>
            <p:txBody>
              <a:bodyPr/>
              <a:lstStyle/>
              <a:p>
                <a:endParaRPr lang="zh-CN" altLang="en-US"/>
              </a:p>
            </p:txBody>
          </p:sp>
          <p:sp>
            <p:nvSpPr>
              <p:cNvPr id="44057" name="Freeform 28"/>
              <p:cNvSpPr/>
              <p:nvPr/>
            </p:nvSpPr>
            <p:spPr>
              <a:xfrm>
                <a:off x="1455" y="1066"/>
                <a:ext cx="248" cy="407"/>
              </a:xfrm>
              <a:custGeom>
                <a:avLst/>
                <a:gdLst/>
                <a:ahLst/>
                <a:cxnLst>
                  <a:cxn ang="0">
                    <a:pos x="44" y="17"/>
                  </a:cxn>
                  <a:cxn ang="0">
                    <a:pos x="23" y="57"/>
                  </a:cxn>
                  <a:cxn ang="0">
                    <a:pos x="9" y="105"/>
                  </a:cxn>
                  <a:cxn ang="0">
                    <a:pos x="1" y="158"/>
                  </a:cxn>
                  <a:cxn ang="0">
                    <a:pos x="1" y="209"/>
                  </a:cxn>
                  <a:cxn ang="0">
                    <a:pos x="6" y="251"/>
                  </a:cxn>
                  <a:cxn ang="0">
                    <a:pos x="15" y="291"/>
                  </a:cxn>
                  <a:cxn ang="0">
                    <a:pos x="28" y="326"/>
                  </a:cxn>
                  <a:cxn ang="0">
                    <a:pos x="45" y="356"/>
                  </a:cxn>
                  <a:cxn ang="0">
                    <a:pos x="65" y="380"/>
                  </a:cxn>
                  <a:cxn ang="0">
                    <a:pos x="87" y="396"/>
                  </a:cxn>
                  <a:cxn ang="0">
                    <a:pos x="111" y="405"/>
                  </a:cxn>
                  <a:cxn ang="0">
                    <a:pos x="136" y="405"/>
                  </a:cxn>
                  <a:cxn ang="0">
                    <a:pos x="160" y="396"/>
                  </a:cxn>
                  <a:cxn ang="0">
                    <a:pos x="182" y="380"/>
                  </a:cxn>
                  <a:cxn ang="0">
                    <a:pos x="202" y="356"/>
                  </a:cxn>
                  <a:cxn ang="0">
                    <a:pos x="219" y="326"/>
                  </a:cxn>
                  <a:cxn ang="0">
                    <a:pos x="232" y="291"/>
                  </a:cxn>
                  <a:cxn ang="0">
                    <a:pos x="241" y="251"/>
                  </a:cxn>
                  <a:cxn ang="0">
                    <a:pos x="246" y="209"/>
                  </a:cxn>
                  <a:cxn ang="0">
                    <a:pos x="246" y="158"/>
                  </a:cxn>
                  <a:cxn ang="0">
                    <a:pos x="238" y="105"/>
                  </a:cxn>
                  <a:cxn ang="0">
                    <a:pos x="224" y="57"/>
                  </a:cxn>
                  <a:cxn ang="0">
                    <a:pos x="204" y="17"/>
                  </a:cxn>
                  <a:cxn ang="0">
                    <a:pos x="204" y="17"/>
                  </a:cxn>
                  <a:cxn ang="0">
                    <a:pos x="224" y="57"/>
                  </a:cxn>
                  <a:cxn ang="0">
                    <a:pos x="238" y="105"/>
                  </a:cxn>
                  <a:cxn ang="0">
                    <a:pos x="246" y="158"/>
                  </a:cxn>
                  <a:cxn ang="0">
                    <a:pos x="246" y="209"/>
                  </a:cxn>
                  <a:cxn ang="0">
                    <a:pos x="241" y="251"/>
                  </a:cxn>
                  <a:cxn ang="0">
                    <a:pos x="232" y="291"/>
                  </a:cxn>
                  <a:cxn ang="0">
                    <a:pos x="219" y="326"/>
                  </a:cxn>
                  <a:cxn ang="0">
                    <a:pos x="202" y="356"/>
                  </a:cxn>
                  <a:cxn ang="0">
                    <a:pos x="182" y="380"/>
                  </a:cxn>
                  <a:cxn ang="0">
                    <a:pos x="160" y="396"/>
                  </a:cxn>
                  <a:cxn ang="0">
                    <a:pos x="136" y="405"/>
                  </a:cxn>
                  <a:cxn ang="0">
                    <a:pos x="111" y="405"/>
                  </a:cxn>
                  <a:cxn ang="0">
                    <a:pos x="87" y="396"/>
                  </a:cxn>
                  <a:cxn ang="0">
                    <a:pos x="65" y="380"/>
                  </a:cxn>
                  <a:cxn ang="0">
                    <a:pos x="45" y="356"/>
                  </a:cxn>
                  <a:cxn ang="0">
                    <a:pos x="28" y="326"/>
                  </a:cxn>
                  <a:cxn ang="0">
                    <a:pos x="15" y="291"/>
                  </a:cxn>
                  <a:cxn ang="0">
                    <a:pos x="6" y="251"/>
                  </a:cxn>
                  <a:cxn ang="0">
                    <a:pos x="1" y="209"/>
                  </a:cxn>
                  <a:cxn ang="0">
                    <a:pos x="1" y="158"/>
                  </a:cxn>
                  <a:cxn ang="0">
                    <a:pos x="9" y="105"/>
                  </a:cxn>
                  <a:cxn ang="0">
                    <a:pos x="23" y="57"/>
                  </a:cxn>
                  <a:cxn ang="0">
                    <a:pos x="44" y="17"/>
                  </a:cxn>
                  <a:cxn ang="0">
                    <a:pos x="56" y="0"/>
                  </a:cxn>
                </a:cxnLst>
                <a:rect l="0" t="0" r="0" b="0"/>
                <a:pathLst>
                  <a:path w="248" h="407">
                    <a:moveTo>
                      <a:pt x="56" y="0"/>
                    </a:moveTo>
                    <a:lnTo>
                      <a:pt x="44" y="17"/>
                    </a:lnTo>
                    <a:lnTo>
                      <a:pt x="32" y="36"/>
                    </a:lnTo>
                    <a:lnTo>
                      <a:pt x="23" y="57"/>
                    </a:lnTo>
                    <a:lnTo>
                      <a:pt x="15" y="80"/>
                    </a:lnTo>
                    <a:lnTo>
                      <a:pt x="9" y="105"/>
                    </a:lnTo>
                    <a:lnTo>
                      <a:pt x="4" y="131"/>
                    </a:lnTo>
                    <a:lnTo>
                      <a:pt x="1" y="158"/>
                    </a:lnTo>
                    <a:lnTo>
                      <a:pt x="0" y="186"/>
                    </a:lnTo>
                    <a:lnTo>
                      <a:pt x="1" y="209"/>
                    </a:lnTo>
                    <a:lnTo>
                      <a:pt x="2" y="230"/>
                    </a:lnTo>
                    <a:lnTo>
                      <a:pt x="6" y="251"/>
                    </a:lnTo>
                    <a:lnTo>
                      <a:pt x="10" y="271"/>
                    </a:lnTo>
                    <a:lnTo>
                      <a:pt x="15" y="291"/>
                    </a:lnTo>
                    <a:lnTo>
                      <a:pt x="21" y="309"/>
                    </a:lnTo>
                    <a:lnTo>
                      <a:pt x="28" y="326"/>
                    </a:lnTo>
                    <a:lnTo>
                      <a:pt x="36" y="342"/>
                    </a:lnTo>
                    <a:lnTo>
                      <a:pt x="45" y="356"/>
                    </a:lnTo>
                    <a:lnTo>
                      <a:pt x="55" y="369"/>
                    </a:lnTo>
                    <a:lnTo>
                      <a:pt x="65" y="380"/>
                    </a:lnTo>
                    <a:lnTo>
                      <a:pt x="76" y="389"/>
                    </a:lnTo>
                    <a:lnTo>
                      <a:pt x="87" y="396"/>
                    </a:lnTo>
                    <a:lnTo>
                      <a:pt x="99" y="403"/>
                    </a:lnTo>
                    <a:lnTo>
                      <a:pt x="111" y="405"/>
                    </a:lnTo>
                    <a:lnTo>
                      <a:pt x="124" y="406"/>
                    </a:lnTo>
                    <a:lnTo>
                      <a:pt x="136" y="405"/>
                    </a:lnTo>
                    <a:lnTo>
                      <a:pt x="149" y="403"/>
                    </a:lnTo>
                    <a:lnTo>
                      <a:pt x="160" y="396"/>
                    </a:lnTo>
                    <a:lnTo>
                      <a:pt x="172" y="389"/>
                    </a:lnTo>
                    <a:lnTo>
                      <a:pt x="182" y="380"/>
                    </a:lnTo>
                    <a:lnTo>
                      <a:pt x="192" y="369"/>
                    </a:lnTo>
                    <a:lnTo>
                      <a:pt x="202" y="356"/>
                    </a:lnTo>
                    <a:lnTo>
                      <a:pt x="211" y="342"/>
                    </a:lnTo>
                    <a:lnTo>
                      <a:pt x="219" y="326"/>
                    </a:lnTo>
                    <a:lnTo>
                      <a:pt x="225" y="309"/>
                    </a:lnTo>
                    <a:lnTo>
                      <a:pt x="232" y="291"/>
                    </a:lnTo>
                    <a:lnTo>
                      <a:pt x="237" y="271"/>
                    </a:lnTo>
                    <a:lnTo>
                      <a:pt x="241" y="251"/>
                    </a:lnTo>
                    <a:lnTo>
                      <a:pt x="245" y="230"/>
                    </a:lnTo>
                    <a:lnTo>
                      <a:pt x="246" y="209"/>
                    </a:lnTo>
                    <a:lnTo>
                      <a:pt x="247" y="186"/>
                    </a:lnTo>
                    <a:lnTo>
                      <a:pt x="246" y="158"/>
                    </a:lnTo>
                    <a:lnTo>
                      <a:pt x="243" y="131"/>
                    </a:lnTo>
                    <a:lnTo>
                      <a:pt x="238" y="105"/>
                    </a:lnTo>
                    <a:lnTo>
                      <a:pt x="232" y="80"/>
                    </a:lnTo>
                    <a:lnTo>
                      <a:pt x="224" y="57"/>
                    </a:lnTo>
                    <a:lnTo>
                      <a:pt x="215" y="36"/>
                    </a:lnTo>
                    <a:lnTo>
                      <a:pt x="204" y="17"/>
                    </a:lnTo>
                    <a:lnTo>
                      <a:pt x="191" y="0"/>
                    </a:lnTo>
                    <a:lnTo>
                      <a:pt x="204" y="17"/>
                    </a:lnTo>
                    <a:lnTo>
                      <a:pt x="215" y="36"/>
                    </a:lnTo>
                    <a:lnTo>
                      <a:pt x="224" y="57"/>
                    </a:lnTo>
                    <a:lnTo>
                      <a:pt x="232" y="80"/>
                    </a:lnTo>
                    <a:lnTo>
                      <a:pt x="238" y="105"/>
                    </a:lnTo>
                    <a:lnTo>
                      <a:pt x="243" y="131"/>
                    </a:lnTo>
                    <a:lnTo>
                      <a:pt x="246" y="158"/>
                    </a:lnTo>
                    <a:lnTo>
                      <a:pt x="247" y="186"/>
                    </a:lnTo>
                    <a:lnTo>
                      <a:pt x="246" y="209"/>
                    </a:lnTo>
                    <a:lnTo>
                      <a:pt x="245" y="230"/>
                    </a:lnTo>
                    <a:lnTo>
                      <a:pt x="241" y="251"/>
                    </a:lnTo>
                    <a:lnTo>
                      <a:pt x="237" y="271"/>
                    </a:lnTo>
                    <a:lnTo>
                      <a:pt x="232" y="291"/>
                    </a:lnTo>
                    <a:lnTo>
                      <a:pt x="225" y="309"/>
                    </a:lnTo>
                    <a:lnTo>
                      <a:pt x="219" y="326"/>
                    </a:lnTo>
                    <a:lnTo>
                      <a:pt x="211" y="342"/>
                    </a:lnTo>
                    <a:lnTo>
                      <a:pt x="202" y="356"/>
                    </a:lnTo>
                    <a:lnTo>
                      <a:pt x="192" y="369"/>
                    </a:lnTo>
                    <a:lnTo>
                      <a:pt x="182" y="380"/>
                    </a:lnTo>
                    <a:lnTo>
                      <a:pt x="172" y="389"/>
                    </a:lnTo>
                    <a:lnTo>
                      <a:pt x="160" y="396"/>
                    </a:lnTo>
                    <a:lnTo>
                      <a:pt x="149" y="403"/>
                    </a:lnTo>
                    <a:lnTo>
                      <a:pt x="136" y="405"/>
                    </a:lnTo>
                    <a:lnTo>
                      <a:pt x="124" y="406"/>
                    </a:lnTo>
                    <a:lnTo>
                      <a:pt x="111" y="405"/>
                    </a:lnTo>
                    <a:lnTo>
                      <a:pt x="99" y="403"/>
                    </a:lnTo>
                    <a:lnTo>
                      <a:pt x="87" y="396"/>
                    </a:lnTo>
                    <a:lnTo>
                      <a:pt x="76" y="389"/>
                    </a:lnTo>
                    <a:lnTo>
                      <a:pt x="65" y="380"/>
                    </a:lnTo>
                    <a:lnTo>
                      <a:pt x="55" y="369"/>
                    </a:lnTo>
                    <a:lnTo>
                      <a:pt x="45" y="356"/>
                    </a:lnTo>
                    <a:lnTo>
                      <a:pt x="36" y="342"/>
                    </a:lnTo>
                    <a:lnTo>
                      <a:pt x="28" y="326"/>
                    </a:lnTo>
                    <a:lnTo>
                      <a:pt x="21" y="309"/>
                    </a:lnTo>
                    <a:lnTo>
                      <a:pt x="15" y="291"/>
                    </a:lnTo>
                    <a:lnTo>
                      <a:pt x="10" y="271"/>
                    </a:lnTo>
                    <a:lnTo>
                      <a:pt x="6" y="251"/>
                    </a:lnTo>
                    <a:lnTo>
                      <a:pt x="2" y="230"/>
                    </a:lnTo>
                    <a:lnTo>
                      <a:pt x="1" y="209"/>
                    </a:lnTo>
                    <a:lnTo>
                      <a:pt x="0" y="186"/>
                    </a:lnTo>
                    <a:lnTo>
                      <a:pt x="1" y="158"/>
                    </a:lnTo>
                    <a:lnTo>
                      <a:pt x="4" y="131"/>
                    </a:lnTo>
                    <a:lnTo>
                      <a:pt x="9" y="105"/>
                    </a:lnTo>
                    <a:lnTo>
                      <a:pt x="15" y="80"/>
                    </a:lnTo>
                    <a:lnTo>
                      <a:pt x="23" y="57"/>
                    </a:lnTo>
                    <a:lnTo>
                      <a:pt x="32" y="36"/>
                    </a:lnTo>
                    <a:lnTo>
                      <a:pt x="44" y="17"/>
                    </a:lnTo>
                    <a:lnTo>
                      <a:pt x="56" y="0"/>
                    </a:lnTo>
                    <a:lnTo>
                      <a:pt x="56" y="0"/>
                    </a:lnTo>
                  </a:path>
                </a:pathLst>
              </a:custGeom>
              <a:solidFill>
                <a:srgbClr val="6260A1"/>
              </a:solidFill>
              <a:ln w="9111" cap="flat" cmpd="sng">
                <a:solidFill>
                  <a:srgbClr val="000000"/>
                </a:solidFill>
                <a:prstDash val="solid"/>
                <a:miter/>
                <a:headEnd type="none" w="med" len="med"/>
                <a:tailEnd type="none" w="med" len="med"/>
              </a:ln>
            </p:spPr>
            <p:txBody>
              <a:bodyPr/>
              <a:lstStyle/>
              <a:p>
                <a:endParaRPr lang="zh-CN" altLang="en-US"/>
              </a:p>
            </p:txBody>
          </p:sp>
          <p:sp>
            <p:nvSpPr>
              <p:cNvPr id="44058" name="Freeform 29"/>
              <p:cNvSpPr/>
              <p:nvPr/>
            </p:nvSpPr>
            <p:spPr>
              <a:xfrm>
                <a:off x="1292" y="751"/>
                <a:ext cx="249" cy="99"/>
              </a:xfrm>
              <a:custGeom>
                <a:avLst/>
                <a:gdLst/>
                <a:ahLst/>
                <a:cxnLst>
                  <a:cxn ang="0">
                    <a:pos x="44" y="94"/>
                  </a:cxn>
                  <a:cxn ang="0">
                    <a:pos x="23" y="84"/>
                  </a:cxn>
                  <a:cxn ang="0">
                    <a:pos x="9" y="73"/>
                  </a:cxn>
                  <a:cxn ang="0">
                    <a:pos x="1" y="60"/>
                  </a:cxn>
                  <a:cxn ang="0">
                    <a:pos x="1" y="49"/>
                  </a:cxn>
                  <a:cxn ang="0">
                    <a:pos x="7" y="38"/>
                  </a:cxn>
                  <a:cxn ang="0">
                    <a:pos x="15" y="28"/>
                  </a:cxn>
                  <a:cxn ang="0">
                    <a:pos x="29" y="20"/>
                  </a:cxn>
                  <a:cxn ang="0">
                    <a:pos x="45" y="13"/>
                  </a:cxn>
                  <a:cxn ang="0">
                    <a:pos x="76" y="4"/>
                  </a:cxn>
                  <a:cxn ang="0">
                    <a:pos x="124" y="0"/>
                  </a:cxn>
                  <a:cxn ang="0">
                    <a:pos x="173" y="4"/>
                  </a:cxn>
                  <a:cxn ang="0">
                    <a:pos x="203" y="13"/>
                  </a:cxn>
                  <a:cxn ang="0">
                    <a:pos x="220" y="20"/>
                  </a:cxn>
                  <a:cxn ang="0">
                    <a:pos x="233" y="28"/>
                  </a:cxn>
                  <a:cxn ang="0">
                    <a:pos x="242" y="38"/>
                  </a:cxn>
                  <a:cxn ang="0">
                    <a:pos x="247" y="49"/>
                  </a:cxn>
                  <a:cxn ang="0">
                    <a:pos x="247" y="60"/>
                  </a:cxn>
                  <a:cxn ang="0">
                    <a:pos x="239" y="73"/>
                  </a:cxn>
                  <a:cxn ang="0">
                    <a:pos x="225" y="84"/>
                  </a:cxn>
                  <a:cxn ang="0">
                    <a:pos x="204" y="94"/>
                  </a:cxn>
                  <a:cxn ang="0">
                    <a:pos x="204" y="94"/>
                  </a:cxn>
                  <a:cxn ang="0">
                    <a:pos x="225" y="84"/>
                  </a:cxn>
                  <a:cxn ang="0">
                    <a:pos x="239" y="73"/>
                  </a:cxn>
                  <a:cxn ang="0">
                    <a:pos x="247" y="60"/>
                  </a:cxn>
                  <a:cxn ang="0">
                    <a:pos x="247" y="49"/>
                  </a:cxn>
                  <a:cxn ang="0">
                    <a:pos x="242" y="38"/>
                  </a:cxn>
                  <a:cxn ang="0">
                    <a:pos x="233" y="28"/>
                  </a:cxn>
                  <a:cxn ang="0">
                    <a:pos x="220" y="20"/>
                  </a:cxn>
                  <a:cxn ang="0">
                    <a:pos x="203" y="13"/>
                  </a:cxn>
                  <a:cxn ang="0">
                    <a:pos x="173" y="4"/>
                  </a:cxn>
                  <a:cxn ang="0">
                    <a:pos x="124" y="0"/>
                  </a:cxn>
                  <a:cxn ang="0">
                    <a:pos x="76" y="4"/>
                  </a:cxn>
                  <a:cxn ang="0">
                    <a:pos x="45" y="13"/>
                  </a:cxn>
                  <a:cxn ang="0">
                    <a:pos x="29" y="20"/>
                  </a:cxn>
                  <a:cxn ang="0">
                    <a:pos x="15" y="28"/>
                  </a:cxn>
                  <a:cxn ang="0">
                    <a:pos x="7" y="38"/>
                  </a:cxn>
                  <a:cxn ang="0">
                    <a:pos x="1" y="49"/>
                  </a:cxn>
                  <a:cxn ang="0">
                    <a:pos x="1" y="60"/>
                  </a:cxn>
                  <a:cxn ang="0">
                    <a:pos x="9" y="73"/>
                  </a:cxn>
                  <a:cxn ang="0">
                    <a:pos x="23" y="84"/>
                  </a:cxn>
                  <a:cxn ang="0">
                    <a:pos x="44" y="94"/>
                  </a:cxn>
                  <a:cxn ang="0">
                    <a:pos x="56" y="98"/>
                  </a:cxn>
                </a:cxnLst>
                <a:rect l="0" t="0" r="0" b="0"/>
                <a:pathLst>
                  <a:path w="249" h="99">
                    <a:moveTo>
                      <a:pt x="56" y="98"/>
                    </a:moveTo>
                    <a:lnTo>
                      <a:pt x="44" y="94"/>
                    </a:lnTo>
                    <a:lnTo>
                      <a:pt x="33" y="90"/>
                    </a:lnTo>
                    <a:lnTo>
                      <a:pt x="23" y="84"/>
                    </a:lnTo>
                    <a:lnTo>
                      <a:pt x="15" y="79"/>
                    </a:lnTo>
                    <a:lnTo>
                      <a:pt x="9" y="73"/>
                    </a:lnTo>
                    <a:lnTo>
                      <a:pt x="4" y="66"/>
                    </a:lnTo>
                    <a:lnTo>
                      <a:pt x="1" y="60"/>
                    </a:lnTo>
                    <a:lnTo>
                      <a:pt x="0" y="54"/>
                    </a:lnTo>
                    <a:lnTo>
                      <a:pt x="1" y="49"/>
                    </a:lnTo>
                    <a:lnTo>
                      <a:pt x="3" y="43"/>
                    </a:lnTo>
                    <a:lnTo>
                      <a:pt x="7" y="38"/>
                    </a:lnTo>
                    <a:lnTo>
                      <a:pt x="10" y="33"/>
                    </a:lnTo>
                    <a:lnTo>
                      <a:pt x="15" y="28"/>
                    </a:lnTo>
                    <a:lnTo>
                      <a:pt x="22" y="24"/>
                    </a:lnTo>
                    <a:lnTo>
                      <a:pt x="29" y="20"/>
                    </a:lnTo>
                    <a:lnTo>
                      <a:pt x="37" y="16"/>
                    </a:lnTo>
                    <a:lnTo>
                      <a:pt x="45" y="13"/>
                    </a:lnTo>
                    <a:lnTo>
                      <a:pt x="55" y="10"/>
                    </a:lnTo>
                    <a:lnTo>
                      <a:pt x="76" y="4"/>
                    </a:lnTo>
                    <a:lnTo>
                      <a:pt x="99" y="1"/>
                    </a:lnTo>
                    <a:lnTo>
                      <a:pt x="124" y="0"/>
                    </a:lnTo>
                    <a:lnTo>
                      <a:pt x="149" y="1"/>
                    </a:lnTo>
                    <a:lnTo>
                      <a:pt x="173" y="4"/>
                    </a:lnTo>
                    <a:lnTo>
                      <a:pt x="193" y="10"/>
                    </a:lnTo>
                    <a:lnTo>
                      <a:pt x="203" y="13"/>
                    </a:lnTo>
                    <a:lnTo>
                      <a:pt x="212" y="16"/>
                    </a:lnTo>
                    <a:lnTo>
                      <a:pt x="220" y="20"/>
                    </a:lnTo>
                    <a:lnTo>
                      <a:pt x="227" y="24"/>
                    </a:lnTo>
                    <a:lnTo>
                      <a:pt x="233" y="28"/>
                    </a:lnTo>
                    <a:lnTo>
                      <a:pt x="238" y="33"/>
                    </a:lnTo>
                    <a:lnTo>
                      <a:pt x="242" y="38"/>
                    </a:lnTo>
                    <a:lnTo>
                      <a:pt x="245" y="43"/>
                    </a:lnTo>
                    <a:lnTo>
                      <a:pt x="247" y="49"/>
                    </a:lnTo>
                    <a:lnTo>
                      <a:pt x="248" y="54"/>
                    </a:lnTo>
                    <a:lnTo>
                      <a:pt x="247" y="60"/>
                    </a:lnTo>
                    <a:lnTo>
                      <a:pt x="244" y="66"/>
                    </a:lnTo>
                    <a:lnTo>
                      <a:pt x="239" y="73"/>
                    </a:lnTo>
                    <a:lnTo>
                      <a:pt x="233" y="79"/>
                    </a:lnTo>
                    <a:lnTo>
                      <a:pt x="225" y="84"/>
                    </a:lnTo>
                    <a:lnTo>
                      <a:pt x="215" y="90"/>
                    </a:lnTo>
                    <a:lnTo>
                      <a:pt x="204" y="94"/>
                    </a:lnTo>
                    <a:lnTo>
                      <a:pt x="192" y="98"/>
                    </a:lnTo>
                    <a:lnTo>
                      <a:pt x="204" y="94"/>
                    </a:lnTo>
                    <a:lnTo>
                      <a:pt x="215" y="90"/>
                    </a:lnTo>
                    <a:lnTo>
                      <a:pt x="225" y="84"/>
                    </a:lnTo>
                    <a:lnTo>
                      <a:pt x="233" y="79"/>
                    </a:lnTo>
                    <a:lnTo>
                      <a:pt x="239" y="73"/>
                    </a:lnTo>
                    <a:lnTo>
                      <a:pt x="244" y="66"/>
                    </a:lnTo>
                    <a:lnTo>
                      <a:pt x="247" y="60"/>
                    </a:lnTo>
                    <a:lnTo>
                      <a:pt x="248" y="54"/>
                    </a:lnTo>
                    <a:lnTo>
                      <a:pt x="247" y="49"/>
                    </a:lnTo>
                    <a:lnTo>
                      <a:pt x="245" y="43"/>
                    </a:lnTo>
                    <a:lnTo>
                      <a:pt x="242" y="38"/>
                    </a:lnTo>
                    <a:lnTo>
                      <a:pt x="238" y="33"/>
                    </a:lnTo>
                    <a:lnTo>
                      <a:pt x="233" y="28"/>
                    </a:lnTo>
                    <a:lnTo>
                      <a:pt x="227" y="24"/>
                    </a:lnTo>
                    <a:lnTo>
                      <a:pt x="220" y="20"/>
                    </a:lnTo>
                    <a:lnTo>
                      <a:pt x="212" y="16"/>
                    </a:lnTo>
                    <a:lnTo>
                      <a:pt x="203" y="13"/>
                    </a:lnTo>
                    <a:lnTo>
                      <a:pt x="193" y="10"/>
                    </a:lnTo>
                    <a:lnTo>
                      <a:pt x="173" y="4"/>
                    </a:lnTo>
                    <a:lnTo>
                      <a:pt x="149" y="1"/>
                    </a:lnTo>
                    <a:lnTo>
                      <a:pt x="124" y="0"/>
                    </a:lnTo>
                    <a:lnTo>
                      <a:pt x="99" y="1"/>
                    </a:lnTo>
                    <a:lnTo>
                      <a:pt x="76" y="4"/>
                    </a:lnTo>
                    <a:lnTo>
                      <a:pt x="55" y="10"/>
                    </a:lnTo>
                    <a:lnTo>
                      <a:pt x="45" y="13"/>
                    </a:lnTo>
                    <a:lnTo>
                      <a:pt x="37" y="16"/>
                    </a:lnTo>
                    <a:lnTo>
                      <a:pt x="29" y="20"/>
                    </a:lnTo>
                    <a:lnTo>
                      <a:pt x="22" y="24"/>
                    </a:lnTo>
                    <a:lnTo>
                      <a:pt x="15" y="28"/>
                    </a:lnTo>
                    <a:lnTo>
                      <a:pt x="10" y="33"/>
                    </a:lnTo>
                    <a:lnTo>
                      <a:pt x="7" y="38"/>
                    </a:lnTo>
                    <a:lnTo>
                      <a:pt x="3" y="43"/>
                    </a:lnTo>
                    <a:lnTo>
                      <a:pt x="1" y="49"/>
                    </a:lnTo>
                    <a:lnTo>
                      <a:pt x="0" y="54"/>
                    </a:lnTo>
                    <a:lnTo>
                      <a:pt x="1" y="60"/>
                    </a:lnTo>
                    <a:lnTo>
                      <a:pt x="4" y="66"/>
                    </a:lnTo>
                    <a:lnTo>
                      <a:pt x="9" y="73"/>
                    </a:lnTo>
                    <a:lnTo>
                      <a:pt x="15" y="79"/>
                    </a:lnTo>
                    <a:lnTo>
                      <a:pt x="23" y="84"/>
                    </a:lnTo>
                    <a:lnTo>
                      <a:pt x="33" y="90"/>
                    </a:lnTo>
                    <a:lnTo>
                      <a:pt x="44" y="94"/>
                    </a:lnTo>
                    <a:lnTo>
                      <a:pt x="56" y="98"/>
                    </a:lnTo>
                    <a:lnTo>
                      <a:pt x="56" y="98"/>
                    </a:lnTo>
                  </a:path>
                </a:pathLst>
              </a:custGeom>
              <a:solidFill>
                <a:srgbClr val="6260A1"/>
              </a:solidFill>
              <a:ln w="9111" cap="flat" cmpd="sng">
                <a:solidFill>
                  <a:srgbClr val="000000"/>
                </a:solidFill>
                <a:prstDash val="solid"/>
                <a:miter/>
                <a:headEnd type="none" w="med" len="med"/>
                <a:tailEnd type="none" w="med" len="med"/>
              </a:ln>
            </p:spPr>
            <p:txBody>
              <a:bodyPr/>
              <a:lstStyle/>
              <a:p>
                <a:endParaRPr lang="zh-CN" altLang="en-US"/>
              </a:p>
            </p:txBody>
          </p:sp>
          <p:sp>
            <p:nvSpPr>
              <p:cNvPr id="44059" name="Freeform 30"/>
              <p:cNvSpPr/>
              <p:nvPr/>
            </p:nvSpPr>
            <p:spPr>
              <a:xfrm>
                <a:off x="1148" y="1065"/>
                <a:ext cx="248" cy="98"/>
              </a:xfrm>
              <a:custGeom>
                <a:avLst/>
                <a:gdLst/>
                <a:ahLst/>
                <a:cxnLst>
                  <a:cxn ang="0">
                    <a:pos x="43" y="4"/>
                  </a:cxn>
                  <a:cxn ang="0">
                    <a:pos x="23" y="13"/>
                  </a:cxn>
                  <a:cxn ang="0">
                    <a:pos x="9" y="25"/>
                  </a:cxn>
                  <a:cxn ang="0">
                    <a:pos x="1" y="37"/>
                  </a:cxn>
                  <a:cxn ang="0">
                    <a:pos x="1" y="49"/>
                  </a:cxn>
                  <a:cxn ang="0">
                    <a:pos x="6" y="60"/>
                  </a:cxn>
                  <a:cxn ang="0">
                    <a:pos x="14" y="69"/>
                  </a:cxn>
                  <a:cxn ang="0">
                    <a:pos x="28" y="77"/>
                  </a:cxn>
                  <a:cxn ang="0">
                    <a:pos x="45" y="85"/>
                  </a:cxn>
                  <a:cxn ang="0">
                    <a:pos x="76" y="92"/>
                  </a:cxn>
                  <a:cxn ang="0">
                    <a:pos x="123" y="97"/>
                  </a:cxn>
                  <a:cxn ang="0">
                    <a:pos x="172" y="92"/>
                  </a:cxn>
                  <a:cxn ang="0">
                    <a:pos x="202" y="85"/>
                  </a:cxn>
                  <a:cxn ang="0">
                    <a:pos x="218" y="77"/>
                  </a:cxn>
                  <a:cxn ang="0">
                    <a:pos x="232" y="69"/>
                  </a:cxn>
                  <a:cxn ang="0">
                    <a:pos x="241" y="60"/>
                  </a:cxn>
                  <a:cxn ang="0">
                    <a:pos x="246" y="49"/>
                  </a:cxn>
                  <a:cxn ang="0">
                    <a:pos x="246" y="37"/>
                  </a:cxn>
                  <a:cxn ang="0">
                    <a:pos x="238" y="25"/>
                  </a:cxn>
                  <a:cxn ang="0">
                    <a:pos x="224" y="13"/>
                  </a:cxn>
                  <a:cxn ang="0">
                    <a:pos x="203" y="4"/>
                  </a:cxn>
                  <a:cxn ang="0">
                    <a:pos x="203" y="4"/>
                  </a:cxn>
                  <a:cxn ang="0">
                    <a:pos x="224" y="13"/>
                  </a:cxn>
                  <a:cxn ang="0">
                    <a:pos x="238" y="25"/>
                  </a:cxn>
                  <a:cxn ang="0">
                    <a:pos x="246" y="37"/>
                  </a:cxn>
                  <a:cxn ang="0">
                    <a:pos x="246" y="49"/>
                  </a:cxn>
                  <a:cxn ang="0">
                    <a:pos x="241" y="60"/>
                  </a:cxn>
                  <a:cxn ang="0">
                    <a:pos x="232" y="69"/>
                  </a:cxn>
                  <a:cxn ang="0">
                    <a:pos x="218" y="77"/>
                  </a:cxn>
                  <a:cxn ang="0">
                    <a:pos x="202" y="85"/>
                  </a:cxn>
                  <a:cxn ang="0">
                    <a:pos x="172" y="92"/>
                  </a:cxn>
                  <a:cxn ang="0">
                    <a:pos x="123" y="97"/>
                  </a:cxn>
                  <a:cxn ang="0">
                    <a:pos x="76" y="92"/>
                  </a:cxn>
                  <a:cxn ang="0">
                    <a:pos x="45" y="85"/>
                  </a:cxn>
                  <a:cxn ang="0">
                    <a:pos x="28" y="77"/>
                  </a:cxn>
                  <a:cxn ang="0">
                    <a:pos x="14" y="69"/>
                  </a:cxn>
                  <a:cxn ang="0">
                    <a:pos x="6" y="60"/>
                  </a:cxn>
                  <a:cxn ang="0">
                    <a:pos x="1" y="49"/>
                  </a:cxn>
                  <a:cxn ang="0">
                    <a:pos x="1" y="37"/>
                  </a:cxn>
                  <a:cxn ang="0">
                    <a:pos x="9" y="25"/>
                  </a:cxn>
                  <a:cxn ang="0">
                    <a:pos x="23" y="13"/>
                  </a:cxn>
                  <a:cxn ang="0">
                    <a:pos x="43" y="4"/>
                  </a:cxn>
                  <a:cxn ang="0">
                    <a:pos x="56" y="0"/>
                  </a:cxn>
                </a:cxnLst>
                <a:rect l="0" t="0" r="0" b="0"/>
                <a:pathLst>
                  <a:path w="248" h="98">
                    <a:moveTo>
                      <a:pt x="56" y="0"/>
                    </a:moveTo>
                    <a:lnTo>
                      <a:pt x="43" y="4"/>
                    </a:lnTo>
                    <a:lnTo>
                      <a:pt x="32" y="9"/>
                    </a:lnTo>
                    <a:lnTo>
                      <a:pt x="23" y="13"/>
                    </a:lnTo>
                    <a:lnTo>
                      <a:pt x="14" y="19"/>
                    </a:lnTo>
                    <a:lnTo>
                      <a:pt x="9" y="25"/>
                    </a:lnTo>
                    <a:lnTo>
                      <a:pt x="4" y="31"/>
                    </a:lnTo>
                    <a:lnTo>
                      <a:pt x="1" y="37"/>
                    </a:lnTo>
                    <a:lnTo>
                      <a:pt x="0" y="44"/>
                    </a:lnTo>
                    <a:lnTo>
                      <a:pt x="1" y="49"/>
                    </a:lnTo>
                    <a:lnTo>
                      <a:pt x="2" y="55"/>
                    </a:lnTo>
                    <a:lnTo>
                      <a:pt x="6" y="60"/>
                    </a:lnTo>
                    <a:lnTo>
                      <a:pt x="9" y="65"/>
                    </a:lnTo>
                    <a:lnTo>
                      <a:pt x="14" y="69"/>
                    </a:lnTo>
                    <a:lnTo>
                      <a:pt x="22" y="74"/>
                    </a:lnTo>
                    <a:lnTo>
                      <a:pt x="28" y="77"/>
                    </a:lnTo>
                    <a:lnTo>
                      <a:pt x="36" y="81"/>
                    </a:lnTo>
                    <a:lnTo>
                      <a:pt x="45" y="85"/>
                    </a:lnTo>
                    <a:lnTo>
                      <a:pt x="54" y="88"/>
                    </a:lnTo>
                    <a:lnTo>
                      <a:pt x="76" y="92"/>
                    </a:lnTo>
                    <a:lnTo>
                      <a:pt x="98" y="96"/>
                    </a:lnTo>
                    <a:lnTo>
                      <a:pt x="123" y="97"/>
                    </a:lnTo>
                    <a:lnTo>
                      <a:pt x="148" y="96"/>
                    </a:lnTo>
                    <a:lnTo>
                      <a:pt x="172" y="92"/>
                    </a:lnTo>
                    <a:lnTo>
                      <a:pt x="192" y="88"/>
                    </a:lnTo>
                    <a:lnTo>
                      <a:pt x="202" y="85"/>
                    </a:lnTo>
                    <a:lnTo>
                      <a:pt x="211" y="81"/>
                    </a:lnTo>
                    <a:lnTo>
                      <a:pt x="218" y="77"/>
                    </a:lnTo>
                    <a:lnTo>
                      <a:pt x="225" y="74"/>
                    </a:lnTo>
                    <a:lnTo>
                      <a:pt x="232" y="69"/>
                    </a:lnTo>
                    <a:lnTo>
                      <a:pt x="237" y="65"/>
                    </a:lnTo>
                    <a:lnTo>
                      <a:pt x="241" y="60"/>
                    </a:lnTo>
                    <a:lnTo>
                      <a:pt x="244" y="55"/>
                    </a:lnTo>
                    <a:lnTo>
                      <a:pt x="246" y="49"/>
                    </a:lnTo>
                    <a:lnTo>
                      <a:pt x="247" y="44"/>
                    </a:lnTo>
                    <a:lnTo>
                      <a:pt x="246" y="37"/>
                    </a:lnTo>
                    <a:lnTo>
                      <a:pt x="243" y="31"/>
                    </a:lnTo>
                    <a:lnTo>
                      <a:pt x="238" y="25"/>
                    </a:lnTo>
                    <a:lnTo>
                      <a:pt x="232" y="19"/>
                    </a:lnTo>
                    <a:lnTo>
                      <a:pt x="224" y="13"/>
                    </a:lnTo>
                    <a:lnTo>
                      <a:pt x="214" y="9"/>
                    </a:lnTo>
                    <a:lnTo>
                      <a:pt x="203" y="4"/>
                    </a:lnTo>
                    <a:lnTo>
                      <a:pt x="191" y="0"/>
                    </a:lnTo>
                    <a:lnTo>
                      <a:pt x="203" y="4"/>
                    </a:lnTo>
                    <a:lnTo>
                      <a:pt x="214" y="9"/>
                    </a:lnTo>
                    <a:lnTo>
                      <a:pt x="224" y="13"/>
                    </a:lnTo>
                    <a:lnTo>
                      <a:pt x="232" y="19"/>
                    </a:lnTo>
                    <a:lnTo>
                      <a:pt x="238" y="25"/>
                    </a:lnTo>
                    <a:lnTo>
                      <a:pt x="243" y="31"/>
                    </a:lnTo>
                    <a:lnTo>
                      <a:pt x="246" y="37"/>
                    </a:lnTo>
                    <a:lnTo>
                      <a:pt x="247" y="44"/>
                    </a:lnTo>
                    <a:lnTo>
                      <a:pt x="246" y="49"/>
                    </a:lnTo>
                    <a:lnTo>
                      <a:pt x="244" y="55"/>
                    </a:lnTo>
                    <a:lnTo>
                      <a:pt x="241" y="60"/>
                    </a:lnTo>
                    <a:lnTo>
                      <a:pt x="237" y="65"/>
                    </a:lnTo>
                    <a:lnTo>
                      <a:pt x="232" y="69"/>
                    </a:lnTo>
                    <a:lnTo>
                      <a:pt x="225" y="74"/>
                    </a:lnTo>
                    <a:lnTo>
                      <a:pt x="218" y="77"/>
                    </a:lnTo>
                    <a:lnTo>
                      <a:pt x="211" y="81"/>
                    </a:lnTo>
                    <a:lnTo>
                      <a:pt x="202" y="85"/>
                    </a:lnTo>
                    <a:lnTo>
                      <a:pt x="192" y="88"/>
                    </a:lnTo>
                    <a:lnTo>
                      <a:pt x="172" y="92"/>
                    </a:lnTo>
                    <a:lnTo>
                      <a:pt x="148" y="96"/>
                    </a:lnTo>
                    <a:lnTo>
                      <a:pt x="123" y="97"/>
                    </a:lnTo>
                    <a:lnTo>
                      <a:pt x="98" y="96"/>
                    </a:lnTo>
                    <a:lnTo>
                      <a:pt x="76" y="92"/>
                    </a:lnTo>
                    <a:lnTo>
                      <a:pt x="54" y="88"/>
                    </a:lnTo>
                    <a:lnTo>
                      <a:pt x="45" y="85"/>
                    </a:lnTo>
                    <a:lnTo>
                      <a:pt x="36" y="81"/>
                    </a:lnTo>
                    <a:lnTo>
                      <a:pt x="28" y="77"/>
                    </a:lnTo>
                    <a:lnTo>
                      <a:pt x="22" y="74"/>
                    </a:lnTo>
                    <a:lnTo>
                      <a:pt x="14" y="69"/>
                    </a:lnTo>
                    <a:lnTo>
                      <a:pt x="9" y="65"/>
                    </a:lnTo>
                    <a:lnTo>
                      <a:pt x="6" y="60"/>
                    </a:lnTo>
                    <a:lnTo>
                      <a:pt x="2" y="55"/>
                    </a:lnTo>
                    <a:lnTo>
                      <a:pt x="1" y="49"/>
                    </a:lnTo>
                    <a:lnTo>
                      <a:pt x="0" y="44"/>
                    </a:lnTo>
                    <a:lnTo>
                      <a:pt x="1" y="37"/>
                    </a:lnTo>
                    <a:lnTo>
                      <a:pt x="4" y="31"/>
                    </a:lnTo>
                    <a:lnTo>
                      <a:pt x="9" y="25"/>
                    </a:lnTo>
                    <a:lnTo>
                      <a:pt x="14" y="19"/>
                    </a:lnTo>
                    <a:lnTo>
                      <a:pt x="23" y="13"/>
                    </a:lnTo>
                    <a:lnTo>
                      <a:pt x="32" y="9"/>
                    </a:lnTo>
                    <a:lnTo>
                      <a:pt x="43" y="4"/>
                    </a:lnTo>
                    <a:lnTo>
                      <a:pt x="56" y="0"/>
                    </a:lnTo>
                    <a:lnTo>
                      <a:pt x="56" y="0"/>
                    </a:lnTo>
                  </a:path>
                </a:pathLst>
              </a:custGeom>
              <a:solidFill>
                <a:srgbClr val="6260A1"/>
              </a:solidFill>
              <a:ln w="9111" cap="flat" cmpd="sng">
                <a:solidFill>
                  <a:srgbClr val="000000"/>
                </a:solidFill>
                <a:prstDash val="solid"/>
                <a:miter/>
                <a:headEnd type="none" w="med" len="med"/>
                <a:tailEnd type="none" w="med" len="med"/>
              </a:ln>
            </p:spPr>
            <p:txBody>
              <a:bodyPr/>
              <a:lstStyle/>
              <a:p>
                <a:endParaRPr lang="zh-CN" altLang="en-US"/>
              </a:p>
            </p:txBody>
          </p:sp>
          <p:sp>
            <p:nvSpPr>
              <p:cNvPr id="44060" name="Freeform 31"/>
              <p:cNvSpPr/>
              <p:nvPr/>
            </p:nvSpPr>
            <p:spPr>
              <a:xfrm>
                <a:off x="987" y="754"/>
                <a:ext cx="249" cy="98"/>
              </a:xfrm>
              <a:custGeom>
                <a:avLst/>
                <a:gdLst/>
                <a:ahLst/>
                <a:cxnLst>
                  <a:cxn ang="0">
                    <a:pos x="44" y="94"/>
                  </a:cxn>
                  <a:cxn ang="0">
                    <a:pos x="23" y="84"/>
                  </a:cxn>
                  <a:cxn ang="0">
                    <a:pos x="9" y="72"/>
                  </a:cxn>
                  <a:cxn ang="0">
                    <a:pos x="1" y="60"/>
                  </a:cxn>
                  <a:cxn ang="0">
                    <a:pos x="1" y="48"/>
                  </a:cxn>
                  <a:cxn ang="0">
                    <a:pos x="6" y="38"/>
                  </a:cxn>
                  <a:cxn ang="0">
                    <a:pos x="15" y="28"/>
                  </a:cxn>
                  <a:cxn ang="0">
                    <a:pos x="28" y="20"/>
                  </a:cxn>
                  <a:cxn ang="0">
                    <a:pos x="45" y="12"/>
                  </a:cxn>
                  <a:cxn ang="0">
                    <a:pos x="76" y="5"/>
                  </a:cxn>
                  <a:cxn ang="0">
                    <a:pos x="124" y="0"/>
                  </a:cxn>
                  <a:cxn ang="0">
                    <a:pos x="173" y="5"/>
                  </a:cxn>
                  <a:cxn ang="0">
                    <a:pos x="203" y="12"/>
                  </a:cxn>
                  <a:cxn ang="0">
                    <a:pos x="220" y="20"/>
                  </a:cxn>
                  <a:cxn ang="0">
                    <a:pos x="233" y="28"/>
                  </a:cxn>
                  <a:cxn ang="0">
                    <a:pos x="242" y="38"/>
                  </a:cxn>
                  <a:cxn ang="0">
                    <a:pos x="247" y="48"/>
                  </a:cxn>
                  <a:cxn ang="0">
                    <a:pos x="247" y="60"/>
                  </a:cxn>
                  <a:cxn ang="0">
                    <a:pos x="239" y="72"/>
                  </a:cxn>
                  <a:cxn ang="0">
                    <a:pos x="225" y="84"/>
                  </a:cxn>
                  <a:cxn ang="0">
                    <a:pos x="204" y="94"/>
                  </a:cxn>
                  <a:cxn ang="0">
                    <a:pos x="204" y="94"/>
                  </a:cxn>
                  <a:cxn ang="0">
                    <a:pos x="225" y="84"/>
                  </a:cxn>
                  <a:cxn ang="0">
                    <a:pos x="239" y="72"/>
                  </a:cxn>
                  <a:cxn ang="0">
                    <a:pos x="247" y="60"/>
                  </a:cxn>
                  <a:cxn ang="0">
                    <a:pos x="247" y="48"/>
                  </a:cxn>
                  <a:cxn ang="0">
                    <a:pos x="242" y="38"/>
                  </a:cxn>
                  <a:cxn ang="0">
                    <a:pos x="233" y="28"/>
                  </a:cxn>
                  <a:cxn ang="0">
                    <a:pos x="220" y="20"/>
                  </a:cxn>
                  <a:cxn ang="0">
                    <a:pos x="203" y="12"/>
                  </a:cxn>
                  <a:cxn ang="0">
                    <a:pos x="173" y="5"/>
                  </a:cxn>
                  <a:cxn ang="0">
                    <a:pos x="124" y="0"/>
                  </a:cxn>
                  <a:cxn ang="0">
                    <a:pos x="76" y="5"/>
                  </a:cxn>
                  <a:cxn ang="0">
                    <a:pos x="45" y="12"/>
                  </a:cxn>
                  <a:cxn ang="0">
                    <a:pos x="28" y="20"/>
                  </a:cxn>
                  <a:cxn ang="0">
                    <a:pos x="15" y="28"/>
                  </a:cxn>
                  <a:cxn ang="0">
                    <a:pos x="6" y="38"/>
                  </a:cxn>
                  <a:cxn ang="0">
                    <a:pos x="1" y="48"/>
                  </a:cxn>
                  <a:cxn ang="0">
                    <a:pos x="1" y="60"/>
                  </a:cxn>
                  <a:cxn ang="0">
                    <a:pos x="9" y="72"/>
                  </a:cxn>
                  <a:cxn ang="0">
                    <a:pos x="23" y="84"/>
                  </a:cxn>
                  <a:cxn ang="0">
                    <a:pos x="44" y="94"/>
                  </a:cxn>
                  <a:cxn ang="0">
                    <a:pos x="56" y="97"/>
                  </a:cxn>
                </a:cxnLst>
                <a:rect l="0" t="0" r="0" b="0"/>
                <a:pathLst>
                  <a:path w="249" h="98">
                    <a:moveTo>
                      <a:pt x="56" y="97"/>
                    </a:moveTo>
                    <a:lnTo>
                      <a:pt x="44" y="94"/>
                    </a:lnTo>
                    <a:lnTo>
                      <a:pt x="33" y="89"/>
                    </a:lnTo>
                    <a:lnTo>
                      <a:pt x="23" y="84"/>
                    </a:lnTo>
                    <a:lnTo>
                      <a:pt x="15" y="78"/>
                    </a:lnTo>
                    <a:lnTo>
                      <a:pt x="9" y="72"/>
                    </a:lnTo>
                    <a:lnTo>
                      <a:pt x="4" y="66"/>
                    </a:lnTo>
                    <a:lnTo>
                      <a:pt x="1" y="60"/>
                    </a:lnTo>
                    <a:lnTo>
                      <a:pt x="0" y="53"/>
                    </a:lnTo>
                    <a:lnTo>
                      <a:pt x="1" y="48"/>
                    </a:lnTo>
                    <a:lnTo>
                      <a:pt x="3" y="42"/>
                    </a:lnTo>
                    <a:lnTo>
                      <a:pt x="6" y="38"/>
                    </a:lnTo>
                    <a:lnTo>
                      <a:pt x="10" y="33"/>
                    </a:lnTo>
                    <a:lnTo>
                      <a:pt x="15" y="28"/>
                    </a:lnTo>
                    <a:lnTo>
                      <a:pt x="22" y="24"/>
                    </a:lnTo>
                    <a:lnTo>
                      <a:pt x="28" y="20"/>
                    </a:lnTo>
                    <a:lnTo>
                      <a:pt x="37" y="16"/>
                    </a:lnTo>
                    <a:lnTo>
                      <a:pt x="45" y="12"/>
                    </a:lnTo>
                    <a:lnTo>
                      <a:pt x="55" y="10"/>
                    </a:lnTo>
                    <a:lnTo>
                      <a:pt x="76" y="5"/>
                    </a:lnTo>
                    <a:lnTo>
                      <a:pt x="99" y="1"/>
                    </a:lnTo>
                    <a:lnTo>
                      <a:pt x="124" y="0"/>
                    </a:lnTo>
                    <a:lnTo>
                      <a:pt x="149" y="1"/>
                    </a:lnTo>
                    <a:lnTo>
                      <a:pt x="173" y="5"/>
                    </a:lnTo>
                    <a:lnTo>
                      <a:pt x="193" y="10"/>
                    </a:lnTo>
                    <a:lnTo>
                      <a:pt x="203" y="12"/>
                    </a:lnTo>
                    <a:lnTo>
                      <a:pt x="212" y="16"/>
                    </a:lnTo>
                    <a:lnTo>
                      <a:pt x="220" y="20"/>
                    </a:lnTo>
                    <a:lnTo>
                      <a:pt x="226" y="24"/>
                    </a:lnTo>
                    <a:lnTo>
                      <a:pt x="233" y="28"/>
                    </a:lnTo>
                    <a:lnTo>
                      <a:pt x="238" y="33"/>
                    </a:lnTo>
                    <a:lnTo>
                      <a:pt x="242" y="38"/>
                    </a:lnTo>
                    <a:lnTo>
                      <a:pt x="245" y="42"/>
                    </a:lnTo>
                    <a:lnTo>
                      <a:pt x="247" y="48"/>
                    </a:lnTo>
                    <a:lnTo>
                      <a:pt x="248" y="53"/>
                    </a:lnTo>
                    <a:lnTo>
                      <a:pt x="247" y="60"/>
                    </a:lnTo>
                    <a:lnTo>
                      <a:pt x="244" y="66"/>
                    </a:lnTo>
                    <a:lnTo>
                      <a:pt x="239" y="72"/>
                    </a:lnTo>
                    <a:lnTo>
                      <a:pt x="233" y="78"/>
                    </a:lnTo>
                    <a:lnTo>
                      <a:pt x="225" y="84"/>
                    </a:lnTo>
                    <a:lnTo>
                      <a:pt x="215" y="89"/>
                    </a:lnTo>
                    <a:lnTo>
                      <a:pt x="204" y="94"/>
                    </a:lnTo>
                    <a:lnTo>
                      <a:pt x="192" y="97"/>
                    </a:lnTo>
                    <a:lnTo>
                      <a:pt x="204" y="94"/>
                    </a:lnTo>
                    <a:lnTo>
                      <a:pt x="215" y="89"/>
                    </a:lnTo>
                    <a:lnTo>
                      <a:pt x="225" y="84"/>
                    </a:lnTo>
                    <a:lnTo>
                      <a:pt x="233" y="78"/>
                    </a:lnTo>
                    <a:lnTo>
                      <a:pt x="239" y="72"/>
                    </a:lnTo>
                    <a:lnTo>
                      <a:pt x="244" y="66"/>
                    </a:lnTo>
                    <a:lnTo>
                      <a:pt x="247" y="60"/>
                    </a:lnTo>
                    <a:lnTo>
                      <a:pt x="248" y="53"/>
                    </a:lnTo>
                    <a:lnTo>
                      <a:pt x="247" y="48"/>
                    </a:lnTo>
                    <a:lnTo>
                      <a:pt x="245" y="42"/>
                    </a:lnTo>
                    <a:lnTo>
                      <a:pt x="242" y="38"/>
                    </a:lnTo>
                    <a:lnTo>
                      <a:pt x="238" y="33"/>
                    </a:lnTo>
                    <a:lnTo>
                      <a:pt x="233" y="28"/>
                    </a:lnTo>
                    <a:lnTo>
                      <a:pt x="226" y="24"/>
                    </a:lnTo>
                    <a:lnTo>
                      <a:pt x="220" y="20"/>
                    </a:lnTo>
                    <a:lnTo>
                      <a:pt x="212" y="16"/>
                    </a:lnTo>
                    <a:lnTo>
                      <a:pt x="203" y="12"/>
                    </a:lnTo>
                    <a:lnTo>
                      <a:pt x="193" y="10"/>
                    </a:lnTo>
                    <a:lnTo>
                      <a:pt x="173" y="5"/>
                    </a:lnTo>
                    <a:lnTo>
                      <a:pt x="149" y="1"/>
                    </a:lnTo>
                    <a:lnTo>
                      <a:pt x="124" y="0"/>
                    </a:lnTo>
                    <a:lnTo>
                      <a:pt x="99" y="1"/>
                    </a:lnTo>
                    <a:lnTo>
                      <a:pt x="76" y="5"/>
                    </a:lnTo>
                    <a:lnTo>
                      <a:pt x="55" y="10"/>
                    </a:lnTo>
                    <a:lnTo>
                      <a:pt x="45" y="12"/>
                    </a:lnTo>
                    <a:lnTo>
                      <a:pt x="37" y="16"/>
                    </a:lnTo>
                    <a:lnTo>
                      <a:pt x="28" y="20"/>
                    </a:lnTo>
                    <a:lnTo>
                      <a:pt x="22" y="24"/>
                    </a:lnTo>
                    <a:lnTo>
                      <a:pt x="15" y="28"/>
                    </a:lnTo>
                    <a:lnTo>
                      <a:pt x="10" y="33"/>
                    </a:lnTo>
                    <a:lnTo>
                      <a:pt x="6" y="38"/>
                    </a:lnTo>
                    <a:lnTo>
                      <a:pt x="3" y="42"/>
                    </a:lnTo>
                    <a:lnTo>
                      <a:pt x="1" y="48"/>
                    </a:lnTo>
                    <a:lnTo>
                      <a:pt x="0" y="53"/>
                    </a:lnTo>
                    <a:lnTo>
                      <a:pt x="1" y="60"/>
                    </a:lnTo>
                    <a:lnTo>
                      <a:pt x="4" y="66"/>
                    </a:lnTo>
                    <a:lnTo>
                      <a:pt x="9" y="72"/>
                    </a:lnTo>
                    <a:lnTo>
                      <a:pt x="15" y="78"/>
                    </a:lnTo>
                    <a:lnTo>
                      <a:pt x="23" y="84"/>
                    </a:lnTo>
                    <a:lnTo>
                      <a:pt x="33" y="89"/>
                    </a:lnTo>
                    <a:lnTo>
                      <a:pt x="44" y="94"/>
                    </a:lnTo>
                    <a:lnTo>
                      <a:pt x="56" y="97"/>
                    </a:lnTo>
                    <a:lnTo>
                      <a:pt x="56" y="97"/>
                    </a:lnTo>
                  </a:path>
                </a:pathLst>
              </a:custGeom>
              <a:solidFill>
                <a:srgbClr val="6260A1"/>
              </a:solidFill>
              <a:ln w="9111" cap="flat" cmpd="sng">
                <a:solidFill>
                  <a:srgbClr val="000000"/>
                </a:solidFill>
                <a:prstDash val="solid"/>
                <a:miter/>
                <a:headEnd type="none" w="med" len="med"/>
                <a:tailEnd type="none" w="med" len="med"/>
              </a:ln>
            </p:spPr>
            <p:txBody>
              <a:bodyPr/>
              <a:lstStyle/>
              <a:p>
                <a:endParaRPr lang="zh-CN" altLang="en-US"/>
              </a:p>
            </p:txBody>
          </p:sp>
          <p:sp>
            <p:nvSpPr>
              <p:cNvPr id="44061" name="Freeform 32"/>
              <p:cNvSpPr/>
              <p:nvPr/>
            </p:nvSpPr>
            <p:spPr>
              <a:xfrm>
                <a:off x="840" y="1066"/>
                <a:ext cx="247" cy="98"/>
              </a:xfrm>
              <a:custGeom>
                <a:avLst/>
                <a:gdLst/>
                <a:ahLst/>
                <a:cxnLst>
                  <a:cxn ang="0">
                    <a:pos x="203" y="4"/>
                  </a:cxn>
                  <a:cxn ang="0">
                    <a:pos x="224" y="14"/>
                  </a:cxn>
                  <a:cxn ang="0">
                    <a:pos x="237" y="25"/>
                  </a:cxn>
                  <a:cxn ang="0">
                    <a:pos x="246" y="38"/>
                  </a:cxn>
                  <a:cxn ang="0">
                    <a:pos x="246" y="49"/>
                  </a:cxn>
                  <a:cxn ang="0">
                    <a:pos x="241" y="60"/>
                  </a:cxn>
                  <a:cxn ang="0">
                    <a:pos x="232" y="69"/>
                  </a:cxn>
                  <a:cxn ang="0">
                    <a:pos x="219" y="78"/>
                  </a:cxn>
                  <a:cxn ang="0">
                    <a:pos x="202" y="85"/>
                  </a:cxn>
                  <a:cxn ang="0">
                    <a:pos x="171" y="93"/>
                  </a:cxn>
                  <a:cxn ang="0">
                    <a:pos x="123" y="97"/>
                  </a:cxn>
                  <a:cxn ang="0">
                    <a:pos x="75" y="93"/>
                  </a:cxn>
                  <a:cxn ang="0">
                    <a:pos x="45" y="85"/>
                  </a:cxn>
                  <a:cxn ang="0">
                    <a:pos x="27" y="78"/>
                  </a:cxn>
                  <a:cxn ang="0">
                    <a:pos x="15" y="69"/>
                  </a:cxn>
                  <a:cxn ang="0">
                    <a:pos x="6" y="60"/>
                  </a:cxn>
                  <a:cxn ang="0">
                    <a:pos x="1" y="49"/>
                  </a:cxn>
                  <a:cxn ang="0">
                    <a:pos x="1" y="38"/>
                  </a:cxn>
                  <a:cxn ang="0">
                    <a:pos x="9" y="25"/>
                  </a:cxn>
                  <a:cxn ang="0">
                    <a:pos x="23" y="14"/>
                  </a:cxn>
                  <a:cxn ang="0">
                    <a:pos x="43" y="4"/>
                  </a:cxn>
                  <a:cxn ang="0">
                    <a:pos x="43" y="4"/>
                  </a:cxn>
                  <a:cxn ang="0">
                    <a:pos x="23" y="14"/>
                  </a:cxn>
                  <a:cxn ang="0">
                    <a:pos x="9" y="25"/>
                  </a:cxn>
                  <a:cxn ang="0">
                    <a:pos x="1" y="38"/>
                  </a:cxn>
                  <a:cxn ang="0">
                    <a:pos x="1" y="49"/>
                  </a:cxn>
                  <a:cxn ang="0">
                    <a:pos x="6" y="60"/>
                  </a:cxn>
                  <a:cxn ang="0">
                    <a:pos x="15" y="69"/>
                  </a:cxn>
                  <a:cxn ang="0">
                    <a:pos x="27" y="78"/>
                  </a:cxn>
                  <a:cxn ang="0">
                    <a:pos x="45" y="85"/>
                  </a:cxn>
                  <a:cxn ang="0">
                    <a:pos x="75" y="93"/>
                  </a:cxn>
                  <a:cxn ang="0">
                    <a:pos x="123" y="97"/>
                  </a:cxn>
                  <a:cxn ang="0">
                    <a:pos x="171" y="93"/>
                  </a:cxn>
                  <a:cxn ang="0">
                    <a:pos x="202" y="85"/>
                  </a:cxn>
                  <a:cxn ang="0">
                    <a:pos x="219" y="78"/>
                  </a:cxn>
                  <a:cxn ang="0">
                    <a:pos x="232" y="69"/>
                  </a:cxn>
                  <a:cxn ang="0">
                    <a:pos x="241" y="60"/>
                  </a:cxn>
                  <a:cxn ang="0">
                    <a:pos x="246" y="49"/>
                  </a:cxn>
                  <a:cxn ang="0">
                    <a:pos x="246" y="38"/>
                  </a:cxn>
                  <a:cxn ang="0">
                    <a:pos x="237" y="25"/>
                  </a:cxn>
                  <a:cxn ang="0">
                    <a:pos x="224" y="14"/>
                  </a:cxn>
                  <a:cxn ang="0">
                    <a:pos x="203" y="4"/>
                  </a:cxn>
                  <a:cxn ang="0">
                    <a:pos x="191" y="0"/>
                  </a:cxn>
                </a:cxnLst>
                <a:rect l="0" t="0" r="0" b="0"/>
                <a:pathLst>
                  <a:path w="247" h="98">
                    <a:moveTo>
                      <a:pt x="191" y="0"/>
                    </a:moveTo>
                    <a:lnTo>
                      <a:pt x="203" y="4"/>
                    </a:lnTo>
                    <a:lnTo>
                      <a:pt x="214" y="9"/>
                    </a:lnTo>
                    <a:lnTo>
                      <a:pt x="224" y="14"/>
                    </a:lnTo>
                    <a:lnTo>
                      <a:pt x="232" y="19"/>
                    </a:lnTo>
                    <a:lnTo>
                      <a:pt x="237" y="25"/>
                    </a:lnTo>
                    <a:lnTo>
                      <a:pt x="242" y="31"/>
                    </a:lnTo>
                    <a:lnTo>
                      <a:pt x="246" y="38"/>
                    </a:lnTo>
                    <a:lnTo>
                      <a:pt x="246" y="44"/>
                    </a:lnTo>
                    <a:lnTo>
                      <a:pt x="246" y="49"/>
                    </a:lnTo>
                    <a:lnTo>
                      <a:pt x="244" y="55"/>
                    </a:lnTo>
                    <a:lnTo>
                      <a:pt x="241" y="60"/>
                    </a:lnTo>
                    <a:lnTo>
                      <a:pt x="237" y="65"/>
                    </a:lnTo>
                    <a:lnTo>
                      <a:pt x="232" y="69"/>
                    </a:lnTo>
                    <a:lnTo>
                      <a:pt x="225" y="74"/>
                    </a:lnTo>
                    <a:lnTo>
                      <a:pt x="219" y="78"/>
                    </a:lnTo>
                    <a:lnTo>
                      <a:pt x="210" y="81"/>
                    </a:lnTo>
                    <a:lnTo>
                      <a:pt x="202" y="85"/>
                    </a:lnTo>
                    <a:lnTo>
                      <a:pt x="192" y="89"/>
                    </a:lnTo>
                    <a:lnTo>
                      <a:pt x="171" y="93"/>
                    </a:lnTo>
                    <a:lnTo>
                      <a:pt x="148" y="96"/>
                    </a:lnTo>
                    <a:lnTo>
                      <a:pt x="123" y="97"/>
                    </a:lnTo>
                    <a:lnTo>
                      <a:pt x="98" y="96"/>
                    </a:lnTo>
                    <a:lnTo>
                      <a:pt x="75" y="93"/>
                    </a:lnTo>
                    <a:lnTo>
                      <a:pt x="55" y="89"/>
                    </a:lnTo>
                    <a:lnTo>
                      <a:pt x="45" y="85"/>
                    </a:lnTo>
                    <a:lnTo>
                      <a:pt x="36" y="81"/>
                    </a:lnTo>
                    <a:lnTo>
                      <a:pt x="27" y="78"/>
                    </a:lnTo>
                    <a:lnTo>
                      <a:pt x="21" y="74"/>
                    </a:lnTo>
                    <a:lnTo>
                      <a:pt x="15" y="69"/>
                    </a:lnTo>
                    <a:lnTo>
                      <a:pt x="10" y="65"/>
                    </a:lnTo>
                    <a:lnTo>
                      <a:pt x="6" y="60"/>
                    </a:lnTo>
                    <a:lnTo>
                      <a:pt x="2" y="55"/>
                    </a:lnTo>
                    <a:lnTo>
                      <a:pt x="1" y="49"/>
                    </a:lnTo>
                    <a:lnTo>
                      <a:pt x="0" y="44"/>
                    </a:lnTo>
                    <a:lnTo>
                      <a:pt x="1" y="38"/>
                    </a:lnTo>
                    <a:lnTo>
                      <a:pt x="3" y="31"/>
                    </a:lnTo>
                    <a:lnTo>
                      <a:pt x="9" y="25"/>
                    </a:lnTo>
                    <a:lnTo>
                      <a:pt x="15" y="19"/>
                    </a:lnTo>
                    <a:lnTo>
                      <a:pt x="23" y="14"/>
                    </a:lnTo>
                    <a:lnTo>
                      <a:pt x="32" y="9"/>
                    </a:lnTo>
                    <a:lnTo>
                      <a:pt x="43" y="4"/>
                    </a:lnTo>
                    <a:lnTo>
                      <a:pt x="56" y="0"/>
                    </a:lnTo>
                    <a:lnTo>
                      <a:pt x="43" y="4"/>
                    </a:lnTo>
                    <a:lnTo>
                      <a:pt x="32" y="9"/>
                    </a:lnTo>
                    <a:lnTo>
                      <a:pt x="23" y="14"/>
                    </a:lnTo>
                    <a:lnTo>
                      <a:pt x="15" y="19"/>
                    </a:lnTo>
                    <a:lnTo>
                      <a:pt x="9" y="25"/>
                    </a:lnTo>
                    <a:lnTo>
                      <a:pt x="3" y="31"/>
                    </a:lnTo>
                    <a:lnTo>
                      <a:pt x="1" y="38"/>
                    </a:lnTo>
                    <a:lnTo>
                      <a:pt x="0" y="44"/>
                    </a:lnTo>
                    <a:lnTo>
                      <a:pt x="1" y="49"/>
                    </a:lnTo>
                    <a:lnTo>
                      <a:pt x="2" y="55"/>
                    </a:lnTo>
                    <a:lnTo>
                      <a:pt x="6" y="60"/>
                    </a:lnTo>
                    <a:lnTo>
                      <a:pt x="10" y="65"/>
                    </a:lnTo>
                    <a:lnTo>
                      <a:pt x="15" y="69"/>
                    </a:lnTo>
                    <a:lnTo>
                      <a:pt x="21" y="74"/>
                    </a:lnTo>
                    <a:lnTo>
                      <a:pt x="27" y="78"/>
                    </a:lnTo>
                    <a:lnTo>
                      <a:pt x="36" y="81"/>
                    </a:lnTo>
                    <a:lnTo>
                      <a:pt x="45" y="85"/>
                    </a:lnTo>
                    <a:lnTo>
                      <a:pt x="55" y="89"/>
                    </a:lnTo>
                    <a:lnTo>
                      <a:pt x="75" y="93"/>
                    </a:lnTo>
                    <a:lnTo>
                      <a:pt x="98" y="96"/>
                    </a:lnTo>
                    <a:lnTo>
                      <a:pt x="123" y="97"/>
                    </a:lnTo>
                    <a:lnTo>
                      <a:pt x="148" y="96"/>
                    </a:lnTo>
                    <a:lnTo>
                      <a:pt x="171" y="93"/>
                    </a:lnTo>
                    <a:lnTo>
                      <a:pt x="192" y="89"/>
                    </a:lnTo>
                    <a:lnTo>
                      <a:pt x="202" y="85"/>
                    </a:lnTo>
                    <a:lnTo>
                      <a:pt x="210" y="81"/>
                    </a:lnTo>
                    <a:lnTo>
                      <a:pt x="219" y="78"/>
                    </a:lnTo>
                    <a:lnTo>
                      <a:pt x="225" y="74"/>
                    </a:lnTo>
                    <a:lnTo>
                      <a:pt x="232" y="69"/>
                    </a:lnTo>
                    <a:lnTo>
                      <a:pt x="237" y="65"/>
                    </a:lnTo>
                    <a:lnTo>
                      <a:pt x="241" y="60"/>
                    </a:lnTo>
                    <a:lnTo>
                      <a:pt x="244" y="55"/>
                    </a:lnTo>
                    <a:lnTo>
                      <a:pt x="246" y="49"/>
                    </a:lnTo>
                    <a:lnTo>
                      <a:pt x="246" y="44"/>
                    </a:lnTo>
                    <a:lnTo>
                      <a:pt x="246" y="38"/>
                    </a:lnTo>
                    <a:lnTo>
                      <a:pt x="242" y="31"/>
                    </a:lnTo>
                    <a:lnTo>
                      <a:pt x="237" y="25"/>
                    </a:lnTo>
                    <a:lnTo>
                      <a:pt x="232" y="19"/>
                    </a:lnTo>
                    <a:lnTo>
                      <a:pt x="224" y="14"/>
                    </a:lnTo>
                    <a:lnTo>
                      <a:pt x="214" y="9"/>
                    </a:lnTo>
                    <a:lnTo>
                      <a:pt x="203" y="4"/>
                    </a:lnTo>
                    <a:lnTo>
                      <a:pt x="191" y="0"/>
                    </a:lnTo>
                    <a:lnTo>
                      <a:pt x="191" y="0"/>
                    </a:lnTo>
                  </a:path>
                </a:pathLst>
              </a:custGeom>
              <a:solidFill>
                <a:srgbClr val="6260A1"/>
              </a:solidFill>
              <a:ln w="9111" cap="flat" cmpd="sng">
                <a:solidFill>
                  <a:srgbClr val="000000"/>
                </a:solidFill>
                <a:prstDash val="solid"/>
                <a:miter/>
                <a:headEnd type="none" w="med" len="med"/>
                <a:tailEnd type="none" w="med" len="med"/>
              </a:ln>
            </p:spPr>
            <p:txBody>
              <a:bodyPr/>
              <a:lstStyle/>
              <a:p>
                <a:endParaRPr lang="zh-CN" altLang="en-US"/>
              </a:p>
            </p:txBody>
          </p:sp>
          <p:sp>
            <p:nvSpPr>
              <p:cNvPr id="44062" name="Freeform 33"/>
              <p:cNvSpPr/>
              <p:nvPr/>
            </p:nvSpPr>
            <p:spPr>
              <a:xfrm>
                <a:off x="1591" y="751"/>
                <a:ext cx="248" cy="99"/>
              </a:xfrm>
              <a:custGeom>
                <a:avLst/>
                <a:gdLst/>
                <a:ahLst/>
                <a:cxnLst>
                  <a:cxn ang="0">
                    <a:pos x="44" y="94"/>
                  </a:cxn>
                  <a:cxn ang="0">
                    <a:pos x="23" y="84"/>
                  </a:cxn>
                  <a:cxn ang="0">
                    <a:pos x="9" y="73"/>
                  </a:cxn>
                  <a:cxn ang="0">
                    <a:pos x="0" y="60"/>
                  </a:cxn>
                  <a:cxn ang="0">
                    <a:pos x="0" y="49"/>
                  </a:cxn>
                  <a:cxn ang="0">
                    <a:pos x="6" y="38"/>
                  </a:cxn>
                  <a:cxn ang="0">
                    <a:pos x="15" y="28"/>
                  </a:cxn>
                  <a:cxn ang="0">
                    <a:pos x="28" y="20"/>
                  </a:cxn>
                  <a:cxn ang="0">
                    <a:pos x="45" y="13"/>
                  </a:cxn>
                  <a:cxn ang="0">
                    <a:pos x="76" y="4"/>
                  </a:cxn>
                  <a:cxn ang="0">
                    <a:pos x="123" y="0"/>
                  </a:cxn>
                  <a:cxn ang="0">
                    <a:pos x="172" y="4"/>
                  </a:cxn>
                  <a:cxn ang="0">
                    <a:pos x="202" y="13"/>
                  </a:cxn>
                  <a:cxn ang="0">
                    <a:pos x="219" y="20"/>
                  </a:cxn>
                  <a:cxn ang="0">
                    <a:pos x="233" y="28"/>
                  </a:cxn>
                  <a:cxn ang="0">
                    <a:pos x="241" y="38"/>
                  </a:cxn>
                  <a:cxn ang="0">
                    <a:pos x="246" y="49"/>
                  </a:cxn>
                  <a:cxn ang="0">
                    <a:pos x="246" y="60"/>
                  </a:cxn>
                  <a:cxn ang="0">
                    <a:pos x="239" y="73"/>
                  </a:cxn>
                  <a:cxn ang="0">
                    <a:pos x="224" y="84"/>
                  </a:cxn>
                  <a:cxn ang="0">
                    <a:pos x="203" y="94"/>
                  </a:cxn>
                  <a:cxn ang="0">
                    <a:pos x="203" y="94"/>
                  </a:cxn>
                  <a:cxn ang="0">
                    <a:pos x="224" y="84"/>
                  </a:cxn>
                  <a:cxn ang="0">
                    <a:pos x="239" y="73"/>
                  </a:cxn>
                  <a:cxn ang="0">
                    <a:pos x="246" y="60"/>
                  </a:cxn>
                  <a:cxn ang="0">
                    <a:pos x="246" y="49"/>
                  </a:cxn>
                  <a:cxn ang="0">
                    <a:pos x="241" y="38"/>
                  </a:cxn>
                  <a:cxn ang="0">
                    <a:pos x="233" y="28"/>
                  </a:cxn>
                  <a:cxn ang="0">
                    <a:pos x="219" y="20"/>
                  </a:cxn>
                  <a:cxn ang="0">
                    <a:pos x="202" y="13"/>
                  </a:cxn>
                  <a:cxn ang="0">
                    <a:pos x="172" y="4"/>
                  </a:cxn>
                  <a:cxn ang="0">
                    <a:pos x="123" y="0"/>
                  </a:cxn>
                  <a:cxn ang="0">
                    <a:pos x="76" y="4"/>
                  </a:cxn>
                  <a:cxn ang="0">
                    <a:pos x="45" y="13"/>
                  </a:cxn>
                  <a:cxn ang="0">
                    <a:pos x="28" y="20"/>
                  </a:cxn>
                  <a:cxn ang="0">
                    <a:pos x="15" y="28"/>
                  </a:cxn>
                  <a:cxn ang="0">
                    <a:pos x="6" y="38"/>
                  </a:cxn>
                  <a:cxn ang="0">
                    <a:pos x="0" y="49"/>
                  </a:cxn>
                  <a:cxn ang="0">
                    <a:pos x="0" y="60"/>
                  </a:cxn>
                  <a:cxn ang="0">
                    <a:pos x="9" y="73"/>
                  </a:cxn>
                  <a:cxn ang="0">
                    <a:pos x="23" y="84"/>
                  </a:cxn>
                  <a:cxn ang="0">
                    <a:pos x="44" y="94"/>
                  </a:cxn>
                  <a:cxn ang="0">
                    <a:pos x="55" y="98"/>
                  </a:cxn>
                </a:cxnLst>
                <a:rect l="0" t="0" r="0" b="0"/>
                <a:pathLst>
                  <a:path w="248" h="99">
                    <a:moveTo>
                      <a:pt x="55" y="98"/>
                    </a:moveTo>
                    <a:lnTo>
                      <a:pt x="44" y="94"/>
                    </a:lnTo>
                    <a:lnTo>
                      <a:pt x="32" y="90"/>
                    </a:lnTo>
                    <a:lnTo>
                      <a:pt x="23" y="84"/>
                    </a:lnTo>
                    <a:lnTo>
                      <a:pt x="15" y="79"/>
                    </a:lnTo>
                    <a:lnTo>
                      <a:pt x="9" y="73"/>
                    </a:lnTo>
                    <a:lnTo>
                      <a:pt x="4" y="66"/>
                    </a:lnTo>
                    <a:lnTo>
                      <a:pt x="0" y="60"/>
                    </a:lnTo>
                    <a:lnTo>
                      <a:pt x="0" y="54"/>
                    </a:lnTo>
                    <a:lnTo>
                      <a:pt x="0" y="49"/>
                    </a:lnTo>
                    <a:lnTo>
                      <a:pt x="3" y="43"/>
                    </a:lnTo>
                    <a:lnTo>
                      <a:pt x="6" y="38"/>
                    </a:lnTo>
                    <a:lnTo>
                      <a:pt x="10" y="33"/>
                    </a:lnTo>
                    <a:lnTo>
                      <a:pt x="15" y="28"/>
                    </a:lnTo>
                    <a:lnTo>
                      <a:pt x="21" y="24"/>
                    </a:lnTo>
                    <a:lnTo>
                      <a:pt x="28" y="20"/>
                    </a:lnTo>
                    <a:lnTo>
                      <a:pt x="36" y="16"/>
                    </a:lnTo>
                    <a:lnTo>
                      <a:pt x="45" y="13"/>
                    </a:lnTo>
                    <a:lnTo>
                      <a:pt x="54" y="10"/>
                    </a:lnTo>
                    <a:lnTo>
                      <a:pt x="76" y="4"/>
                    </a:lnTo>
                    <a:lnTo>
                      <a:pt x="98" y="1"/>
                    </a:lnTo>
                    <a:lnTo>
                      <a:pt x="123" y="0"/>
                    </a:lnTo>
                    <a:lnTo>
                      <a:pt x="148" y="1"/>
                    </a:lnTo>
                    <a:lnTo>
                      <a:pt x="172" y="4"/>
                    </a:lnTo>
                    <a:lnTo>
                      <a:pt x="192" y="10"/>
                    </a:lnTo>
                    <a:lnTo>
                      <a:pt x="202" y="13"/>
                    </a:lnTo>
                    <a:lnTo>
                      <a:pt x="210" y="16"/>
                    </a:lnTo>
                    <a:lnTo>
                      <a:pt x="219" y="20"/>
                    </a:lnTo>
                    <a:lnTo>
                      <a:pt x="226" y="24"/>
                    </a:lnTo>
                    <a:lnTo>
                      <a:pt x="233" y="28"/>
                    </a:lnTo>
                    <a:lnTo>
                      <a:pt x="238" y="33"/>
                    </a:lnTo>
                    <a:lnTo>
                      <a:pt x="241" y="38"/>
                    </a:lnTo>
                    <a:lnTo>
                      <a:pt x="245" y="43"/>
                    </a:lnTo>
                    <a:lnTo>
                      <a:pt x="246" y="49"/>
                    </a:lnTo>
                    <a:lnTo>
                      <a:pt x="247" y="54"/>
                    </a:lnTo>
                    <a:lnTo>
                      <a:pt x="246" y="60"/>
                    </a:lnTo>
                    <a:lnTo>
                      <a:pt x="244" y="66"/>
                    </a:lnTo>
                    <a:lnTo>
                      <a:pt x="239" y="73"/>
                    </a:lnTo>
                    <a:lnTo>
                      <a:pt x="233" y="79"/>
                    </a:lnTo>
                    <a:lnTo>
                      <a:pt x="224" y="84"/>
                    </a:lnTo>
                    <a:lnTo>
                      <a:pt x="215" y="90"/>
                    </a:lnTo>
                    <a:lnTo>
                      <a:pt x="203" y="94"/>
                    </a:lnTo>
                    <a:lnTo>
                      <a:pt x="191" y="98"/>
                    </a:lnTo>
                    <a:lnTo>
                      <a:pt x="203" y="94"/>
                    </a:lnTo>
                    <a:lnTo>
                      <a:pt x="215" y="90"/>
                    </a:lnTo>
                    <a:lnTo>
                      <a:pt x="224" y="84"/>
                    </a:lnTo>
                    <a:lnTo>
                      <a:pt x="233" y="79"/>
                    </a:lnTo>
                    <a:lnTo>
                      <a:pt x="239" y="73"/>
                    </a:lnTo>
                    <a:lnTo>
                      <a:pt x="244" y="66"/>
                    </a:lnTo>
                    <a:lnTo>
                      <a:pt x="246" y="60"/>
                    </a:lnTo>
                    <a:lnTo>
                      <a:pt x="247" y="54"/>
                    </a:lnTo>
                    <a:lnTo>
                      <a:pt x="246" y="49"/>
                    </a:lnTo>
                    <a:lnTo>
                      <a:pt x="245" y="43"/>
                    </a:lnTo>
                    <a:lnTo>
                      <a:pt x="241" y="38"/>
                    </a:lnTo>
                    <a:lnTo>
                      <a:pt x="238" y="33"/>
                    </a:lnTo>
                    <a:lnTo>
                      <a:pt x="233" y="28"/>
                    </a:lnTo>
                    <a:lnTo>
                      <a:pt x="226" y="24"/>
                    </a:lnTo>
                    <a:lnTo>
                      <a:pt x="219" y="20"/>
                    </a:lnTo>
                    <a:lnTo>
                      <a:pt x="210" y="16"/>
                    </a:lnTo>
                    <a:lnTo>
                      <a:pt x="202" y="13"/>
                    </a:lnTo>
                    <a:lnTo>
                      <a:pt x="192" y="10"/>
                    </a:lnTo>
                    <a:lnTo>
                      <a:pt x="172" y="4"/>
                    </a:lnTo>
                    <a:lnTo>
                      <a:pt x="148" y="1"/>
                    </a:lnTo>
                    <a:lnTo>
                      <a:pt x="123" y="0"/>
                    </a:lnTo>
                    <a:lnTo>
                      <a:pt x="98" y="1"/>
                    </a:lnTo>
                    <a:lnTo>
                      <a:pt x="76" y="4"/>
                    </a:lnTo>
                    <a:lnTo>
                      <a:pt x="54" y="10"/>
                    </a:lnTo>
                    <a:lnTo>
                      <a:pt x="45" y="13"/>
                    </a:lnTo>
                    <a:lnTo>
                      <a:pt x="36" y="16"/>
                    </a:lnTo>
                    <a:lnTo>
                      <a:pt x="28" y="20"/>
                    </a:lnTo>
                    <a:lnTo>
                      <a:pt x="21" y="24"/>
                    </a:lnTo>
                    <a:lnTo>
                      <a:pt x="15" y="28"/>
                    </a:lnTo>
                    <a:lnTo>
                      <a:pt x="10" y="33"/>
                    </a:lnTo>
                    <a:lnTo>
                      <a:pt x="6" y="38"/>
                    </a:lnTo>
                    <a:lnTo>
                      <a:pt x="3" y="43"/>
                    </a:lnTo>
                    <a:lnTo>
                      <a:pt x="0" y="49"/>
                    </a:lnTo>
                    <a:lnTo>
                      <a:pt x="0" y="54"/>
                    </a:lnTo>
                    <a:lnTo>
                      <a:pt x="0" y="60"/>
                    </a:lnTo>
                    <a:lnTo>
                      <a:pt x="4" y="66"/>
                    </a:lnTo>
                    <a:lnTo>
                      <a:pt x="9" y="73"/>
                    </a:lnTo>
                    <a:lnTo>
                      <a:pt x="15" y="79"/>
                    </a:lnTo>
                    <a:lnTo>
                      <a:pt x="23" y="84"/>
                    </a:lnTo>
                    <a:lnTo>
                      <a:pt x="32" y="90"/>
                    </a:lnTo>
                    <a:lnTo>
                      <a:pt x="44" y="94"/>
                    </a:lnTo>
                    <a:lnTo>
                      <a:pt x="55" y="98"/>
                    </a:lnTo>
                    <a:lnTo>
                      <a:pt x="55" y="98"/>
                    </a:lnTo>
                  </a:path>
                </a:pathLst>
              </a:custGeom>
              <a:solidFill>
                <a:srgbClr val="6260A1"/>
              </a:solidFill>
              <a:ln w="9111" cap="flat" cmpd="sng">
                <a:solidFill>
                  <a:srgbClr val="000000"/>
                </a:solidFill>
                <a:prstDash val="solid"/>
                <a:miter/>
                <a:headEnd type="none" w="med" len="med"/>
                <a:tailEnd type="none" w="med" len="med"/>
              </a:ln>
            </p:spPr>
            <p:txBody>
              <a:bodyPr/>
              <a:lstStyle/>
              <a:p>
                <a:endParaRPr lang="zh-CN" altLang="en-US"/>
              </a:p>
            </p:txBody>
          </p:sp>
          <p:sp>
            <p:nvSpPr>
              <p:cNvPr id="44063" name="Freeform 34"/>
              <p:cNvSpPr/>
              <p:nvPr/>
            </p:nvSpPr>
            <p:spPr>
              <a:xfrm>
                <a:off x="1895" y="755"/>
                <a:ext cx="247" cy="98"/>
              </a:xfrm>
              <a:custGeom>
                <a:avLst/>
                <a:gdLst/>
                <a:ahLst/>
                <a:cxnLst>
                  <a:cxn ang="0">
                    <a:pos x="43" y="94"/>
                  </a:cxn>
                  <a:cxn ang="0">
                    <a:pos x="22" y="84"/>
                  </a:cxn>
                  <a:cxn ang="0">
                    <a:pos x="9" y="72"/>
                  </a:cxn>
                  <a:cxn ang="0">
                    <a:pos x="0" y="60"/>
                  </a:cxn>
                  <a:cxn ang="0">
                    <a:pos x="0" y="48"/>
                  </a:cxn>
                  <a:cxn ang="0">
                    <a:pos x="6" y="38"/>
                  </a:cxn>
                  <a:cxn ang="0">
                    <a:pos x="15" y="28"/>
                  </a:cxn>
                  <a:cxn ang="0">
                    <a:pos x="28" y="20"/>
                  </a:cxn>
                  <a:cxn ang="0">
                    <a:pos x="45" y="12"/>
                  </a:cxn>
                  <a:cxn ang="0">
                    <a:pos x="75" y="5"/>
                  </a:cxn>
                  <a:cxn ang="0">
                    <a:pos x="123" y="0"/>
                  </a:cxn>
                  <a:cxn ang="0">
                    <a:pos x="171" y="5"/>
                  </a:cxn>
                  <a:cxn ang="0">
                    <a:pos x="201" y="12"/>
                  </a:cxn>
                  <a:cxn ang="0">
                    <a:pos x="218" y="20"/>
                  </a:cxn>
                  <a:cxn ang="0">
                    <a:pos x="231" y="28"/>
                  </a:cxn>
                  <a:cxn ang="0">
                    <a:pos x="240" y="38"/>
                  </a:cxn>
                  <a:cxn ang="0">
                    <a:pos x="245" y="48"/>
                  </a:cxn>
                  <a:cxn ang="0">
                    <a:pos x="245" y="60"/>
                  </a:cxn>
                  <a:cxn ang="0">
                    <a:pos x="238" y="72"/>
                  </a:cxn>
                  <a:cxn ang="0">
                    <a:pos x="224" y="84"/>
                  </a:cxn>
                  <a:cxn ang="0">
                    <a:pos x="203" y="94"/>
                  </a:cxn>
                  <a:cxn ang="0">
                    <a:pos x="203" y="94"/>
                  </a:cxn>
                  <a:cxn ang="0">
                    <a:pos x="224" y="84"/>
                  </a:cxn>
                  <a:cxn ang="0">
                    <a:pos x="238" y="72"/>
                  </a:cxn>
                  <a:cxn ang="0">
                    <a:pos x="245" y="60"/>
                  </a:cxn>
                  <a:cxn ang="0">
                    <a:pos x="245" y="48"/>
                  </a:cxn>
                  <a:cxn ang="0">
                    <a:pos x="240" y="38"/>
                  </a:cxn>
                  <a:cxn ang="0">
                    <a:pos x="231" y="28"/>
                  </a:cxn>
                  <a:cxn ang="0">
                    <a:pos x="218" y="20"/>
                  </a:cxn>
                  <a:cxn ang="0">
                    <a:pos x="201" y="12"/>
                  </a:cxn>
                  <a:cxn ang="0">
                    <a:pos x="171" y="5"/>
                  </a:cxn>
                  <a:cxn ang="0">
                    <a:pos x="123" y="0"/>
                  </a:cxn>
                  <a:cxn ang="0">
                    <a:pos x="75" y="5"/>
                  </a:cxn>
                  <a:cxn ang="0">
                    <a:pos x="45" y="12"/>
                  </a:cxn>
                  <a:cxn ang="0">
                    <a:pos x="28" y="20"/>
                  </a:cxn>
                  <a:cxn ang="0">
                    <a:pos x="15" y="28"/>
                  </a:cxn>
                  <a:cxn ang="0">
                    <a:pos x="6" y="38"/>
                  </a:cxn>
                  <a:cxn ang="0">
                    <a:pos x="0" y="48"/>
                  </a:cxn>
                  <a:cxn ang="0">
                    <a:pos x="0" y="60"/>
                  </a:cxn>
                  <a:cxn ang="0">
                    <a:pos x="9" y="72"/>
                  </a:cxn>
                  <a:cxn ang="0">
                    <a:pos x="22" y="84"/>
                  </a:cxn>
                  <a:cxn ang="0">
                    <a:pos x="43" y="94"/>
                  </a:cxn>
                  <a:cxn ang="0">
                    <a:pos x="55" y="97"/>
                  </a:cxn>
                </a:cxnLst>
                <a:rect l="0" t="0" r="0" b="0"/>
                <a:pathLst>
                  <a:path w="247" h="98">
                    <a:moveTo>
                      <a:pt x="55" y="97"/>
                    </a:moveTo>
                    <a:lnTo>
                      <a:pt x="43" y="94"/>
                    </a:lnTo>
                    <a:lnTo>
                      <a:pt x="32" y="89"/>
                    </a:lnTo>
                    <a:lnTo>
                      <a:pt x="22" y="84"/>
                    </a:lnTo>
                    <a:lnTo>
                      <a:pt x="15" y="78"/>
                    </a:lnTo>
                    <a:lnTo>
                      <a:pt x="9" y="72"/>
                    </a:lnTo>
                    <a:lnTo>
                      <a:pt x="4" y="66"/>
                    </a:lnTo>
                    <a:lnTo>
                      <a:pt x="0" y="60"/>
                    </a:lnTo>
                    <a:lnTo>
                      <a:pt x="0" y="53"/>
                    </a:lnTo>
                    <a:lnTo>
                      <a:pt x="0" y="48"/>
                    </a:lnTo>
                    <a:lnTo>
                      <a:pt x="2" y="42"/>
                    </a:lnTo>
                    <a:lnTo>
                      <a:pt x="6" y="38"/>
                    </a:lnTo>
                    <a:lnTo>
                      <a:pt x="9" y="32"/>
                    </a:lnTo>
                    <a:lnTo>
                      <a:pt x="15" y="28"/>
                    </a:lnTo>
                    <a:lnTo>
                      <a:pt x="21" y="24"/>
                    </a:lnTo>
                    <a:lnTo>
                      <a:pt x="28" y="20"/>
                    </a:lnTo>
                    <a:lnTo>
                      <a:pt x="36" y="16"/>
                    </a:lnTo>
                    <a:lnTo>
                      <a:pt x="45" y="12"/>
                    </a:lnTo>
                    <a:lnTo>
                      <a:pt x="54" y="9"/>
                    </a:lnTo>
                    <a:lnTo>
                      <a:pt x="75" y="5"/>
                    </a:lnTo>
                    <a:lnTo>
                      <a:pt x="98" y="0"/>
                    </a:lnTo>
                    <a:lnTo>
                      <a:pt x="123" y="0"/>
                    </a:lnTo>
                    <a:lnTo>
                      <a:pt x="148" y="0"/>
                    </a:lnTo>
                    <a:lnTo>
                      <a:pt x="171" y="5"/>
                    </a:lnTo>
                    <a:lnTo>
                      <a:pt x="192" y="9"/>
                    </a:lnTo>
                    <a:lnTo>
                      <a:pt x="201" y="12"/>
                    </a:lnTo>
                    <a:lnTo>
                      <a:pt x="210" y="16"/>
                    </a:lnTo>
                    <a:lnTo>
                      <a:pt x="218" y="20"/>
                    </a:lnTo>
                    <a:lnTo>
                      <a:pt x="225" y="24"/>
                    </a:lnTo>
                    <a:lnTo>
                      <a:pt x="231" y="28"/>
                    </a:lnTo>
                    <a:lnTo>
                      <a:pt x="236" y="32"/>
                    </a:lnTo>
                    <a:lnTo>
                      <a:pt x="240" y="38"/>
                    </a:lnTo>
                    <a:lnTo>
                      <a:pt x="244" y="42"/>
                    </a:lnTo>
                    <a:lnTo>
                      <a:pt x="245" y="48"/>
                    </a:lnTo>
                    <a:lnTo>
                      <a:pt x="246" y="53"/>
                    </a:lnTo>
                    <a:lnTo>
                      <a:pt x="245" y="60"/>
                    </a:lnTo>
                    <a:lnTo>
                      <a:pt x="243" y="66"/>
                    </a:lnTo>
                    <a:lnTo>
                      <a:pt x="238" y="72"/>
                    </a:lnTo>
                    <a:lnTo>
                      <a:pt x="231" y="78"/>
                    </a:lnTo>
                    <a:lnTo>
                      <a:pt x="224" y="84"/>
                    </a:lnTo>
                    <a:lnTo>
                      <a:pt x="214" y="89"/>
                    </a:lnTo>
                    <a:lnTo>
                      <a:pt x="203" y="94"/>
                    </a:lnTo>
                    <a:lnTo>
                      <a:pt x="190" y="97"/>
                    </a:lnTo>
                    <a:lnTo>
                      <a:pt x="203" y="94"/>
                    </a:lnTo>
                    <a:lnTo>
                      <a:pt x="214" y="89"/>
                    </a:lnTo>
                    <a:lnTo>
                      <a:pt x="224" y="84"/>
                    </a:lnTo>
                    <a:lnTo>
                      <a:pt x="231" y="78"/>
                    </a:lnTo>
                    <a:lnTo>
                      <a:pt x="238" y="72"/>
                    </a:lnTo>
                    <a:lnTo>
                      <a:pt x="243" y="66"/>
                    </a:lnTo>
                    <a:lnTo>
                      <a:pt x="245" y="60"/>
                    </a:lnTo>
                    <a:lnTo>
                      <a:pt x="246" y="53"/>
                    </a:lnTo>
                    <a:lnTo>
                      <a:pt x="245" y="48"/>
                    </a:lnTo>
                    <a:lnTo>
                      <a:pt x="244" y="42"/>
                    </a:lnTo>
                    <a:lnTo>
                      <a:pt x="240" y="38"/>
                    </a:lnTo>
                    <a:lnTo>
                      <a:pt x="236" y="32"/>
                    </a:lnTo>
                    <a:lnTo>
                      <a:pt x="231" y="28"/>
                    </a:lnTo>
                    <a:lnTo>
                      <a:pt x="225" y="24"/>
                    </a:lnTo>
                    <a:lnTo>
                      <a:pt x="218" y="20"/>
                    </a:lnTo>
                    <a:lnTo>
                      <a:pt x="210" y="16"/>
                    </a:lnTo>
                    <a:lnTo>
                      <a:pt x="201" y="12"/>
                    </a:lnTo>
                    <a:lnTo>
                      <a:pt x="192" y="9"/>
                    </a:lnTo>
                    <a:lnTo>
                      <a:pt x="171" y="5"/>
                    </a:lnTo>
                    <a:lnTo>
                      <a:pt x="148" y="0"/>
                    </a:lnTo>
                    <a:lnTo>
                      <a:pt x="123" y="0"/>
                    </a:lnTo>
                    <a:lnTo>
                      <a:pt x="98" y="0"/>
                    </a:lnTo>
                    <a:lnTo>
                      <a:pt x="75" y="5"/>
                    </a:lnTo>
                    <a:lnTo>
                      <a:pt x="54" y="9"/>
                    </a:lnTo>
                    <a:lnTo>
                      <a:pt x="45" y="12"/>
                    </a:lnTo>
                    <a:lnTo>
                      <a:pt x="36" y="16"/>
                    </a:lnTo>
                    <a:lnTo>
                      <a:pt x="28" y="20"/>
                    </a:lnTo>
                    <a:lnTo>
                      <a:pt x="21" y="24"/>
                    </a:lnTo>
                    <a:lnTo>
                      <a:pt x="15" y="28"/>
                    </a:lnTo>
                    <a:lnTo>
                      <a:pt x="9" y="32"/>
                    </a:lnTo>
                    <a:lnTo>
                      <a:pt x="6" y="38"/>
                    </a:lnTo>
                    <a:lnTo>
                      <a:pt x="2" y="42"/>
                    </a:lnTo>
                    <a:lnTo>
                      <a:pt x="0" y="48"/>
                    </a:lnTo>
                    <a:lnTo>
                      <a:pt x="0" y="53"/>
                    </a:lnTo>
                    <a:lnTo>
                      <a:pt x="0" y="60"/>
                    </a:lnTo>
                    <a:lnTo>
                      <a:pt x="4" y="66"/>
                    </a:lnTo>
                    <a:lnTo>
                      <a:pt x="9" y="72"/>
                    </a:lnTo>
                    <a:lnTo>
                      <a:pt x="15" y="78"/>
                    </a:lnTo>
                    <a:lnTo>
                      <a:pt x="22" y="84"/>
                    </a:lnTo>
                    <a:lnTo>
                      <a:pt x="32" y="89"/>
                    </a:lnTo>
                    <a:lnTo>
                      <a:pt x="43" y="94"/>
                    </a:lnTo>
                    <a:lnTo>
                      <a:pt x="55" y="97"/>
                    </a:lnTo>
                    <a:lnTo>
                      <a:pt x="55" y="97"/>
                    </a:lnTo>
                  </a:path>
                </a:pathLst>
              </a:custGeom>
              <a:solidFill>
                <a:srgbClr val="6260A1"/>
              </a:solidFill>
              <a:ln w="9111" cap="flat" cmpd="sng">
                <a:solidFill>
                  <a:srgbClr val="000000"/>
                </a:solidFill>
                <a:prstDash val="solid"/>
                <a:miter/>
                <a:headEnd type="none" w="med" len="med"/>
                <a:tailEnd type="none" w="med" len="med"/>
              </a:ln>
            </p:spPr>
            <p:txBody>
              <a:bodyPr/>
              <a:lstStyle/>
              <a:p>
                <a:endParaRPr lang="zh-CN" altLang="en-US"/>
              </a:p>
            </p:txBody>
          </p:sp>
          <p:sp>
            <p:nvSpPr>
              <p:cNvPr id="44064" name="Freeform 35"/>
              <p:cNvSpPr/>
              <p:nvPr/>
            </p:nvSpPr>
            <p:spPr>
              <a:xfrm>
                <a:off x="1744" y="1066"/>
                <a:ext cx="248" cy="98"/>
              </a:xfrm>
              <a:custGeom>
                <a:avLst/>
                <a:gdLst/>
                <a:ahLst/>
                <a:cxnLst>
                  <a:cxn ang="0">
                    <a:pos x="44" y="4"/>
                  </a:cxn>
                  <a:cxn ang="0">
                    <a:pos x="23" y="14"/>
                  </a:cxn>
                  <a:cxn ang="0">
                    <a:pos x="9" y="25"/>
                  </a:cxn>
                  <a:cxn ang="0">
                    <a:pos x="1" y="38"/>
                  </a:cxn>
                  <a:cxn ang="0">
                    <a:pos x="1" y="49"/>
                  </a:cxn>
                  <a:cxn ang="0">
                    <a:pos x="6" y="60"/>
                  </a:cxn>
                  <a:cxn ang="0">
                    <a:pos x="15" y="69"/>
                  </a:cxn>
                  <a:cxn ang="0">
                    <a:pos x="28" y="78"/>
                  </a:cxn>
                  <a:cxn ang="0">
                    <a:pos x="45" y="85"/>
                  </a:cxn>
                  <a:cxn ang="0">
                    <a:pos x="77" y="93"/>
                  </a:cxn>
                  <a:cxn ang="0">
                    <a:pos x="125" y="97"/>
                  </a:cxn>
                  <a:cxn ang="0">
                    <a:pos x="173" y="93"/>
                  </a:cxn>
                  <a:cxn ang="0">
                    <a:pos x="203" y="85"/>
                  </a:cxn>
                  <a:cxn ang="0">
                    <a:pos x="220" y="78"/>
                  </a:cxn>
                  <a:cxn ang="0">
                    <a:pos x="232" y="69"/>
                  </a:cxn>
                  <a:cxn ang="0">
                    <a:pos x="241" y="60"/>
                  </a:cxn>
                  <a:cxn ang="0">
                    <a:pos x="247" y="49"/>
                  </a:cxn>
                  <a:cxn ang="0">
                    <a:pos x="247" y="38"/>
                  </a:cxn>
                  <a:cxn ang="0">
                    <a:pos x="239" y="25"/>
                  </a:cxn>
                  <a:cxn ang="0">
                    <a:pos x="225" y="14"/>
                  </a:cxn>
                  <a:cxn ang="0">
                    <a:pos x="205" y="4"/>
                  </a:cxn>
                  <a:cxn ang="0">
                    <a:pos x="205" y="4"/>
                  </a:cxn>
                  <a:cxn ang="0">
                    <a:pos x="225" y="14"/>
                  </a:cxn>
                  <a:cxn ang="0">
                    <a:pos x="239" y="25"/>
                  </a:cxn>
                  <a:cxn ang="0">
                    <a:pos x="247" y="38"/>
                  </a:cxn>
                  <a:cxn ang="0">
                    <a:pos x="247" y="49"/>
                  </a:cxn>
                  <a:cxn ang="0">
                    <a:pos x="241" y="60"/>
                  </a:cxn>
                  <a:cxn ang="0">
                    <a:pos x="232" y="69"/>
                  </a:cxn>
                  <a:cxn ang="0">
                    <a:pos x="220" y="78"/>
                  </a:cxn>
                  <a:cxn ang="0">
                    <a:pos x="203" y="85"/>
                  </a:cxn>
                  <a:cxn ang="0">
                    <a:pos x="173" y="93"/>
                  </a:cxn>
                  <a:cxn ang="0">
                    <a:pos x="125" y="97"/>
                  </a:cxn>
                  <a:cxn ang="0">
                    <a:pos x="77" y="93"/>
                  </a:cxn>
                  <a:cxn ang="0">
                    <a:pos x="45" y="85"/>
                  </a:cxn>
                  <a:cxn ang="0">
                    <a:pos x="28" y="78"/>
                  </a:cxn>
                  <a:cxn ang="0">
                    <a:pos x="15" y="69"/>
                  </a:cxn>
                  <a:cxn ang="0">
                    <a:pos x="6" y="60"/>
                  </a:cxn>
                  <a:cxn ang="0">
                    <a:pos x="1" y="49"/>
                  </a:cxn>
                  <a:cxn ang="0">
                    <a:pos x="1" y="38"/>
                  </a:cxn>
                  <a:cxn ang="0">
                    <a:pos x="9" y="25"/>
                  </a:cxn>
                  <a:cxn ang="0">
                    <a:pos x="23" y="14"/>
                  </a:cxn>
                  <a:cxn ang="0">
                    <a:pos x="44" y="4"/>
                  </a:cxn>
                  <a:cxn ang="0">
                    <a:pos x="56" y="0"/>
                  </a:cxn>
                </a:cxnLst>
                <a:rect l="0" t="0" r="0" b="0"/>
                <a:pathLst>
                  <a:path w="248" h="98">
                    <a:moveTo>
                      <a:pt x="56" y="0"/>
                    </a:moveTo>
                    <a:lnTo>
                      <a:pt x="44" y="4"/>
                    </a:lnTo>
                    <a:lnTo>
                      <a:pt x="32" y="9"/>
                    </a:lnTo>
                    <a:lnTo>
                      <a:pt x="23" y="14"/>
                    </a:lnTo>
                    <a:lnTo>
                      <a:pt x="15" y="19"/>
                    </a:lnTo>
                    <a:lnTo>
                      <a:pt x="9" y="25"/>
                    </a:lnTo>
                    <a:lnTo>
                      <a:pt x="4" y="31"/>
                    </a:lnTo>
                    <a:lnTo>
                      <a:pt x="1" y="38"/>
                    </a:lnTo>
                    <a:lnTo>
                      <a:pt x="0" y="44"/>
                    </a:lnTo>
                    <a:lnTo>
                      <a:pt x="1" y="49"/>
                    </a:lnTo>
                    <a:lnTo>
                      <a:pt x="2" y="55"/>
                    </a:lnTo>
                    <a:lnTo>
                      <a:pt x="6" y="60"/>
                    </a:lnTo>
                    <a:lnTo>
                      <a:pt x="10" y="65"/>
                    </a:lnTo>
                    <a:lnTo>
                      <a:pt x="15" y="69"/>
                    </a:lnTo>
                    <a:lnTo>
                      <a:pt x="22" y="74"/>
                    </a:lnTo>
                    <a:lnTo>
                      <a:pt x="28" y="78"/>
                    </a:lnTo>
                    <a:lnTo>
                      <a:pt x="36" y="81"/>
                    </a:lnTo>
                    <a:lnTo>
                      <a:pt x="45" y="85"/>
                    </a:lnTo>
                    <a:lnTo>
                      <a:pt x="55" y="89"/>
                    </a:lnTo>
                    <a:lnTo>
                      <a:pt x="77" y="93"/>
                    </a:lnTo>
                    <a:lnTo>
                      <a:pt x="100" y="96"/>
                    </a:lnTo>
                    <a:lnTo>
                      <a:pt x="125" y="97"/>
                    </a:lnTo>
                    <a:lnTo>
                      <a:pt x="150" y="96"/>
                    </a:lnTo>
                    <a:lnTo>
                      <a:pt x="173" y="93"/>
                    </a:lnTo>
                    <a:lnTo>
                      <a:pt x="193" y="89"/>
                    </a:lnTo>
                    <a:lnTo>
                      <a:pt x="203" y="85"/>
                    </a:lnTo>
                    <a:lnTo>
                      <a:pt x="212" y="81"/>
                    </a:lnTo>
                    <a:lnTo>
                      <a:pt x="220" y="78"/>
                    </a:lnTo>
                    <a:lnTo>
                      <a:pt x="226" y="74"/>
                    </a:lnTo>
                    <a:lnTo>
                      <a:pt x="232" y="69"/>
                    </a:lnTo>
                    <a:lnTo>
                      <a:pt x="238" y="65"/>
                    </a:lnTo>
                    <a:lnTo>
                      <a:pt x="241" y="60"/>
                    </a:lnTo>
                    <a:lnTo>
                      <a:pt x="246" y="55"/>
                    </a:lnTo>
                    <a:lnTo>
                      <a:pt x="247" y="49"/>
                    </a:lnTo>
                    <a:lnTo>
                      <a:pt x="247" y="44"/>
                    </a:lnTo>
                    <a:lnTo>
                      <a:pt x="247" y="38"/>
                    </a:lnTo>
                    <a:lnTo>
                      <a:pt x="244" y="31"/>
                    </a:lnTo>
                    <a:lnTo>
                      <a:pt x="239" y="25"/>
                    </a:lnTo>
                    <a:lnTo>
                      <a:pt x="232" y="19"/>
                    </a:lnTo>
                    <a:lnTo>
                      <a:pt x="225" y="14"/>
                    </a:lnTo>
                    <a:lnTo>
                      <a:pt x="215" y="9"/>
                    </a:lnTo>
                    <a:lnTo>
                      <a:pt x="205" y="4"/>
                    </a:lnTo>
                    <a:lnTo>
                      <a:pt x="192" y="0"/>
                    </a:lnTo>
                    <a:lnTo>
                      <a:pt x="205" y="4"/>
                    </a:lnTo>
                    <a:lnTo>
                      <a:pt x="215" y="9"/>
                    </a:lnTo>
                    <a:lnTo>
                      <a:pt x="225" y="14"/>
                    </a:lnTo>
                    <a:lnTo>
                      <a:pt x="232" y="19"/>
                    </a:lnTo>
                    <a:lnTo>
                      <a:pt x="239" y="25"/>
                    </a:lnTo>
                    <a:lnTo>
                      <a:pt x="244" y="31"/>
                    </a:lnTo>
                    <a:lnTo>
                      <a:pt x="247" y="38"/>
                    </a:lnTo>
                    <a:lnTo>
                      <a:pt x="247" y="44"/>
                    </a:lnTo>
                    <a:lnTo>
                      <a:pt x="247" y="49"/>
                    </a:lnTo>
                    <a:lnTo>
                      <a:pt x="246" y="55"/>
                    </a:lnTo>
                    <a:lnTo>
                      <a:pt x="241" y="60"/>
                    </a:lnTo>
                    <a:lnTo>
                      <a:pt x="238" y="65"/>
                    </a:lnTo>
                    <a:lnTo>
                      <a:pt x="232" y="69"/>
                    </a:lnTo>
                    <a:lnTo>
                      <a:pt x="226" y="74"/>
                    </a:lnTo>
                    <a:lnTo>
                      <a:pt x="220" y="78"/>
                    </a:lnTo>
                    <a:lnTo>
                      <a:pt x="212" y="81"/>
                    </a:lnTo>
                    <a:lnTo>
                      <a:pt x="203" y="85"/>
                    </a:lnTo>
                    <a:lnTo>
                      <a:pt x="193" y="89"/>
                    </a:lnTo>
                    <a:lnTo>
                      <a:pt x="173" y="93"/>
                    </a:lnTo>
                    <a:lnTo>
                      <a:pt x="150" y="96"/>
                    </a:lnTo>
                    <a:lnTo>
                      <a:pt x="125" y="97"/>
                    </a:lnTo>
                    <a:lnTo>
                      <a:pt x="100" y="96"/>
                    </a:lnTo>
                    <a:lnTo>
                      <a:pt x="77" y="93"/>
                    </a:lnTo>
                    <a:lnTo>
                      <a:pt x="55" y="89"/>
                    </a:lnTo>
                    <a:lnTo>
                      <a:pt x="45" y="85"/>
                    </a:lnTo>
                    <a:lnTo>
                      <a:pt x="36" y="81"/>
                    </a:lnTo>
                    <a:lnTo>
                      <a:pt x="28" y="78"/>
                    </a:lnTo>
                    <a:lnTo>
                      <a:pt x="22" y="74"/>
                    </a:lnTo>
                    <a:lnTo>
                      <a:pt x="15" y="69"/>
                    </a:lnTo>
                    <a:lnTo>
                      <a:pt x="10" y="65"/>
                    </a:lnTo>
                    <a:lnTo>
                      <a:pt x="6" y="60"/>
                    </a:lnTo>
                    <a:lnTo>
                      <a:pt x="2" y="55"/>
                    </a:lnTo>
                    <a:lnTo>
                      <a:pt x="1" y="49"/>
                    </a:lnTo>
                    <a:lnTo>
                      <a:pt x="0" y="44"/>
                    </a:lnTo>
                    <a:lnTo>
                      <a:pt x="1" y="38"/>
                    </a:lnTo>
                    <a:lnTo>
                      <a:pt x="4" y="31"/>
                    </a:lnTo>
                    <a:lnTo>
                      <a:pt x="9" y="25"/>
                    </a:lnTo>
                    <a:lnTo>
                      <a:pt x="15" y="19"/>
                    </a:lnTo>
                    <a:lnTo>
                      <a:pt x="23" y="14"/>
                    </a:lnTo>
                    <a:lnTo>
                      <a:pt x="32" y="9"/>
                    </a:lnTo>
                    <a:lnTo>
                      <a:pt x="44" y="4"/>
                    </a:lnTo>
                    <a:lnTo>
                      <a:pt x="56" y="0"/>
                    </a:lnTo>
                    <a:lnTo>
                      <a:pt x="56" y="0"/>
                    </a:lnTo>
                  </a:path>
                </a:pathLst>
              </a:custGeom>
              <a:solidFill>
                <a:srgbClr val="6260A1"/>
              </a:solidFill>
              <a:ln w="9111" cap="flat" cmpd="sng">
                <a:solidFill>
                  <a:srgbClr val="000000"/>
                </a:solidFill>
                <a:prstDash val="solid"/>
                <a:miter/>
                <a:headEnd type="none" w="med" len="med"/>
                <a:tailEnd type="none" w="med" len="med"/>
              </a:ln>
            </p:spPr>
            <p:txBody>
              <a:bodyPr/>
              <a:lstStyle/>
              <a:p>
                <a:endParaRPr lang="zh-CN" altLang="en-US"/>
              </a:p>
            </p:txBody>
          </p:sp>
          <p:sp>
            <p:nvSpPr>
              <p:cNvPr id="44065" name="Freeform 36"/>
              <p:cNvSpPr/>
              <p:nvPr/>
            </p:nvSpPr>
            <p:spPr>
              <a:xfrm>
                <a:off x="2046" y="1066"/>
                <a:ext cx="248" cy="98"/>
              </a:xfrm>
              <a:custGeom>
                <a:avLst/>
                <a:gdLst/>
                <a:ahLst/>
                <a:cxnLst>
                  <a:cxn ang="0">
                    <a:pos x="43" y="4"/>
                  </a:cxn>
                  <a:cxn ang="0">
                    <a:pos x="23" y="14"/>
                  </a:cxn>
                  <a:cxn ang="0">
                    <a:pos x="9" y="25"/>
                  </a:cxn>
                  <a:cxn ang="0">
                    <a:pos x="0" y="38"/>
                  </a:cxn>
                  <a:cxn ang="0">
                    <a:pos x="0" y="49"/>
                  </a:cxn>
                  <a:cxn ang="0">
                    <a:pos x="5" y="60"/>
                  </a:cxn>
                  <a:cxn ang="0">
                    <a:pos x="14" y="69"/>
                  </a:cxn>
                  <a:cxn ang="0">
                    <a:pos x="28" y="78"/>
                  </a:cxn>
                  <a:cxn ang="0">
                    <a:pos x="44" y="85"/>
                  </a:cxn>
                  <a:cxn ang="0">
                    <a:pos x="75" y="93"/>
                  </a:cxn>
                  <a:cxn ang="0">
                    <a:pos x="124" y="97"/>
                  </a:cxn>
                  <a:cxn ang="0">
                    <a:pos x="172" y="93"/>
                  </a:cxn>
                  <a:cxn ang="0">
                    <a:pos x="202" y="85"/>
                  </a:cxn>
                  <a:cxn ang="0">
                    <a:pos x="219" y="78"/>
                  </a:cxn>
                  <a:cxn ang="0">
                    <a:pos x="233" y="69"/>
                  </a:cxn>
                  <a:cxn ang="0">
                    <a:pos x="241" y="60"/>
                  </a:cxn>
                  <a:cxn ang="0">
                    <a:pos x="247" y="49"/>
                  </a:cxn>
                  <a:cxn ang="0">
                    <a:pos x="247" y="38"/>
                  </a:cxn>
                  <a:cxn ang="0">
                    <a:pos x="238" y="25"/>
                  </a:cxn>
                  <a:cxn ang="0">
                    <a:pos x="224" y="14"/>
                  </a:cxn>
                  <a:cxn ang="0">
                    <a:pos x="203" y="4"/>
                  </a:cxn>
                  <a:cxn ang="0">
                    <a:pos x="203" y="4"/>
                  </a:cxn>
                  <a:cxn ang="0">
                    <a:pos x="224" y="14"/>
                  </a:cxn>
                  <a:cxn ang="0">
                    <a:pos x="238" y="25"/>
                  </a:cxn>
                  <a:cxn ang="0">
                    <a:pos x="247" y="38"/>
                  </a:cxn>
                  <a:cxn ang="0">
                    <a:pos x="247" y="49"/>
                  </a:cxn>
                  <a:cxn ang="0">
                    <a:pos x="241" y="60"/>
                  </a:cxn>
                  <a:cxn ang="0">
                    <a:pos x="233" y="69"/>
                  </a:cxn>
                  <a:cxn ang="0">
                    <a:pos x="219" y="78"/>
                  </a:cxn>
                  <a:cxn ang="0">
                    <a:pos x="202" y="85"/>
                  </a:cxn>
                  <a:cxn ang="0">
                    <a:pos x="172" y="93"/>
                  </a:cxn>
                  <a:cxn ang="0">
                    <a:pos x="124" y="97"/>
                  </a:cxn>
                  <a:cxn ang="0">
                    <a:pos x="75" y="93"/>
                  </a:cxn>
                  <a:cxn ang="0">
                    <a:pos x="44" y="85"/>
                  </a:cxn>
                  <a:cxn ang="0">
                    <a:pos x="28" y="78"/>
                  </a:cxn>
                  <a:cxn ang="0">
                    <a:pos x="14" y="69"/>
                  </a:cxn>
                  <a:cxn ang="0">
                    <a:pos x="5" y="60"/>
                  </a:cxn>
                  <a:cxn ang="0">
                    <a:pos x="0" y="49"/>
                  </a:cxn>
                  <a:cxn ang="0">
                    <a:pos x="0" y="38"/>
                  </a:cxn>
                  <a:cxn ang="0">
                    <a:pos x="9" y="25"/>
                  </a:cxn>
                  <a:cxn ang="0">
                    <a:pos x="23" y="14"/>
                  </a:cxn>
                  <a:cxn ang="0">
                    <a:pos x="43" y="4"/>
                  </a:cxn>
                  <a:cxn ang="0">
                    <a:pos x="55" y="0"/>
                  </a:cxn>
                </a:cxnLst>
                <a:rect l="0" t="0" r="0" b="0"/>
                <a:pathLst>
                  <a:path w="248" h="98">
                    <a:moveTo>
                      <a:pt x="55" y="0"/>
                    </a:moveTo>
                    <a:lnTo>
                      <a:pt x="43" y="4"/>
                    </a:lnTo>
                    <a:lnTo>
                      <a:pt x="32" y="9"/>
                    </a:lnTo>
                    <a:lnTo>
                      <a:pt x="23" y="14"/>
                    </a:lnTo>
                    <a:lnTo>
                      <a:pt x="14" y="19"/>
                    </a:lnTo>
                    <a:lnTo>
                      <a:pt x="9" y="25"/>
                    </a:lnTo>
                    <a:lnTo>
                      <a:pt x="3" y="31"/>
                    </a:lnTo>
                    <a:lnTo>
                      <a:pt x="0" y="38"/>
                    </a:lnTo>
                    <a:lnTo>
                      <a:pt x="0" y="44"/>
                    </a:lnTo>
                    <a:lnTo>
                      <a:pt x="0" y="49"/>
                    </a:lnTo>
                    <a:lnTo>
                      <a:pt x="2" y="55"/>
                    </a:lnTo>
                    <a:lnTo>
                      <a:pt x="5" y="60"/>
                    </a:lnTo>
                    <a:lnTo>
                      <a:pt x="9" y="65"/>
                    </a:lnTo>
                    <a:lnTo>
                      <a:pt x="14" y="69"/>
                    </a:lnTo>
                    <a:lnTo>
                      <a:pt x="21" y="74"/>
                    </a:lnTo>
                    <a:lnTo>
                      <a:pt x="28" y="78"/>
                    </a:lnTo>
                    <a:lnTo>
                      <a:pt x="35" y="81"/>
                    </a:lnTo>
                    <a:lnTo>
                      <a:pt x="44" y="85"/>
                    </a:lnTo>
                    <a:lnTo>
                      <a:pt x="54" y="89"/>
                    </a:lnTo>
                    <a:lnTo>
                      <a:pt x="75" y="93"/>
                    </a:lnTo>
                    <a:lnTo>
                      <a:pt x="98" y="96"/>
                    </a:lnTo>
                    <a:lnTo>
                      <a:pt x="124" y="97"/>
                    </a:lnTo>
                    <a:lnTo>
                      <a:pt x="149" y="96"/>
                    </a:lnTo>
                    <a:lnTo>
                      <a:pt x="172" y="93"/>
                    </a:lnTo>
                    <a:lnTo>
                      <a:pt x="193" y="89"/>
                    </a:lnTo>
                    <a:lnTo>
                      <a:pt x="202" y="85"/>
                    </a:lnTo>
                    <a:lnTo>
                      <a:pt x="211" y="81"/>
                    </a:lnTo>
                    <a:lnTo>
                      <a:pt x="219" y="78"/>
                    </a:lnTo>
                    <a:lnTo>
                      <a:pt x="226" y="74"/>
                    </a:lnTo>
                    <a:lnTo>
                      <a:pt x="233" y="69"/>
                    </a:lnTo>
                    <a:lnTo>
                      <a:pt x="238" y="65"/>
                    </a:lnTo>
                    <a:lnTo>
                      <a:pt x="241" y="60"/>
                    </a:lnTo>
                    <a:lnTo>
                      <a:pt x="244" y="55"/>
                    </a:lnTo>
                    <a:lnTo>
                      <a:pt x="247" y="49"/>
                    </a:lnTo>
                    <a:lnTo>
                      <a:pt x="247" y="44"/>
                    </a:lnTo>
                    <a:lnTo>
                      <a:pt x="247" y="38"/>
                    </a:lnTo>
                    <a:lnTo>
                      <a:pt x="243" y="31"/>
                    </a:lnTo>
                    <a:lnTo>
                      <a:pt x="238" y="25"/>
                    </a:lnTo>
                    <a:lnTo>
                      <a:pt x="233" y="19"/>
                    </a:lnTo>
                    <a:lnTo>
                      <a:pt x="224" y="14"/>
                    </a:lnTo>
                    <a:lnTo>
                      <a:pt x="215" y="9"/>
                    </a:lnTo>
                    <a:lnTo>
                      <a:pt x="203" y="4"/>
                    </a:lnTo>
                    <a:lnTo>
                      <a:pt x="191" y="0"/>
                    </a:lnTo>
                    <a:lnTo>
                      <a:pt x="203" y="4"/>
                    </a:lnTo>
                    <a:lnTo>
                      <a:pt x="215" y="9"/>
                    </a:lnTo>
                    <a:lnTo>
                      <a:pt x="224" y="14"/>
                    </a:lnTo>
                    <a:lnTo>
                      <a:pt x="233" y="19"/>
                    </a:lnTo>
                    <a:lnTo>
                      <a:pt x="238" y="25"/>
                    </a:lnTo>
                    <a:lnTo>
                      <a:pt x="243" y="31"/>
                    </a:lnTo>
                    <a:lnTo>
                      <a:pt x="247" y="38"/>
                    </a:lnTo>
                    <a:lnTo>
                      <a:pt x="247" y="44"/>
                    </a:lnTo>
                    <a:lnTo>
                      <a:pt x="247" y="49"/>
                    </a:lnTo>
                    <a:lnTo>
                      <a:pt x="244" y="55"/>
                    </a:lnTo>
                    <a:lnTo>
                      <a:pt x="241" y="60"/>
                    </a:lnTo>
                    <a:lnTo>
                      <a:pt x="238" y="65"/>
                    </a:lnTo>
                    <a:lnTo>
                      <a:pt x="233" y="69"/>
                    </a:lnTo>
                    <a:lnTo>
                      <a:pt x="226" y="74"/>
                    </a:lnTo>
                    <a:lnTo>
                      <a:pt x="219" y="78"/>
                    </a:lnTo>
                    <a:lnTo>
                      <a:pt x="211" y="81"/>
                    </a:lnTo>
                    <a:lnTo>
                      <a:pt x="202" y="85"/>
                    </a:lnTo>
                    <a:lnTo>
                      <a:pt x="193" y="89"/>
                    </a:lnTo>
                    <a:lnTo>
                      <a:pt x="172" y="93"/>
                    </a:lnTo>
                    <a:lnTo>
                      <a:pt x="149" y="96"/>
                    </a:lnTo>
                    <a:lnTo>
                      <a:pt x="124" y="97"/>
                    </a:lnTo>
                    <a:lnTo>
                      <a:pt x="98" y="96"/>
                    </a:lnTo>
                    <a:lnTo>
                      <a:pt x="75" y="93"/>
                    </a:lnTo>
                    <a:lnTo>
                      <a:pt x="54" y="89"/>
                    </a:lnTo>
                    <a:lnTo>
                      <a:pt x="44" y="85"/>
                    </a:lnTo>
                    <a:lnTo>
                      <a:pt x="35" y="81"/>
                    </a:lnTo>
                    <a:lnTo>
                      <a:pt x="28" y="78"/>
                    </a:lnTo>
                    <a:lnTo>
                      <a:pt x="21" y="74"/>
                    </a:lnTo>
                    <a:lnTo>
                      <a:pt x="14" y="69"/>
                    </a:lnTo>
                    <a:lnTo>
                      <a:pt x="9" y="65"/>
                    </a:lnTo>
                    <a:lnTo>
                      <a:pt x="5" y="60"/>
                    </a:lnTo>
                    <a:lnTo>
                      <a:pt x="2" y="55"/>
                    </a:lnTo>
                    <a:lnTo>
                      <a:pt x="0" y="49"/>
                    </a:lnTo>
                    <a:lnTo>
                      <a:pt x="0" y="44"/>
                    </a:lnTo>
                    <a:lnTo>
                      <a:pt x="0" y="38"/>
                    </a:lnTo>
                    <a:lnTo>
                      <a:pt x="3" y="31"/>
                    </a:lnTo>
                    <a:lnTo>
                      <a:pt x="9" y="25"/>
                    </a:lnTo>
                    <a:lnTo>
                      <a:pt x="14" y="19"/>
                    </a:lnTo>
                    <a:lnTo>
                      <a:pt x="23" y="14"/>
                    </a:lnTo>
                    <a:lnTo>
                      <a:pt x="32" y="9"/>
                    </a:lnTo>
                    <a:lnTo>
                      <a:pt x="43" y="4"/>
                    </a:lnTo>
                    <a:lnTo>
                      <a:pt x="55" y="0"/>
                    </a:lnTo>
                    <a:lnTo>
                      <a:pt x="55" y="0"/>
                    </a:lnTo>
                  </a:path>
                </a:pathLst>
              </a:custGeom>
              <a:solidFill>
                <a:srgbClr val="6260A1"/>
              </a:solidFill>
              <a:ln w="9111" cap="flat" cmpd="sng">
                <a:solidFill>
                  <a:srgbClr val="000000"/>
                </a:solidFill>
                <a:prstDash val="solid"/>
                <a:miter/>
                <a:headEnd type="none" w="med" len="med"/>
                <a:tailEnd type="none" w="med" len="med"/>
              </a:ln>
            </p:spPr>
            <p:txBody>
              <a:bodyPr/>
              <a:lstStyle/>
              <a:p>
                <a:endParaRPr lang="zh-CN" altLang="en-US"/>
              </a:p>
            </p:txBody>
          </p:sp>
          <p:sp>
            <p:nvSpPr>
              <p:cNvPr id="44066" name="Freeform 37"/>
              <p:cNvSpPr/>
              <p:nvPr/>
            </p:nvSpPr>
            <p:spPr>
              <a:xfrm>
                <a:off x="2195" y="753"/>
                <a:ext cx="247" cy="99"/>
              </a:xfrm>
              <a:custGeom>
                <a:avLst/>
                <a:gdLst/>
                <a:ahLst/>
                <a:cxnLst>
                  <a:cxn ang="0">
                    <a:pos x="43" y="94"/>
                  </a:cxn>
                  <a:cxn ang="0">
                    <a:pos x="23" y="84"/>
                  </a:cxn>
                  <a:cxn ang="0">
                    <a:pos x="9" y="73"/>
                  </a:cxn>
                  <a:cxn ang="0">
                    <a:pos x="0" y="60"/>
                  </a:cxn>
                  <a:cxn ang="0">
                    <a:pos x="0" y="48"/>
                  </a:cxn>
                  <a:cxn ang="0">
                    <a:pos x="5" y="38"/>
                  </a:cxn>
                  <a:cxn ang="0">
                    <a:pos x="14" y="29"/>
                  </a:cxn>
                  <a:cxn ang="0">
                    <a:pos x="28" y="20"/>
                  </a:cxn>
                  <a:cxn ang="0">
                    <a:pos x="45" y="13"/>
                  </a:cxn>
                  <a:cxn ang="0">
                    <a:pos x="75" y="4"/>
                  </a:cxn>
                  <a:cxn ang="0">
                    <a:pos x="123" y="0"/>
                  </a:cxn>
                  <a:cxn ang="0">
                    <a:pos x="171" y="4"/>
                  </a:cxn>
                  <a:cxn ang="0">
                    <a:pos x="201" y="13"/>
                  </a:cxn>
                  <a:cxn ang="0">
                    <a:pos x="218" y="20"/>
                  </a:cxn>
                  <a:cxn ang="0">
                    <a:pos x="231" y="29"/>
                  </a:cxn>
                  <a:cxn ang="0">
                    <a:pos x="240" y="38"/>
                  </a:cxn>
                  <a:cxn ang="0">
                    <a:pos x="245" y="48"/>
                  </a:cxn>
                  <a:cxn ang="0">
                    <a:pos x="245" y="60"/>
                  </a:cxn>
                  <a:cxn ang="0">
                    <a:pos x="238" y="73"/>
                  </a:cxn>
                  <a:cxn ang="0">
                    <a:pos x="223" y="84"/>
                  </a:cxn>
                  <a:cxn ang="0">
                    <a:pos x="203" y="94"/>
                  </a:cxn>
                  <a:cxn ang="0">
                    <a:pos x="203" y="94"/>
                  </a:cxn>
                  <a:cxn ang="0">
                    <a:pos x="223" y="84"/>
                  </a:cxn>
                  <a:cxn ang="0">
                    <a:pos x="238" y="73"/>
                  </a:cxn>
                  <a:cxn ang="0">
                    <a:pos x="245" y="60"/>
                  </a:cxn>
                  <a:cxn ang="0">
                    <a:pos x="245" y="48"/>
                  </a:cxn>
                  <a:cxn ang="0">
                    <a:pos x="240" y="38"/>
                  </a:cxn>
                  <a:cxn ang="0">
                    <a:pos x="231" y="29"/>
                  </a:cxn>
                  <a:cxn ang="0">
                    <a:pos x="218" y="20"/>
                  </a:cxn>
                  <a:cxn ang="0">
                    <a:pos x="201" y="13"/>
                  </a:cxn>
                  <a:cxn ang="0">
                    <a:pos x="171" y="4"/>
                  </a:cxn>
                  <a:cxn ang="0">
                    <a:pos x="123" y="0"/>
                  </a:cxn>
                  <a:cxn ang="0">
                    <a:pos x="75" y="4"/>
                  </a:cxn>
                  <a:cxn ang="0">
                    <a:pos x="45" y="13"/>
                  </a:cxn>
                  <a:cxn ang="0">
                    <a:pos x="28" y="20"/>
                  </a:cxn>
                  <a:cxn ang="0">
                    <a:pos x="14" y="29"/>
                  </a:cxn>
                  <a:cxn ang="0">
                    <a:pos x="5" y="38"/>
                  </a:cxn>
                  <a:cxn ang="0">
                    <a:pos x="0" y="48"/>
                  </a:cxn>
                  <a:cxn ang="0">
                    <a:pos x="0" y="60"/>
                  </a:cxn>
                  <a:cxn ang="0">
                    <a:pos x="9" y="73"/>
                  </a:cxn>
                  <a:cxn ang="0">
                    <a:pos x="23" y="84"/>
                  </a:cxn>
                  <a:cxn ang="0">
                    <a:pos x="43" y="94"/>
                  </a:cxn>
                  <a:cxn ang="0">
                    <a:pos x="55" y="98"/>
                  </a:cxn>
                </a:cxnLst>
                <a:rect l="0" t="0" r="0" b="0"/>
                <a:pathLst>
                  <a:path w="247" h="99">
                    <a:moveTo>
                      <a:pt x="55" y="98"/>
                    </a:moveTo>
                    <a:lnTo>
                      <a:pt x="43" y="94"/>
                    </a:lnTo>
                    <a:lnTo>
                      <a:pt x="32" y="89"/>
                    </a:lnTo>
                    <a:lnTo>
                      <a:pt x="23" y="84"/>
                    </a:lnTo>
                    <a:lnTo>
                      <a:pt x="14" y="79"/>
                    </a:lnTo>
                    <a:lnTo>
                      <a:pt x="9" y="73"/>
                    </a:lnTo>
                    <a:lnTo>
                      <a:pt x="4" y="67"/>
                    </a:lnTo>
                    <a:lnTo>
                      <a:pt x="0" y="60"/>
                    </a:lnTo>
                    <a:lnTo>
                      <a:pt x="0" y="54"/>
                    </a:lnTo>
                    <a:lnTo>
                      <a:pt x="0" y="48"/>
                    </a:lnTo>
                    <a:lnTo>
                      <a:pt x="2" y="42"/>
                    </a:lnTo>
                    <a:lnTo>
                      <a:pt x="5" y="38"/>
                    </a:lnTo>
                    <a:lnTo>
                      <a:pt x="9" y="33"/>
                    </a:lnTo>
                    <a:lnTo>
                      <a:pt x="14" y="29"/>
                    </a:lnTo>
                    <a:lnTo>
                      <a:pt x="21" y="24"/>
                    </a:lnTo>
                    <a:lnTo>
                      <a:pt x="28" y="20"/>
                    </a:lnTo>
                    <a:lnTo>
                      <a:pt x="36" y="16"/>
                    </a:lnTo>
                    <a:lnTo>
                      <a:pt x="45" y="13"/>
                    </a:lnTo>
                    <a:lnTo>
                      <a:pt x="54" y="9"/>
                    </a:lnTo>
                    <a:lnTo>
                      <a:pt x="75" y="4"/>
                    </a:lnTo>
                    <a:lnTo>
                      <a:pt x="98" y="1"/>
                    </a:lnTo>
                    <a:lnTo>
                      <a:pt x="123" y="0"/>
                    </a:lnTo>
                    <a:lnTo>
                      <a:pt x="148" y="1"/>
                    </a:lnTo>
                    <a:lnTo>
                      <a:pt x="171" y="4"/>
                    </a:lnTo>
                    <a:lnTo>
                      <a:pt x="192" y="9"/>
                    </a:lnTo>
                    <a:lnTo>
                      <a:pt x="201" y="13"/>
                    </a:lnTo>
                    <a:lnTo>
                      <a:pt x="210" y="16"/>
                    </a:lnTo>
                    <a:lnTo>
                      <a:pt x="218" y="20"/>
                    </a:lnTo>
                    <a:lnTo>
                      <a:pt x="225" y="24"/>
                    </a:lnTo>
                    <a:lnTo>
                      <a:pt x="231" y="29"/>
                    </a:lnTo>
                    <a:lnTo>
                      <a:pt x="237" y="33"/>
                    </a:lnTo>
                    <a:lnTo>
                      <a:pt x="240" y="38"/>
                    </a:lnTo>
                    <a:lnTo>
                      <a:pt x="244" y="42"/>
                    </a:lnTo>
                    <a:lnTo>
                      <a:pt x="245" y="48"/>
                    </a:lnTo>
                    <a:lnTo>
                      <a:pt x="246" y="54"/>
                    </a:lnTo>
                    <a:lnTo>
                      <a:pt x="245" y="60"/>
                    </a:lnTo>
                    <a:lnTo>
                      <a:pt x="243" y="67"/>
                    </a:lnTo>
                    <a:lnTo>
                      <a:pt x="238" y="73"/>
                    </a:lnTo>
                    <a:lnTo>
                      <a:pt x="231" y="79"/>
                    </a:lnTo>
                    <a:lnTo>
                      <a:pt x="223" y="84"/>
                    </a:lnTo>
                    <a:lnTo>
                      <a:pt x="214" y="89"/>
                    </a:lnTo>
                    <a:lnTo>
                      <a:pt x="203" y="94"/>
                    </a:lnTo>
                    <a:lnTo>
                      <a:pt x="190" y="98"/>
                    </a:lnTo>
                    <a:lnTo>
                      <a:pt x="203" y="94"/>
                    </a:lnTo>
                    <a:lnTo>
                      <a:pt x="214" y="89"/>
                    </a:lnTo>
                    <a:lnTo>
                      <a:pt x="223" y="84"/>
                    </a:lnTo>
                    <a:lnTo>
                      <a:pt x="231" y="79"/>
                    </a:lnTo>
                    <a:lnTo>
                      <a:pt x="238" y="73"/>
                    </a:lnTo>
                    <a:lnTo>
                      <a:pt x="243" y="67"/>
                    </a:lnTo>
                    <a:lnTo>
                      <a:pt x="245" y="60"/>
                    </a:lnTo>
                    <a:lnTo>
                      <a:pt x="246" y="54"/>
                    </a:lnTo>
                    <a:lnTo>
                      <a:pt x="245" y="48"/>
                    </a:lnTo>
                    <a:lnTo>
                      <a:pt x="244" y="42"/>
                    </a:lnTo>
                    <a:lnTo>
                      <a:pt x="240" y="38"/>
                    </a:lnTo>
                    <a:lnTo>
                      <a:pt x="237" y="33"/>
                    </a:lnTo>
                    <a:lnTo>
                      <a:pt x="231" y="29"/>
                    </a:lnTo>
                    <a:lnTo>
                      <a:pt x="225" y="24"/>
                    </a:lnTo>
                    <a:lnTo>
                      <a:pt x="218" y="20"/>
                    </a:lnTo>
                    <a:lnTo>
                      <a:pt x="210" y="16"/>
                    </a:lnTo>
                    <a:lnTo>
                      <a:pt x="201" y="13"/>
                    </a:lnTo>
                    <a:lnTo>
                      <a:pt x="192" y="9"/>
                    </a:lnTo>
                    <a:lnTo>
                      <a:pt x="171" y="4"/>
                    </a:lnTo>
                    <a:lnTo>
                      <a:pt x="148" y="1"/>
                    </a:lnTo>
                    <a:lnTo>
                      <a:pt x="123" y="0"/>
                    </a:lnTo>
                    <a:lnTo>
                      <a:pt x="98" y="1"/>
                    </a:lnTo>
                    <a:lnTo>
                      <a:pt x="75" y="4"/>
                    </a:lnTo>
                    <a:lnTo>
                      <a:pt x="54" y="9"/>
                    </a:lnTo>
                    <a:lnTo>
                      <a:pt x="45" y="13"/>
                    </a:lnTo>
                    <a:lnTo>
                      <a:pt x="36" y="16"/>
                    </a:lnTo>
                    <a:lnTo>
                      <a:pt x="28" y="20"/>
                    </a:lnTo>
                    <a:lnTo>
                      <a:pt x="21" y="24"/>
                    </a:lnTo>
                    <a:lnTo>
                      <a:pt x="14" y="29"/>
                    </a:lnTo>
                    <a:lnTo>
                      <a:pt x="9" y="33"/>
                    </a:lnTo>
                    <a:lnTo>
                      <a:pt x="5" y="38"/>
                    </a:lnTo>
                    <a:lnTo>
                      <a:pt x="2" y="42"/>
                    </a:lnTo>
                    <a:lnTo>
                      <a:pt x="0" y="48"/>
                    </a:lnTo>
                    <a:lnTo>
                      <a:pt x="0" y="54"/>
                    </a:lnTo>
                    <a:lnTo>
                      <a:pt x="0" y="60"/>
                    </a:lnTo>
                    <a:lnTo>
                      <a:pt x="4" y="67"/>
                    </a:lnTo>
                    <a:lnTo>
                      <a:pt x="9" y="73"/>
                    </a:lnTo>
                    <a:lnTo>
                      <a:pt x="14" y="79"/>
                    </a:lnTo>
                    <a:lnTo>
                      <a:pt x="23" y="84"/>
                    </a:lnTo>
                    <a:lnTo>
                      <a:pt x="32" y="89"/>
                    </a:lnTo>
                    <a:lnTo>
                      <a:pt x="43" y="94"/>
                    </a:lnTo>
                    <a:lnTo>
                      <a:pt x="55" y="98"/>
                    </a:lnTo>
                    <a:lnTo>
                      <a:pt x="55" y="98"/>
                    </a:lnTo>
                  </a:path>
                </a:pathLst>
              </a:custGeom>
              <a:solidFill>
                <a:srgbClr val="6260A1"/>
              </a:solidFill>
              <a:ln w="9111" cap="flat" cmpd="sng">
                <a:solidFill>
                  <a:srgbClr val="000000"/>
                </a:solidFill>
                <a:prstDash val="solid"/>
                <a:miter/>
                <a:headEnd type="none" w="med" len="med"/>
                <a:tailEnd type="none" w="med" len="med"/>
              </a:ln>
            </p:spPr>
            <p:txBody>
              <a:bodyPr/>
              <a:lstStyle/>
              <a:p>
                <a:endParaRPr lang="zh-CN" altLang="en-US"/>
              </a:p>
            </p:txBody>
          </p:sp>
          <p:sp>
            <p:nvSpPr>
              <p:cNvPr id="44067" name="Freeform 38"/>
              <p:cNvSpPr/>
              <p:nvPr/>
            </p:nvSpPr>
            <p:spPr>
              <a:xfrm>
                <a:off x="2280" y="1064"/>
                <a:ext cx="241" cy="550"/>
              </a:xfrm>
              <a:custGeom>
                <a:avLst/>
                <a:gdLst/>
                <a:ahLst/>
                <a:cxnLst>
                  <a:cxn ang="0">
                    <a:pos x="138" y="22"/>
                  </a:cxn>
                  <a:cxn ang="0">
                    <a:pos x="179" y="66"/>
                  </a:cxn>
                  <a:cxn ang="0">
                    <a:pos x="196" y="87"/>
                  </a:cxn>
                  <a:cxn ang="0">
                    <a:pos x="210" y="109"/>
                  </a:cxn>
                  <a:cxn ang="0">
                    <a:pos x="220" y="129"/>
                  </a:cxn>
                  <a:cxn ang="0">
                    <a:pos x="225" y="148"/>
                  </a:cxn>
                  <a:cxn ang="0">
                    <a:pos x="225" y="166"/>
                  </a:cxn>
                  <a:cxn ang="0">
                    <a:pos x="223" y="175"/>
                  </a:cxn>
                  <a:cxn ang="0">
                    <a:pos x="216" y="183"/>
                  </a:cxn>
                  <a:cxn ang="0">
                    <a:pos x="197" y="200"/>
                  </a:cxn>
                  <a:cxn ang="0">
                    <a:pos x="171" y="214"/>
                  </a:cxn>
                  <a:cxn ang="0">
                    <a:pos x="143" y="229"/>
                  </a:cxn>
                  <a:cxn ang="0">
                    <a:pos x="114" y="242"/>
                  </a:cxn>
                  <a:cxn ang="0">
                    <a:pos x="90" y="256"/>
                  </a:cxn>
                  <a:cxn ang="0">
                    <a:pos x="73" y="269"/>
                  </a:cxn>
                  <a:cxn ang="0">
                    <a:pos x="69" y="276"/>
                  </a:cxn>
                  <a:cxn ang="0">
                    <a:pos x="67" y="282"/>
                  </a:cxn>
                  <a:cxn ang="0">
                    <a:pos x="70" y="289"/>
                  </a:cxn>
                  <a:cxn ang="0">
                    <a:pos x="75" y="296"/>
                  </a:cxn>
                  <a:cxn ang="0">
                    <a:pos x="85" y="301"/>
                  </a:cxn>
                  <a:cxn ang="0">
                    <a:pos x="110" y="313"/>
                  </a:cxn>
                  <a:cxn ang="0">
                    <a:pos x="141" y="324"/>
                  </a:cxn>
                  <a:cxn ang="0">
                    <a:pos x="174" y="336"/>
                  </a:cxn>
                  <a:cxn ang="0">
                    <a:pos x="204" y="347"/>
                  </a:cxn>
                  <a:cxn ang="0">
                    <a:pos x="227" y="360"/>
                  </a:cxn>
                  <a:cxn ang="0">
                    <a:pos x="236" y="366"/>
                  </a:cxn>
                  <a:cxn ang="0">
                    <a:pos x="240" y="373"/>
                  </a:cxn>
                  <a:cxn ang="0">
                    <a:pos x="240" y="381"/>
                  </a:cxn>
                  <a:cxn ang="0">
                    <a:pos x="236" y="389"/>
                  </a:cxn>
                  <a:cxn ang="0">
                    <a:pos x="229" y="397"/>
                  </a:cxn>
                  <a:cxn ang="0">
                    <a:pos x="218" y="406"/>
                  </a:cxn>
                  <a:cxn ang="0">
                    <a:pos x="190" y="426"/>
                  </a:cxn>
                  <a:cxn ang="0">
                    <a:pos x="155" y="446"/>
                  </a:cxn>
                  <a:cxn ang="0">
                    <a:pos x="98" y="477"/>
                  </a:cxn>
                  <a:cxn ang="0">
                    <a:pos x="63" y="495"/>
                  </a:cxn>
                  <a:cxn ang="0">
                    <a:pos x="33" y="511"/>
                  </a:cxn>
                  <a:cxn ang="0">
                    <a:pos x="23" y="518"/>
                  </a:cxn>
                  <a:cxn ang="0">
                    <a:pos x="15" y="524"/>
                  </a:cxn>
                  <a:cxn ang="0">
                    <a:pos x="5" y="533"/>
                  </a:cxn>
                  <a:cxn ang="0">
                    <a:pos x="0" y="540"/>
                  </a:cxn>
                  <a:cxn ang="0">
                    <a:pos x="0" y="544"/>
                  </a:cxn>
                  <a:cxn ang="0">
                    <a:pos x="4" y="547"/>
                  </a:cxn>
                  <a:cxn ang="0">
                    <a:pos x="11" y="549"/>
                  </a:cxn>
                  <a:cxn ang="0">
                    <a:pos x="31" y="548"/>
                  </a:cxn>
                </a:cxnLst>
                <a:rect l="0" t="0" r="0" b="0"/>
                <a:pathLst>
                  <a:path w="241" h="550">
                    <a:moveTo>
                      <a:pt x="116" y="0"/>
                    </a:moveTo>
                    <a:lnTo>
                      <a:pt x="138" y="22"/>
                    </a:lnTo>
                    <a:lnTo>
                      <a:pt x="160" y="45"/>
                    </a:lnTo>
                    <a:lnTo>
                      <a:pt x="179" y="66"/>
                    </a:lnTo>
                    <a:lnTo>
                      <a:pt x="188" y="77"/>
                    </a:lnTo>
                    <a:lnTo>
                      <a:pt x="196" y="87"/>
                    </a:lnTo>
                    <a:lnTo>
                      <a:pt x="204" y="98"/>
                    </a:lnTo>
                    <a:lnTo>
                      <a:pt x="210" y="109"/>
                    </a:lnTo>
                    <a:lnTo>
                      <a:pt x="215" y="120"/>
                    </a:lnTo>
                    <a:lnTo>
                      <a:pt x="220" y="129"/>
                    </a:lnTo>
                    <a:lnTo>
                      <a:pt x="224" y="139"/>
                    </a:lnTo>
                    <a:lnTo>
                      <a:pt x="225" y="148"/>
                    </a:lnTo>
                    <a:lnTo>
                      <a:pt x="227" y="157"/>
                    </a:lnTo>
                    <a:lnTo>
                      <a:pt x="225" y="166"/>
                    </a:lnTo>
                    <a:lnTo>
                      <a:pt x="224" y="171"/>
                    </a:lnTo>
                    <a:lnTo>
                      <a:pt x="223" y="175"/>
                    </a:lnTo>
                    <a:lnTo>
                      <a:pt x="220" y="180"/>
                    </a:lnTo>
                    <a:lnTo>
                      <a:pt x="216" y="183"/>
                    </a:lnTo>
                    <a:lnTo>
                      <a:pt x="208" y="191"/>
                    </a:lnTo>
                    <a:lnTo>
                      <a:pt x="197" y="200"/>
                    </a:lnTo>
                    <a:lnTo>
                      <a:pt x="185" y="207"/>
                    </a:lnTo>
                    <a:lnTo>
                      <a:pt x="171" y="214"/>
                    </a:lnTo>
                    <a:lnTo>
                      <a:pt x="158" y="221"/>
                    </a:lnTo>
                    <a:lnTo>
                      <a:pt x="143" y="229"/>
                    </a:lnTo>
                    <a:lnTo>
                      <a:pt x="128" y="236"/>
                    </a:lnTo>
                    <a:lnTo>
                      <a:pt x="114" y="242"/>
                    </a:lnTo>
                    <a:lnTo>
                      <a:pt x="101" y="250"/>
                    </a:lnTo>
                    <a:lnTo>
                      <a:pt x="90" y="256"/>
                    </a:lnTo>
                    <a:lnTo>
                      <a:pt x="80" y="262"/>
                    </a:lnTo>
                    <a:lnTo>
                      <a:pt x="73" y="269"/>
                    </a:lnTo>
                    <a:lnTo>
                      <a:pt x="70" y="272"/>
                    </a:lnTo>
                    <a:lnTo>
                      <a:pt x="69" y="276"/>
                    </a:lnTo>
                    <a:lnTo>
                      <a:pt x="67" y="278"/>
                    </a:lnTo>
                    <a:lnTo>
                      <a:pt x="67" y="282"/>
                    </a:lnTo>
                    <a:lnTo>
                      <a:pt x="68" y="286"/>
                    </a:lnTo>
                    <a:lnTo>
                      <a:pt x="70" y="289"/>
                    </a:lnTo>
                    <a:lnTo>
                      <a:pt x="73" y="292"/>
                    </a:lnTo>
                    <a:lnTo>
                      <a:pt x="75" y="296"/>
                    </a:lnTo>
                    <a:lnTo>
                      <a:pt x="80" y="298"/>
                    </a:lnTo>
                    <a:lnTo>
                      <a:pt x="85" y="301"/>
                    </a:lnTo>
                    <a:lnTo>
                      <a:pt x="96" y="307"/>
                    </a:lnTo>
                    <a:lnTo>
                      <a:pt x="110" y="313"/>
                    </a:lnTo>
                    <a:lnTo>
                      <a:pt x="125" y="318"/>
                    </a:lnTo>
                    <a:lnTo>
                      <a:pt x="141" y="324"/>
                    </a:lnTo>
                    <a:lnTo>
                      <a:pt x="158" y="330"/>
                    </a:lnTo>
                    <a:lnTo>
                      <a:pt x="174" y="336"/>
                    </a:lnTo>
                    <a:lnTo>
                      <a:pt x="190" y="341"/>
                    </a:lnTo>
                    <a:lnTo>
                      <a:pt x="204" y="347"/>
                    </a:lnTo>
                    <a:lnTo>
                      <a:pt x="217" y="353"/>
                    </a:lnTo>
                    <a:lnTo>
                      <a:pt x="227" y="360"/>
                    </a:lnTo>
                    <a:lnTo>
                      <a:pt x="233" y="363"/>
                    </a:lnTo>
                    <a:lnTo>
                      <a:pt x="236" y="366"/>
                    </a:lnTo>
                    <a:lnTo>
                      <a:pt x="238" y="370"/>
                    </a:lnTo>
                    <a:lnTo>
                      <a:pt x="240" y="373"/>
                    </a:lnTo>
                    <a:lnTo>
                      <a:pt x="240" y="377"/>
                    </a:lnTo>
                    <a:lnTo>
                      <a:pt x="240" y="381"/>
                    </a:lnTo>
                    <a:lnTo>
                      <a:pt x="239" y="385"/>
                    </a:lnTo>
                    <a:lnTo>
                      <a:pt x="236" y="389"/>
                    </a:lnTo>
                    <a:lnTo>
                      <a:pt x="234" y="393"/>
                    </a:lnTo>
                    <a:lnTo>
                      <a:pt x="229" y="397"/>
                    </a:lnTo>
                    <a:lnTo>
                      <a:pt x="224" y="402"/>
                    </a:lnTo>
                    <a:lnTo>
                      <a:pt x="218" y="406"/>
                    </a:lnTo>
                    <a:lnTo>
                      <a:pt x="205" y="416"/>
                    </a:lnTo>
                    <a:lnTo>
                      <a:pt x="190" y="426"/>
                    </a:lnTo>
                    <a:lnTo>
                      <a:pt x="173" y="437"/>
                    </a:lnTo>
                    <a:lnTo>
                      <a:pt x="155" y="446"/>
                    </a:lnTo>
                    <a:lnTo>
                      <a:pt x="136" y="457"/>
                    </a:lnTo>
                    <a:lnTo>
                      <a:pt x="98" y="477"/>
                    </a:lnTo>
                    <a:lnTo>
                      <a:pt x="80" y="486"/>
                    </a:lnTo>
                    <a:lnTo>
                      <a:pt x="63" y="495"/>
                    </a:lnTo>
                    <a:lnTo>
                      <a:pt x="47" y="503"/>
                    </a:lnTo>
                    <a:lnTo>
                      <a:pt x="33" y="511"/>
                    </a:lnTo>
                    <a:lnTo>
                      <a:pt x="28" y="515"/>
                    </a:lnTo>
                    <a:lnTo>
                      <a:pt x="23" y="518"/>
                    </a:lnTo>
                    <a:lnTo>
                      <a:pt x="18" y="521"/>
                    </a:lnTo>
                    <a:lnTo>
                      <a:pt x="15" y="524"/>
                    </a:lnTo>
                    <a:lnTo>
                      <a:pt x="9" y="529"/>
                    </a:lnTo>
                    <a:lnTo>
                      <a:pt x="5" y="533"/>
                    </a:lnTo>
                    <a:lnTo>
                      <a:pt x="1" y="537"/>
                    </a:lnTo>
                    <a:lnTo>
                      <a:pt x="0" y="540"/>
                    </a:lnTo>
                    <a:lnTo>
                      <a:pt x="0" y="542"/>
                    </a:lnTo>
                    <a:lnTo>
                      <a:pt x="0" y="544"/>
                    </a:lnTo>
                    <a:lnTo>
                      <a:pt x="1" y="546"/>
                    </a:lnTo>
                    <a:lnTo>
                      <a:pt x="4" y="547"/>
                    </a:lnTo>
                    <a:lnTo>
                      <a:pt x="8" y="548"/>
                    </a:lnTo>
                    <a:lnTo>
                      <a:pt x="11" y="549"/>
                    </a:lnTo>
                    <a:lnTo>
                      <a:pt x="20" y="549"/>
                    </a:lnTo>
                    <a:lnTo>
                      <a:pt x="31" y="548"/>
                    </a:lnTo>
                    <a:lnTo>
                      <a:pt x="42" y="547"/>
                    </a:lnTo>
                  </a:path>
                </a:pathLst>
              </a:custGeom>
              <a:noFill/>
              <a:ln w="9111" cap="flat" cmpd="sng">
                <a:solidFill>
                  <a:srgbClr val="000000"/>
                </a:solidFill>
                <a:prstDash val="solid"/>
                <a:miter/>
                <a:headEnd type="none" w="med" len="med"/>
                <a:tailEnd type="none" w="med" len="med"/>
              </a:ln>
            </p:spPr>
            <p:txBody>
              <a:bodyPr/>
              <a:lstStyle/>
              <a:p>
                <a:endParaRPr lang="zh-CN" altLang="en-US"/>
              </a:p>
            </p:txBody>
          </p:sp>
          <p:sp>
            <p:nvSpPr>
              <p:cNvPr id="44068" name="Freeform 39"/>
              <p:cNvSpPr/>
              <p:nvPr/>
            </p:nvSpPr>
            <p:spPr>
              <a:xfrm>
                <a:off x="578" y="1064"/>
                <a:ext cx="199" cy="363"/>
              </a:xfrm>
              <a:custGeom>
                <a:avLst/>
                <a:gdLst/>
                <a:ahLst/>
                <a:cxnLst>
                  <a:cxn ang="0">
                    <a:pos x="159" y="0"/>
                  </a:cxn>
                  <a:cxn ang="0">
                    <a:pos x="133" y="17"/>
                  </a:cxn>
                  <a:cxn ang="0">
                    <a:pos x="108" y="34"/>
                  </a:cxn>
                  <a:cxn ang="0">
                    <a:pos x="85" y="51"/>
                  </a:cxn>
                  <a:cxn ang="0">
                    <a:pos x="73" y="60"/>
                  </a:cxn>
                  <a:cxn ang="0">
                    <a:pos x="64" y="68"/>
                  </a:cxn>
                  <a:cxn ang="0">
                    <a:pos x="55" y="76"/>
                  </a:cxn>
                  <a:cxn ang="0">
                    <a:pos x="47" y="85"/>
                  </a:cxn>
                  <a:cxn ang="0">
                    <a:pos x="40" y="93"/>
                  </a:cxn>
                  <a:cxn ang="0">
                    <a:pos x="34" y="101"/>
                  </a:cxn>
                  <a:cxn ang="0">
                    <a:pos x="30" y="110"/>
                  </a:cxn>
                  <a:cxn ang="0">
                    <a:pos x="28" y="118"/>
                  </a:cxn>
                  <a:cxn ang="0">
                    <a:pos x="27" y="126"/>
                  </a:cxn>
                  <a:cxn ang="0">
                    <a:pos x="27" y="134"/>
                  </a:cxn>
                  <a:cxn ang="0">
                    <a:pos x="28" y="138"/>
                  </a:cxn>
                  <a:cxn ang="0">
                    <a:pos x="29" y="142"/>
                  </a:cxn>
                  <a:cxn ang="0">
                    <a:pos x="32" y="146"/>
                  </a:cxn>
                  <a:cxn ang="0">
                    <a:pos x="37" y="150"/>
                  </a:cxn>
                  <a:cxn ang="0">
                    <a:pos x="45" y="157"/>
                  </a:cxn>
                  <a:cxn ang="0">
                    <a:pos x="57" y="166"/>
                  </a:cxn>
                  <a:cxn ang="0">
                    <a:pos x="70" y="173"/>
                  </a:cxn>
                  <a:cxn ang="0">
                    <a:pos x="85" y="181"/>
                  </a:cxn>
                  <a:cxn ang="0">
                    <a:pos x="100" y="188"/>
                  </a:cxn>
                  <a:cxn ang="0">
                    <a:pos x="116" y="196"/>
                  </a:cxn>
                  <a:cxn ang="0">
                    <a:pos x="132" y="203"/>
                  </a:cxn>
                  <a:cxn ang="0">
                    <a:pos x="147" y="211"/>
                  </a:cxn>
                  <a:cxn ang="0">
                    <a:pos x="162" y="219"/>
                  </a:cxn>
                  <a:cxn ang="0">
                    <a:pos x="174" y="226"/>
                  </a:cxn>
                  <a:cxn ang="0">
                    <a:pos x="185" y="233"/>
                  </a:cxn>
                  <a:cxn ang="0">
                    <a:pos x="189" y="237"/>
                  </a:cxn>
                  <a:cxn ang="0">
                    <a:pos x="192" y="240"/>
                  </a:cxn>
                  <a:cxn ang="0">
                    <a:pos x="195" y="243"/>
                  </a:cxn>
                  <a:cxn ang="0">
                    <a:pos x="198" y="247"/>
                  </a:cxn>
                  <a:cxn ang="0">
                    <a:pos x="198" y="251"/>
                  </a:cxn>
                  <a:cxn ang="0">
                    <a:pos x="198" y="255"/>
                  </a:cxn>
                  <a:cxn ang="0">
                    <a:pos x="196" y="262"/>
                  </a:cxn>
                  <a:cxn ang="0">
                    <a:pos x="192" y="268"/>
                  </a:cxn>
                  <a:cxn ang="0">
                    <a:pos x="187" y="276"/>
                  </a:cxn>
                  <a:cxn ang="0">
                    <a:pos x="179" y="282"/>
                  </a:cxn>
                  <a:cxn ang="0">
                    <a:pos x="169" y="289"/>
                  </a:cxn>
                  <a:cxn ang="0">
                    <a:pos x="159" y="296"/>
                  </a:cxn>
                  <a:cxn ang="0">
                    <a:pos x="146" y="303"/>
                  </a:cxn>
                  <a:cxn ang="0">
                    <a:pos x="133" y="310"/>
                  </a:cxn>
                  <a:cxn ang="0">
                    <a:pos x="119" y="316"/>
                  </a:cxn>
                  <a:cxn ang="0">
                    <a:pos x="103" y="323"/>
                  </a:cxn>
                  <a:cxn ang="0">
                    <a:pos x="87" y="330"/>
                  </a:cxn>
                  <a:cxn ang="0">
                    <a:pos x="70" y="336"/>
                  </a:cxn>
                  <a:cxn ang="0">
                    <a:pos x="37" y="348"/>
                  </a:cxn>
                  <a:cxn ang="0">
                    <a:pos x="0" y="362"/>
                  </a:cxn>
                </a:cxnLst>
                <a:rect l="0" t="0" r="0" b="0"/>
                <a:pathLst>
                  <a:path w="199" h="363">
                    <a:moveTo>
                      <a:pt x="159" y="0"/>
                    </a:moveTo>
                    <a:lnTo>
                      <a:pt x="133" y="17"/>
                    </a:lnTo>
                    <a:lnTo>
                      <a:pt x="108" y="34"/>
                    </a:lnTo>
                    <a:lnTo>
                      <a:pt x="85" y="51"/>
                    </a:lnTo>
                    <a:lnTo>
                      <a:pt x="73" y="60"/>
                    </a:lnTo>
                    <a:lnTo>
                      <a:pt x="64" y="68"/>
                    </a:lnTo>
                    <a:lnTo>
                      <a:pt x="55" y="76"/>
                    </a:lnTo>
                    <a:lnTo>
                      <a:pt x="47" y="85"/>
                    </a:lnTo>
                    <a:lnTo>
                      <a:pt x="40" y="93"/>
                    </a:lnTo>
                    <a:lnTo>
                      <a:pt x="34" y="101"/>
                    </a:lnTo>
                    <a:lnTo>
                      <a:pt x="30" y="110"/>
                    </a:lnTo>
                    <a:lnTo>
                      <a:pt x="28" y="118"/>
                    </a:lnTo>
                    <a:lnTo>
                      <a:pt x="27" y="126"/>
                    </a:lnTo>
                    <a:lnTo>
                      <a:pt x="27" y="134"/>
                    </a:lnTo>
                    <a:lnTo>
                      <a:pt x="28" y="138"/>
                    </a:lnTo>
                    <a:lnTo>
                      <a:pt x="29" y="142"/>
                    </a:lnTo>
                    <a:lnTo>
                      <a:pt x="32" y="146"/>
                    </a:lnTo>
                    <a:lnTo>
                      <a:pt x="37" y="150"/>
                    </a:lnTo>
                    <a:lnTo>
                      <a:pt x="45" y="157"/>
                    </a:lnTo>
                    <a:lnTo>
                      <a:pt x="57" y="166"/>
                    </a:lnTo>
                    <a:lnTo>
                      <a:pt x="70" y="173"/>
                    </a:lnTo>
                    <a:lnTo>
                      <a:pt x="85" y="181"/>
                    </a:lnTo>
                    <a:lnTo>
                      <a:pt x="100" y="188"/>
                    </a:lnTo>
                    <a:lnTo>
                      <a:pt x="116" y="196"/>
                    </a:lnTo>
                    <a:lnTo>
                      <a:pt x="132" y="203"/>
                    </a:lnTo>
                    <a:lnTo>
                      <a:pt x="147" y="211"/>
                    </a:lnTo>
                    <a:lnTo>
                      <a:pt x="162" y="219"/>
                    </a:lnTo>
                    <a:lnTo>
                      <a:pt x="174" y="226"/>
                    </a:lnTo>
                    <a:lnTo>
                      <a:pt x="185" y="233"/>
                    </a:lnTo>
                    <a:lnTo>
                      <a:pt x="189" y="237"/>
                    </a:lnTo>
                    <a:lnTo>
                      <a:pt x="192" y="240"/>
                    </a:lnTo>
                    <a:lnTo>
                      <a:pt x="195" y="243"/>
                    </a:lnTo>
                    <a:lnTo>
                      <a:pt x="198" y="247"/>
                    </a:lnTo>
                    <a:lnTo>
                      <a:pt x="198" y="251"/>
                    </a:lnTo>
                    <a:lnTo>
                      <a:pt x="198" y="255"/>
                    </a:lnTo>
                    <a:lnTo>
                      <a:pt x="196" y="262"/>
                    </a:lnTo>
                    <a:lnTo>
                      <a:pt x="192" y="268"/>
                    </a:lnTo>
                    <a:lnTo>
                      <a:pt x="187" y="276"/>
                    </a:lnTo>
                    <a:lnTo>
                      <a:pt x="179" y="282"/>
                    </a:lnTo>
                    <a:lnTo>
                      <a:pt x="169" y="289"/>
                    </a:lnTo>
                    <a:lnTo>
                      <a:pt x="159" y="296"/>
                    </a:lnTo>
                    <a:lnTo>
                      <a:pt x="146" y="303"/>
                    </a:lnTo>
                    <a:lnTo>
                      <a:pt x="133" y="310"/>
                    </a:lnTo>
                    <a:lnTo>
                      <a:pt x="119" y="316"/>
                    </a:lnTo>
                    <a:lnTo>
                      <a:pt x="103" y="323"/>
                    </a:lnTo>
                    <a:lnTo>
                      <a:pt x="87" y="330"/>
                    </a:lnTo>
                    <a:lnTo>
                      <a:pt x="70" y="336"/>
                    </a:lnTo>
                    <a:lnTo>
                      <a:pt x="37" y="348"/>
                    </a:lnTo>
                    <a:lnTo>
                      <a:pt x="0" y="362"/>
                    </a:lnTo>
                  </a:path>
                </a:pathLst>
              </a:custGeom>
              <a:noFill/>
              <a:ln w="9111" cap="flat" cmpd="sng">
                <a:solidFill>
                  <a:srgbClr val="000000"/>
                </a:solidFill>
                <a:prstDash val="solid"/>
                <a:miter/>
                <a:headEnd type="none" w="med" len="med"/>
                <a:tailEnd type="none" w="med" len="med"/>
              </a:ln>
            </p:spPr>
            <p:txBody>
              <a:bodyPr/>
              <a:lstStyle/>
              <a:p>
                <a:endParaRPr lang="zh-CN" altLang="en-US"/>
              </a:p>
            </p:txBody>
          </p:sp>
          <p:sp>
            <p:nvSpPr>
              <p:cNvPr id="44069" name="AutoShape 40"/>
              <p:cNvSpPr/>
              <p:nvPr/>
            </p:nvSpPr>
            <p:spPr>
              <a:xfrm flipV="1">
                <a:off x="3099" y="816"/>
                <a:ext cx="59" cy="236"/>
              </a:xfrm>
              <a:prstGeom prst="roundRect">
                <a:avLst>
                  <a:gd name="adj" fmla="val 0"/>
                </a:avLst>
              </a:prstGeom>
              <a:solidFill>
                <a:srgbClr val="F52B97"/>
              </a:solidFill>
              <a:ln w="9111" cap="flat" cmpd="sng">
                <a:solidFill>
                  <a:srgbClr val="000000"/>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70" name="Freeform 41"/>
              <p:cNvSpPr/>
              <p:nvPr/>
            </p:nvSpPr>
            <p:spPr>
              <a:xfrm>
                <a:off x="2993" y="496"/>
                <a:ext cx="138" cy="145"/>
              </a:xfrm>
              <a:custGeom>
                <a:avLst/>
                <a:gdLst/>
                <a:ahLst/>
                <a:cxnLst>
                  <a:cxn ang="0">
                    <a:pos x="117" y="119"/>
                  </a:cxn>
                  <a:cxn ang="0">
                    <a:pos x="91" y="130"/>
                  </a:cxn>
                  <a:cxn ang="0">
                    <a:pos x="77" y="131"/>
                  </a:cxn>
                  <a:cxn ang="0">
                    <a:pos x="52" y="128"/>
                  </a:cxn>
                  <a:cxn ang="0">
                    <a:pos x="31" y="114"/>
                  </a:cxn>
                  <a:cxn ang="0">
                    <a:pos x="17" y="95"/>
                  </a:cxn>
                  <a:cxn ang="0">
                    <a:pos x="12" y="71"/>
                  </a:cxn>
                  <a:cxn ang="0">
                    <a:pos x="17" y="48"/>
                  </a:cxn>
                  <a:cxn ang="0">
                    <a:pos x="31" y="30"/>
                  </a:cxn>
                  <a:cxn ang="0">
                    <a:pos x="52" y="16"/>
                  </a:cxn>
                  <a:cxn ang="0">
                    <a:pos x="77" y="13"/>
                  </a:cxn>
                  <a:cxn ang="0">
                    <a:pos x="91" y="14"/>
                  </a:cxn>
                  <a:cxn ang="0">
                    <a:pos x="117" y="25"/>
                  </a:cxn>
                  <a:cxn ang="0">
                    <a:pos x="137" y="26"/>
                  </a:cxn>
                  <a:cxn ang="0">
                    <a:pos x="117" y="10"/>
                  </a:cxn>
                  <a:cxn ang="0">
                    <a:pos x="102" y="4"/>
                  </a:cxn>
                  <a:cxn ang="0">
                    <a:pos x="86" y="1"/>
                  </a:cxn>
                  <a:cxn ang="0">
                    <a:pos x="69" y="1"/>
                  </a:cxn>
                  <a:cxn ang="0">
                    <a:pos x="47" y="6"/>
                  </a:cxn>
                  <a:cxn ang="0">
                    <a:pos x="22" y="22"/>
                  </a:cxn>
                  <a:cxn ang="0">
                    <a:pos x="5" y="44"/>
                  </a:cxn>
                  <a:cxn ang="0">
                    <a:pos x="1" y="64"/>
                  </a:cxn>
                  <a:cxn ang="0">
                    <a:pos x="1" y="79"/>
                  </a:cxn>
                  <a:cxn ang="0">
                    <a:pos x="5" y="99"/>
                  </a:cxn>
                  <a:cxn ang="0">
                    <a:pos x="22" y="122"/>
                  </a:cxn>
                  <a:cxn ang="0">
                    <a:pos x="47" y="138"/>
                  </a:cxn>
                  <a:cxn ang="0">
                    <a:pos x="69" y="144"/>
                  </a:cxn>
                  <a:cxn ang="0">
                    <a:pos x="86" y="143"/>
                  </a:cxn>
                  <a:cxn ang="0">
                    <a:pos x="102" y="140"/>
                  </a:cxn>
                  <a:cxn ang="0">
                    <a:pos x="117" y="133"/>
                  </a:cxn>
                  <a:cxn ang="0">
                    <a:pos x="137" y="118"/>
                  </a:cxn>
                  <a:cxn ang="0">
                    <a:pos x="127" y="110"/>
                  </a:cxn>
                </a:cxnLst>
                <a:rect l="0" t="0" r="0" b="0"/>
                <a:pathLst>
                  <a:path w="138" h="145">
                    <a:moveTo>
                      <a:pt x="127" y="110"/>
                    </a:moveTo>
                    <a:lnTo>
                      <a:pt x="117" y="119"/>
                    </a:lnTo>
                    <a:lnTo>
                      <a:pt x="105" y="126"/>
                    </a:lnTo>
                    <a:lnTo>
                      <a:pt x="91" y="130"/>
                    </a:lnTo>
                    <a:lnTo>
                      <a:pt x="85" y="131"/>
                    </a:lnTo>
                    <a:lnTo>
                      <a:pt x="77" y="131"/>
                    </a:lnTo>
                    <a:lnTo>
                      <a:pt x="65" y="130"/>
                    </a:lnTo>
                    <a:lnTo>
                      <a:pt x="52" y="128"/>
                    </a:lnTo>
                    <a:lnTo>
                      <a:pt x="41" y="121"/>
                    </a:lnTo>
                    <a:lnTo>
                      <a:pt x="31" y="114"/>
                    </a:lnTo>
                    <a:lnTo>
                      <a:pt x="23" y="105"/>
                    </a:lnTo>
                    <a:lnTo>
                      <a:pt x="17" y="95"/>
                    </a:lnTo>
                    <a:lnTo>
                      <a:pt x="14" y="84"/>
                    </a:lnTo>
                    <a:lnTo>
                      <a:pt x="12" y="71"/>
                    </a:lnTo>
                    <a:lnTo>
                      <a:pt x="14" y="60"/>
                    </a:lnTo>
                    <a:lnTo>
                      <a:pt x="17" y="48"/>
                    </a:lnTo>
                    <a:lnTo>
                      <a:pt x="23" y="39"/>
                    </a:lnTo>
                    <a:lnTo>
                      <a:pt x="31" y="30"/>
                    </a:lnTo>
                    <a:lnTo>
                      <a:pt x="41" y="23"/>
                    </a:lnTo>
                    <a:lnTo>
                      <a:pt x="52" y="16"/>
                    </a:lnTo>
                    <a:lnTo>
                      <a:pt x="65" y="14"/>
                    </a:lnTo>
                    <a:lnTo>
                      <a:pt x="77" y="13"/>
                    </a:lnTo>
                    <a:lnTo>
                      <a:pt x="85" y="13"/>
                    </a:lnTo>
                    <a:lnTo>
                      <a:pt x="91" y="14"/>
                    </a:lnTo>
                    <a:lnTo>
                      <a:pt x="105" y="18"/>
                    </a:lnTo>
                    <a:lnTo>
                      <a:pt x="117" y="25"/>
                    </a:lnTo>
                    <a:lnTo>
                      <a:pt x="127" y="33"/>
                    </a:lnTo>
                    <a:lnTo>
                      <a:pt x="137" y="26"/>
                    </a:lnTo>
                    <a:lnTo>
                      <a:pt x="124" y="15"/>
                    </a:lnTo>
                    <a:lnTo>
                      <a:pt x="117" y="10"/>
                    </a:lnTo>
                    <a:lnTo>
                      <a:pt x="110" y="7"/>
                    </a:lnTo>
                    <a:lnTo>
                      <a:pt x="102" y="4"/>
                    </a:lnTo>
                    <a:lnTo>
                      <a:pt x="94" y="1"/>
                    </a:lnTo>
                    <a:lnTo>
                      <a:pt x="86" y="1"/>
                    </a:lnTo>
                    <a:lnTo>
                      <a:pt x="77" y="0"/>
                    </a:lnTo>
                    <a:lnTo>
                      <a:pt x="69" y="1"/>
                    </a:lnTo>
                    <a:lnTo>
                      <a:pt x="62" y="1"/>
                    </a:lnTo>
                    <a:lnTo>
                      <a:pt x="47" y="6"/>
                    </a:lnTo>
                    <a:lnTo>
                      <a:pt x="34" y="13"/>
                    </a:lnTo>
                    <a:lnTo>
                      <a:pt x="22" y="22"/>
                    </a:lnTo>
                    <a:lnTo>
                      <a:pt x="12" y="32"/>
                    </a:lnTo>
                    <a:lnTo>
                      <a:pt x="5" y="44"/>
                    </a:lnTo>
                    <a:lnTo>
                      <a:pt x="1" y="58"/>
                    </a:lnTo>
                    <a:lnTo>
                      <a:pt x="1" y="64"/>
                    </a:lnTo>
                    <a:lnTo>
                      <a:pt x="0" y="71"/>
                    </a:lnTo>
                    <a:lnTo>
                      <a:pt x="1" y="79"/>
                    </a:lnTo>
                    <a:lnTo>
                      <a:pt x="1" y="86"/>
                    </a:lnTo>
                    <a:lnTo>
                      <a:pt x="5" y="99"/>
                    </a:lnTo>
                    <a:lnTo>
                      <a:pt x="12" y="112"/>
                    </a:lnTo>
                    <a:lnTo>
                      <a:pt x="22" y="122"/>
                    </a:lnTo>
                    <a:lnTo>
                      <a:pt x="34" y="131"/>
                    </a:lnTo>
                    <a:lnTo>
                      <a:pt x="47" y="138"/>
                    </a:lnTo>
                    <a:lnTo>
                      <a:pt x="62" y="142"/>
                    </a:lnTo>
                    <a:lnTo>
                      <a:pt x="69" y="144"/>
                    </a:lnTo>
                    <a:lnTo>
                      <a:pt x="77" y="144"/>
                    </a:lnTo>
                    <a:lnTo>
                      <a:pt x="86" y="143"/>
                    </a:lnTo>
                    <a:lnTo>
                      <a:pt x="94" y="142"/>
                    </a:lnTo>
                    <a:lnTo>
                      <a:pt x="102" y="140"/>
                    </a:lnTo>
                    <a:lnTo>
                      <a:pt x="110" y="137"/>
                    </a:lnTo>
                    <a:lnTo>
                      <a:pt x="117" y="133"/>
                    </a:lnTo>
                    <a:lnTo>
                      <a:pt x="124" y="129"/>
                    </a:lnTo>
                    <a:lnTo>
                      <a:pt x="137" y="118"/>
                    </a:lnTo>
                    <a:lnTo>
                      <a:pt x="127" y="110"/>
                    </a:lnTo>
                    <a:lnTo>
                      <a:pt x="127" y="110"/>
                    </a:lnTo>
                  </a:path>
                </a:pathLst>
              </a:custGeom>
              <a:solidFill>
                <a:srgbClr val="F52B97"/>
              </a:solidFill>
              <a:ln w="9111" cap="flat" cmpd="sng">
                <a:solidFill>
                  <a:srgbClr val="000000"/>
                </a:solidFill>
                <a:prstDash val="solid"/>
                <a:miter/>
                <a:headEnd type="none" w="med" len="med"/>
                <a:tailEnd type="none" w="med" len="med"/>
              </a:ln>
            </p:spPr>
            <p:txBody>
              <a:bodyPr/>
              <a:lstStyle/>
              <a:p>
                <a:endParaRPr lang="zh-CN" altLang="en-US"/>
              </a:p>
            </p:txBody>
          </p:sp>
          <p:sp>
            <p:nvSpPr>
              <p:cNvPr id="44071" name="Line 42"/>
              <p:cNvSpPr/>
              <p:nvPr/>
            </p:nvSpPr>
            <p:spPr>
              <a:xfrm>
                <a:off x="3125" y="769"/>
                <a:ext cx="3" cy="47"/>
              </a:xfrm>
              <a:prstGeom prst="line">
                <a:avLst/>
              </a:prstGeom>
              <a:ln w="9111" cap="flat" cmpd="sng">
                <a:solidFill>
                  <a:srgbClr val="000000"/>
                </a:solidFill>
                <a:prstDash val="solid"/>
                <a:round/>
                <a:headEnd type="none" w="med" len="med"/>
                <a:tailEnd type="none" w="med" len="med"/>
              </a:ln>
            </p:spPr>
          </p:sp>
          <p:sp>
            <p:nvSpPr>
              <p:cNvPr id="44072" name="Freeform 43"/>
              <p:cNvSpPr/>
              <p:nvPr/>
            </p:nvSpPr>
            <p:spPr>
              <a:xfrm>
                <a:off x="2992" y="654"/>
                <a:ext cx="138" cy="144"/>
              </a:xfrm>
              <a:custGeom>
                <a:avLst/>
                <a:gdLst/>
                <a:ahLst/>
                <a:cxnLst>
                  <a:cxn ang="0">
                    <a:pos x="117" y="119"/>
                  </a:cxn>
                  <a:cxn ang="0">
                    <a:pos x="92" y="130"/>
                  </a:cxn>
                  <a:cxn ang="0">
                    <a:pos x="77" y="131"/>
                  </a:cxn>
                  <a:cxn ang="0">
                    <a:pos x="52" y="127"/>
                  </a:cxn>
                  <a:cxn ang="0">
                    <a:pos x="31" y="114"/>
                  </a:cxn>
                  <a:cxn ang="0">
                    <a:pos x="18" y="94"/>
                  </a:cxn>
                  <a:cxn ang="0">
                    <a:pos x="12" y="71"/>
                  </a:cxn>
                  <a:cxn ang="0">
                    <a:pos x="18" y="47"/>
                  </a:cxn>
                  <a:cxn ang="0">
                    <a:pos x="31" y="29"/>
                  </a:cxn>
                  <a:cxn ang="0">
                    <a:pos x="52" y="16"/>
                  </a:cxn>
                  <a:cxn ang="0">
                    <a:pos x="77" y="11"/>
                  </a:cxn>
                  <a:cxn ang="0">
                    <a:pos x="92" y="12"/>
                  </a:cxn>
                  <a:cxn ang="0">
                    <a:pos x="117" y="23"/>
                  </a:cxn>
                  <a:cxn ang="0">
                    <a:pos x="137" y="25"/>
                  </a:cxn>
                  <a:cxn ang="0">
                    <a:pos x="118" y="10"/>
                  </a:cxn>
                  <a:cxn ang="0">
                    <a:pos x="102" y="3"/>
                  </a:cxn>
                  <a:cxn ang="0">
                    <a:pos x="86" y="0"/>
                  </a:cxn>
                  <a:cxn ang="0">
                    <a:pos x="70" y="0"/>
                  </a:cxn>
                  <a:cxn ang="0">
                    <a:pos x="47" y="5"/>
                  </a:cxn>
                  <a:cxn ang="0">
                    <a:pos x="22" y="21"/>
                  </a:cxn>
                  <a:cxn ang="0">
                    <a:pos x="6" y="43"/>
                  </a:cxn>
                  <a:cxn ang="0">
                    <a:pos x="1" y="63"/>
                  </a:cxn>
                  <a:cxn ang="0">
                    <a:pos x="1" y="78"/>
                  </a:cxn>
                  <a:cxn ang="0">
                    <a:pos x="6" y="98"/>
                  </a:cxn>
                  <a:cxn ang="0">
                    <a:pos x="22" y="122"/>
                  </a:cxn>
                  <a:cxn ang="0">
                    <a:pos x="47" y="137"/>
                  </a:cxn>
                  <a:cxn ang="0">
                    <a:pos x="70" y="143"/>
                  </a:cxn>
                  <a:cxn ang="0">
                    <a:pos x="86" y="142"/>
                  </a:cxn>
                  <a:cxn ang="0">
                    <a:pos x="102" y="140"/>
                  </a:cxn>
                  <a:cxn ang="0">
                    <a:pos x="118" y="133"/>
                  </a:cxn>
                  <a:cxn ang="0">
                    <a:pos x="137" y="117"/>
                  </a:cxn>
                  <a:cxn ang="0">
                    <a:pos x="127" y="110"/>
                  </a:cxn>
                </a:cxnLst>
                <a:rect l="0" t="0" r="0" b="0"/>
                <a:pathLst>
                  <a:path w="138" h="144">
                    <a:moveTo>
                      <a:pt x="127" y="110"/>
                    </a:moveTo>
                    <a:lnTo>
                      <a:pt x="117" y="119"/>
                    </a:lnTo>
                    <a:lnTo>
                      <a:pt x="105" y="125"/>
                    </a:lnTo>
                    <a:lnTo>
                      <a:pt x="92" y="130"/>
                    </a:lnTo>
                    <a:lnTo>
                      <a:pt x="85" y="131"/>
                    </a:lnTo>
                    <a:lnTo>
                      <a:pt x="77" y="131"/>
                    </a:lnTo>
                    <a:lnTo>
                      <a:pt x="65" y="130"/>
                    </a:lnTo>
                    <a:lnTo>
                      <a:pt x="52" y="127"/>
                    </a:lnTo>
                    <a:lnTo>
                      <a:pt x="41" y="121"/>
                    </a:lnTo>
                    <a:lnTo>
                      <a:pt x="31" y="114"/>
                    </a:lnTo>
                    <a:lnTo>
                      <a:pt x="23" y="105"/>
                    </a:lnTo>
                    <a:lnTo>
                      <a:pt x="18" y="94"/>
                    </a:lnTo>
                    <a:lnTo>
                      <a:pt x="13" y="83"/>
                    </a:lnTo>
                    <a:lnTo>
                      <a:pt x="12" y="71"/>
                    </a:lnTo>
                    <a:lnTo>
                      <a:pt x="13" y="59"/>
                    </a:lnTo>
                    <a:lnTo>
                      <a:pt x="18" y="47"/>
                    </a:lnTo>
                    <a:lnTo>
                      <a:pt x="23" y="37"/>
                    </a:lnTo>
                    <a:lnTo>
                      <a:pt x="31" y="29"/>
                    </a:lnTo>
                    <a:lnTo>
                      <a:pt x="41" y="21"/>
                    </a:lnTo>
                    <a:lnTo>
                      <a:pt x="52" y="16"/>
                    </a:lnTo>
                    <a:lnTo>
                      <a:pt x="65" y="12"/>
                    </a:lnTo>
                    <a:lnTo>
                      <a:pt x="77" y="11"/>
                    </a:lnTo>
                    <a:lnTo>
                      <a:pt x="85" y="12"/>
                    </a:lnTo>
                    <a:lnTo>
                      <a:pt x="92" y="12"/>
                    </a:lnTo>
                    <a:lnTo>
                      <a:pt x="105" y="17"/>
                    </a:lnTo>
                    <a:lnTo>
                      <a:pt x="117" y="23"/>
                    </a:lnTo>
                    <a:lnTo>
                      <a:pt x="127" y="32"/>
                    </a:lnTo>
                    <a:lnTo>
                      <a:pt x="137" y="25"/>
                    </a:lnTo>
                    <a:lnTo>
                      <a:pt x="125" y="14"/>
                    </a:lnTo>
                    <a:lnTo>
                      <a:pt x="118" y="10"/>
                    </a:lnTo>
                    <a:lnTo>
                      <a:pt x="111" y="6"/>
                    </a:lnTo>
                    <a:lnTo>
                      <a:pt x="102" y="3"/>
                    </a:lnTo>
                    <a:lnTo>
                      <a:pt x="95" y="1"/>
                    </a:lnTo>
                    <a:lnTo>
                      <a:pt x="86" y="0"/>
                    </a:lnTo>
                    <a:lnTo>
                      <a:pt x="77" y="0"/>
                    </a:lnTo>
                    <a:lnTo>
                      <a:pt x="70" y="0"/>
                    </a:lnTo>
                    <a:lnTo>
                      <a:pt x="62" y="1"/>
                    </a:lnTo>
                    <a:lnTo>
                      <a:pt x="47" y="5"/>
                    </a:lnTo>
                    <a:lnTo>
                      <a:pt x="35" y="12"/>
                    </a:lnTo>
                    <a:lnTo>
                      <a:pt x="22" y="21"/>
                    </a:lnTo>
                    <a:lnTo>
                      <a:pt x="13" y="31"/>
                    </a:lnTo>
                    <a:lnTo>
                      <a:pt x="6" y="43"/>
                    </a:lnTo>
                    <a:lnTo>
                      <a:pt x="2" y="57"/>
                    </a:lnTo>
                    <a:lnTo>
                      <a:pt x="1" y="63"/>
                    </a:lnTo>
                    <a:lnTo>
                      <a:pt x="0" y="71"/>
                    </a:lnTo>
                    <a:lnTo>
                      <a:pt x="1" y="78"/>
                    </a:lnTo>
                    <a:lnTo>
                      <a:pt x="2" y="85"/>
                    </a:lnTo>
                    <a:lnTo>
                      <a:pt x="6" y="98"/>
                    </a:lnTo>
                    <a:lnTo>
                      <a:pt x="13" y="112"/>
                    </a:lnTo>
                    <a:lnTo>
                      <a:pt x="22" y="122"/>
                    </a:lnTo>
                    <a:lnTo>
                      <a:pt x="35" y="131"/>
                    </a:lnTo>
                    <a:lnTo>
                      <a:pt x="47" y="137"/>
                    </a:lnTo>
                    <a:lnTo>
                      <a:pt x="62" y="141"/>
                    </a:lnTo>
                    <a:lnTo>
                      <a:pt x="70" y="143"/>
                    </a:lnTo>
                    <a:lnTo>
                      <a:pt x="77" y="143"/>
                    </a:lnTo>
                    <a:lnTo>
                      <a:pt x="86" y="142"/>
                    </a:lnTo>
                    <a:lnTo>
                      <a:pt x="95" y="141"/>
                    </a:lnTo>
                    <a:lnTo>
                      <a:pt x="102" y="140"/>
                    </a:lnTo>
                    <a:lnTo>
                      <a:pt x="111" y="137"/>
                    </a:lnTo>
                    <a:lnTo>
                      <a:pt x="118" y="133"/>
                    </a:lnTo>
                    <a:lnTo>
                      <a:pt x="125" y="128"/>
                    </a:lnTo>
                    <a:lnTo>
                      <a:pt x="137" y="117"/>
                    </a:lnTo>
                    <a:lnTo>
                      <a:pt x="127" y="110"/>
                    </a:lnTo>
                    <a:lnTo>
                      <a:pt x="127" y="110"/>
                    </a:lnTo>
                  </a:path>
                </a:pathLst>
              </a:custGeom>
              <a:solidFill>
                <a:srgbClr val="F52B97"/>
              </a:solidFill>
              <a:ln w="9111" cap="flat" cmpd="sng">
                <a:solidFill>
                  <a:srgbClr val="000000"/>
                </a:solidFill>
                <a:prstDash val="solid"/>
                <a:miter/>
                <a:headEnd type="none" w="med" len="med"/>
                <a:tailEnd type="none" w="med" len="med"/>
              </a:ln>
            </p:spPr>
            <p:txBody>
              <a:bodyPr/>
              <a:lstStyle/>
              <a:p>
                <a:endParaRPr lang="zh-CN" altLang="en-US"/>
              </a:p>
            </p:txBody>
          </p:sp>
          <p:sp>
            <p:nvSpPr>
              <p:cNvPr id="44073" name="Line 44"/>
              <p:cNvSpPr/>
              <p:nvPr/>
            </p:nvSpPr>
            <p:spPr>
              <a:xfrm flipV="1">
                <a:off x="3125" y="611"/>
                <a:ext cx="0" cy="72"/>
              </a:xfrm>
              <a:prstGeom prst="line">
                <a:avLst/>
              </a:prstGeom>
              <a:ln w="9111" cap="flat" cmpd="sng">
                <a:solidFill>
                  <a:srgbClr val="000000"/>
                </a:solidFill>
                <a:prstDash val="solid"/>
                <a:round/>
                <a:headEnd type="none" w="med" len="med"/>
                <a:tailEnd type="none" w="med" len="med"/>
              </a:ln>
            </p:spPr>
          </p:sp>
          <p:sp>
            <p:nvSpPr>
              <p:cNvPr id="44074" name="Line 45"/>
              <p:cNvSpPr/>
              <p:nvPr/>
            </p:nvSpPr>
            <p:spPr>
              <a:xfrm flipH="1" flipV="1">
                <a:off x="3125" y="447"/>
                <a:ext cx="0" cy="79"/>
              </a:xfrm>
              <a:prstGeom prst="line">
                <a:avLst/>
              </a:prstGeom>
              <a:ln w="9111" cap="flat" cmpd="sng">
                <a:solidFill>
                  <a:srgbClr val="000000"/>
                </a:solidFill>
                <a:prstDash val="solid"/>
                <a:round/>
                <a:headEnd type="none" w="med" len="med"/>
                <a:tailEnd type="none" w="med" len="med"/>
              </a:ln>
            </p:spPr>
          </p:sp>
          <p:sp>
            <p:nvSpPr>
              <p:cNvPr id="44075" name="Freeform 46"/>
              <p:cNvSpPr/>
              <p:nvPr/>
            </p:nvSpPr>
            <p:spPr>
              <a:xfrm>
                <a:off x="3068" y="1054"/>
                <a:ext cx="93" cy="341"/>
              </a:xfrm>
              <a:custGeom>
                <a:avLst/>
                <a:gdLst/>
                <a:ahLst/>
                <a:cxnLst>
                  <a:cxn ang="0">
                    <a:pos x="60" y="0"/>
                  </a:cxn>
                  <a:cxn ang="0">
                    <a:pos x="67" y="19"/>
                  </a:cxn>
                  <a:cxn ang="0">
                    <a:pos x="74" y="38"/>
                  </a:cxn>
                  <a:cxn ang="0">
                    <a:pos x="76" y="47"/>
                  </a:cxn>
                  <a:cxn ang="0">
                    <a:pos x="78" y="56"/>
                  </a:cxn>
                  <a:cxn ang="0">
                    <a:pos x="79" y="63"/>
                  </a:cxn>
                  <a:cxn ang="0">
                    <a:pos x="78" y="71"/>
                  </a:cxn>
                  <a:cxn ang="0">
                    <a:pos x="77" y="75"/>
                  </a:cxn>
                  <a:cxn ang="0">
                    <a:pos x="76" y="77"/>
                  </a:cxn>
                  <a:cxn ang="0">
                    <a:pos x="71" y="83"/>
                  </a:cxn>
                  <a:cxn ang="0">
                    <a:pos x="64" y="87"/>
                  </a:cxn>
                  <a:cxn ang="0">
                    <a:pos x="57" y="92"/>
                  </a:cxn>
                  <a:cxn ang="0">
                    <a:pos x="50" y="97"/>
                  </a:cxn>
                  <a:cxn ang="0">
                    <a:pos x="44" y="102"/>
                  </a:cxn>
                  <a:cxn ang="0">
                    <a:pos x="41" y="109"/>
                  </a:cxn>
                  <a:cxn ang="0">
                    <a:pos x="40" y="113"/>
                  </a:cxn>
                  <a:cxn ang="0">
                    <a:pos x="40" y="118"/>
                  </a:cxn>
                  <a:cxn ang="0">
                    <a:pos x="41" y="124"/>
                  </a:cxn>
                  <a:cxn ang="0">
                    <a:pos x="42" y="130"/>
                  </a:cxn>
                  <a:cxn ang="0">
                    <a:pos x="46" y="135"/>
                  </a:cxn>
                  <a:cxn ang="0">
                    <a:pos x="50" y="142"/>
                  </a:cxn>
                  <a:cxn ang="0">
                    <a:pos x="59" y="156"/>
                  </a:cxn>
                  <a:cxn ang="0">
                    <a:pos x="69" y="172"/>
                  </a:cxn>
                  <a:cxn ang="0">
                    <a:pos x="79" y="187"/>
                  </a:cxn>
                  <a:cxn ang="0">
                    <a:pos x="83" y="194"/>
                  </a:cxn>
                  <a:cxn ang="0">
                    <a:pos x="87" y="202"/>
                  </a:cxn>
                  <a:cxn ang="0">
                    <a:pos x="90" y="210"/>
                  </a:cxn>
                  <a:cxn ang="0">
                    <a:pos x="92" y="217"/>
                  </a:cxn>
                  <a:cxn ang="0">
                    <a:pos x="92" y="224"/>
                  </a:cxn>
                  <a:cxn ang="0">
                    <a:pos x="92" y="231"/>
                  </a:cxn>
                  <a:cxn ang="0">
                    <a:pos x="90" y="239"/>
                  </a:cxn>
                  <a:cxn ang="0">
                    <a:pos x="87" y="246"/>
                  </a:cxn>
                  <a:cxn ang="0">
                    <a:pos x="82" y="254"/>
                  </a:cxn>
                  <a:cxn ang="0">
                    <a:pos x="77" y="262"/>
                  </a:cxn>
                  <a:cxn ang="0">
                    <a:pos x="71" y="270"/>
                  </a:cxn>
                  <a:cxn ang="0">
                    <a:pos x="64" y="278"/>
                  </a:cxn>
                  <a:cxn ang="0">
                    <a:pos x="49" y="293"/>
                  </a:cxn>
                  <a:cxn ang="0">
                    <a:pos x="34" y="308"/>
                  </a:cxn>
                  <a:cxn ang="0">
                    <a:pos x="19" y="321"/>
                  </a:cxn>
                  <a:cxn ang="0">
                    <a:pos x="14" y="327"/>
                  </a:cxn>
                  <a:cxn ang="0">
                    <a:pos x="7" y="332"/>
                  </a:cxn>
                  <a:cxn ang="0">
                    <a:pos x="3" y="336"/>
                  </a:cxn>
                  <a:cxn ang="0">
                    <a:pos x="0" y="340"/>
                  </a:cxn>
                </a:cxnLst>
                <a:rect l="0" t="0" r="0" b="0"/>
                <a:pathLst>
                  <a:path w="93" h="341">
                    <a:moveTo>
                      <a:pt x="60" y="0"/>
                    </a:moveTo>
                    <a:lnTo>
                      <a:pt x="67" y="19"/>
                    </a:lnTo>
                    <a:lnTo>
                      <a:pt x="74" y="38"/>
                    </a:lnTo>
                    <a:lnTo>
                      <a:pt x="76" y="47"/>
                    </a:lnTo>
                    <a:lnTo>
                      <a:pt x="78" y="56"/>
                    </a:lnTo>
                    <a:lnTo>
                      <a:pt x="79" y="63"/>
                    </a:lnTo>
                    <a:lnTo>
                      <a:pt x="78" y="71"/>
                    </a:lnTo>
                    <a:lnTo>
                      <a:pt x="77" y="75"/>
                    </a:lnTo>
                    <a:lnTo>
                      <a:pt x="76" y="77"/>
                    </a:lnTo>
                    <a:lnTo>
                      <a:pt x="71" y="83"/>
                    </a:lnTo>
                    <a:lnTo>
                      <a:pt x="64" y="87"/>
                    </a:lnTo>
                    <a:lnTo>
                      <a:pt x="57" y="92"/>
                    </a:lnTo>
                    <a:lnTo>
                      <a:pt x="50" y="97"/>
                    </a:lnTo>
                    <a:lnTo>
                      <a:pt x="44" y="102"/>
                    </a:lnTo>
                    <a:lnTo>
                      <a:pt x="41" y="109"/>
                    </a:lnTo>
                    <a:lnTo>
                      <a:pt x="40" y="113"/>
                    </a:lnTo>
                    <a:lnTo>
                      <a:pt x="40" y="118"/>
                    </a:lnTo>
                    <a:lnTo>
                      <a:pt x="41" y="124"/>
                    </a:lnTo>
                    <a:lnTo>
                      <a:pt x="42" y="130"/>
                    </a:lnTo>
                    <a:lnTo>
                      <a:pt x="46" y="135"/>
                    </a:lnTo>
                    <a:lnTo>
                      <a:pt x="50" y="142"/>
                    </a:lnTo>
                    <a:lnTo>
                      <a:pt x="59" y="156"/>
                    </a:lnTo>
                    <a:lnTo>
                      <a:pt x="69" y="172"/>
                    </a:lnTo>
                    <a:lnTo>
                      <a:pt x="79" y="187"/>
                    </a:lnTo>
                    <a:lnTo>
                      <a:pt x="83" y="194"/>
                    </a:lnTo>
                    <a:lnTo>
                      <a:pt x="87" y="202"/>
                    </a:lnTo>
                    <a:lnTo>
                      <a:pt x="90" y="210"/>
                    </a:lnTo>
                    <a:lnTo>
                      <a:pt x="92" y="217"/>
                    </a:lnTo>
                    <a:lnTo>
                      <a:pt x="92" y="224"/>
                    </a:lnTo>
                    <a:lnTo>
                      <a:pt x="92" y="231"/>
                    </a:lnTo>
                    <a:lnTo>
                      <a:pt x="90" y="239"/>
                    </a:lnTo>
                    <a:lnTo>
                      <a:pt x="87" y="246"/>
                    </a:lnTo>
                    <a:lnTo>
                      <a:pt x="82" y="254"/>
                    </a:lnTo>
                    <a:lnTo>
                      <a:pt x="77" y="262"/>
                    </a:lnTo>
                    <a:lnTo>
                      <a:pt x="71" y="270"/>
                    </a:lnTo>
                    <a:lnTo>
                      <a:pt x="64" y="278"/>
                    </a:lnTo>
                    <a:lnTo>
                      <a:pt x="49" y="293"/>
                    </a:lnTo>
                    <a:lnTo>
                      <a:pt x="34" y="308"/>
                    </a:lnTo>
                    <a:lnTo>
                      <a:pt x="19" y="321"/>
                    </a:lnTo>
                    <a:lnTo>
                      <a:pt x="14" y="327"/>
                    </a:lnTo>
                    <a:lnTo>
                      <a:pt x="7" y="332"/>
                    </a:lnTo>
                    <a:lnTo>
                      <a:pt x="3" y="336"/>
                    </a:lnTo>
                    <a:lnTo>
                      <a:pt x="0" y="340"/>
                    </a:lnTo>
                  </a:path>
                </a:pathLst>
              </a:custGeom>
              <a:noFill/>
              <a:ln w="9111" cap="flat" cmpd="sng">
                <a:solidFill>
                  <a:srgbClr val="000000"/>
                </a:solidFill>
                <a:prstDash val="solid"/>
                <a:miter/>
                <a:headEnd type="none" w="med" len="med"/>
                <a:tailEnd type="none" w="med" len="med"/>
              </a:ln>
            </p:spPr>
            <p:txBody>
              <a:bodyPr/>
              <a:lstStyle/>
              <a:p>
                <a:endParaRPr lang="zh-CN" altLang="en-US"/>
              </a:p>
            </p:txBody>
          </p:sp>
          <p:sp>
            <p:nvSpPr>
              <p:cNvPr id="44076" name="AutoShape 47"/>
              <p:cNvSpPr/>
              <p:nvPr/>
            </p:nvSpPr>
            <p:spPr>
              <a:xfrm flipV="1">
                <a:off x="1421" y="511"/>
                <a:ext cx="374" cy="170"/>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77" name="Text Box 48"/>
              <p:cNvSpPr txBox="1"/>
              <p:nvPr/>
            </p:nvSpPr>
            <p:spPr>
              <a:xfrm>
                <a:off x="1468" y="503"/>
                <a:ext cx="308" cy="128"/>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1200" b="1" dirty="0">
                    <a:solidFill>
                      <a:srgbClr val="000000"/>
                    </a:solidFill>
                    <a:latin typeface="Arial" panose="020B0604020202020204" pitchFamily="34" charset="0"/>
                    <a:ea typeface="宋体" panose="02010600030101010101" pitchFamily="2" charset="-122"/>
                  </a:rPr>
                  <a:t>MCT1</a:t>
                </a:r>
                <a:endParaRPr lang="en-US" altLang="zh-CN" sz="2200" dirty="0">
                  <a:latin typeface="Times New Roman" panose="02020603050405020304" pitchFamily="18" charset="0"/>
                  <a:ea typeface="宋体" panose="02010600030101010101" pitchFamily="2" charset="-122"/>
                </a:endParaRPr>
              </a:p>
            </p:txBody>
          </p:sp>
          <p:sp>
            <p:nvSpPr>
              <p:cNvPr id="44078" name="AutoShape 49"/>
              <p:cNvSpPr/>
              <p:nvPr/>
            </p:nvSpPr>
            <p:spPr>
              <a:xfrm flipV="1">
                <a:off x="3238" y="620"/>
                <a:ext cx="369" cy="171"/>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79" name="Text Box 50"/>
              <p:cNvSpPr txBox="1"/>
              <p:nvPr/>
            </p:nvSpPr>
            <p:spPr>
              <a:xfrm>
                <a:off x="3280" y="623"/>
                <a:ext cx="364" cy="121"/>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1200" b="1" dirty="0">
                    <a:solidFill>
                      <a:srgbClr val="000000"/>
                    </a:solidFill>
                    <a:latin typeface="Arial" panose="020B0604020202020204" pitchFamily="34" charset="0"/>
                    <a:ea typeface="宋体" panose="02010600030101010101" pitchFamily="2" charset="-122"/>
                  </a:rPr>
                  <a:t>CD147</a:t>
                </a:r>
                <a:endParaRPr lang="en-US" altLang="zh-CN" sz="2200" dirty="0">
                  <a:latin typeface="Times New Roman" panose="02020603050405020304" pitchFamily="18" charset="0"/>
                  <a:ea typeface="宋体" panose="02010600030101010101" pitchFamily="2" charset="-122"/>
                </a:endParaRPr>
              </a:p>
            </p:txBody>
          </p:sp>
          <p:sp>
            <p:nvSpPr>
              <p:cNvPr id="44080" name="AutoShape 51"/>
              <p:cNvSpPr/>
              <p:nvPr/>
            </p:nvSpPr>
            <p:spPr>
              <a:xfrm flipV="1">
                <a:off x="3074" y="509"/>
                <a:ext cx="100" cy="78"/>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81" name="Text Box 52"/>
              <p:cNvSpPr txBox="1"/>
              <p:nvPr/>
            </p:nvSpPr>
            <p:spPr>
              <a:xfrm>
                <a:off x="3120" y="515"/>
                <a:ext cx="23" cy="41"/>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300" dirty="0">
                    <a:solidFill>
                      <a:srgbClr val="000000"/>
                    </a:solidFill>
                    <a:latin typeface="Arial" panose="020B0604020202020204" pitchFamily="34" charset="0"/>
                    <a:ea typeface="宋体" panose="02010600030101010101" pitchFamily="2" charset="-122"/>
                  </a:rPr>
                  <a:t>s</a:t>
                </a:r>
                <a:endParaRPr lang="en-US" altLang="zh-CN" sz="2200" dirty="0">
                  <a:latin typeface="Times New Roman" panose="02020603050405020304" pitchFamily="18" charset="0"/>
                  <a:ea typeface="宋体" panose="02010600030101010101" pitchFamily="2" charset="-122"/>
                </a:endParaRPr>
              </a:p>
            </p:txBody>
          </p:sp>
          <p:sp>
            <p:nvSpPr>
              <p:cNvPr id="44082" name="AutoShape 53"/>
              <p:cNvSpPr/>
              <p:nvPr/>
            </p:nvSpPr>
            <p:spPr>
              <a:xfrm flipV="1">
                <a:off x="3074" y="542"/>
                <a:ext cx="100" cy="78"/>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83" name="Text Box 54"/>
              <p:cNvSpPr txBox="1"/>
              <p:nvPr/>
            </p:nvSpPr>
            <p:spPr>
              <a:xfrm>
                <a:off x="3120" y="547"/>
                <a:ext cx="23" cy="41"/>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300" dirty="0">
                    <a:solidFill>
                      <a:srgbClr val="000000"/>
                    </a:solidFill>
                    <a:latin typeface="Arial" panose="020B0604020202020204" pitchFamily="34" charset="0"/>
                    <a:ea typeface="宋体" panose="02010600030101010101" pitchFamily="2" charset="-122"/>
                  </a:rPr>
                  <a:t>s</a:t>
                </a:r>
                <a:endParaRPr lang="en-US" altLang="zh-CN" sz="2200" dirty="0">
                  <a:latin typeface="Times New Roman" panose="02020603050405020304" pitchFamily="18" charset="0"/>
                  <a:ea typeface="宋体" panose="02010600030101010101" pitchFamily="2" charset="-122"/>
                </a:endParaRPr>
              </a:p>
            </p:txBody>
          </p:sp>
          <p:sp>
            <p:nvSpPr>
              <p:cNvPr id="44084" name="AutoShape 55"/>
              <p:cNvSpPr/>
              <p:nvPr/>
            </p:nvSpPr>
            <p:spPr>
              <a:xfrm flipV="1">
                <a:off x="3073" y="669"/>
                <a:ext cx="100" cy="78"/>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85" name="Text Box 56"/>
              <p:cNvSpPr txBox="1"/>
              <p:nvPr/>
            </p:nvSpPr>
            <p:spPr>
              <a:xfrm>
                <a:off x="3118" y="675"/>
                <a:ext cx="23" cy="41"/>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300" dirty="0">
                    <a:solidFill>
                      <a:srgbClr val="000000"/>
                    </a:solidFill>
                    <a:latin typeface="Arial" panose="020B0604020202020204" pitchFamily="34" charset="0"/>
                    <a:ea typeface="宋体" panose="02010600030101010101" pitchFamily="2" charset="-122"/>
                  </a:rPr>
                  <a:t>s</a:t>
                </a:r>
                <a:endParaRPr lang="en-US" altLang="zh-CN" sz="2200" dirty="0">
                  <a:latin typeface="Times New Roman" panose="02020603050405020304" pitchFamily="18" charset="0"/>
                  <a:ea typeface="宋体" panose="02010600030101010101" pitchFamily="2" charset="-122"/>
                </a:endParaRPr>
              </a:p>
            </p:txBody>
          </p:sp>
          <p:sp>
            <p:nvSpPr>
              <p:cNvPr id="44086" name="AutoShape 57"/>
              <p:cNvSpPr/>
              <p:nvPr/>
            </p:nvSpPr>
            <p:spPr>
              <a:xfrm flipV="1">
                <a:off x="3074" y="702"/>
                <a:ext cx="100" cy="80"/>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87" name="Text Box 58"/>
              <p:cNvSpPr txBox="1"/>
              <p:nvPr/>
            </p:nvSpPr>
            <p:spPr>
              <a:xfrm>
                <a:off x="3120" y="708"/>
                <a:ext cx="23" cy="41"/>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300" dirty="0">
                    <a:solidFill>
                      <a:srgbClr val="000000"/>
                    </a:solidFill>
                    <a:latin typeface="Arial" panose="020B0604020202020204" pitchFamily="34" charset="0"/>
                    <a:ea typeface="宋体" panose="02010600030101010101" pitchFamily="2" charset="-122"/>
                  </a:rPr>
                  <a:t>s</a:t>
                </a:r>
                <a:endParaRPr lang="en-US" altLang="zh-CN" sz="2200" dirty="0">
                  <a:latin typeface="Times New Roman" panose="02020603050405020304" pitchFamily="18" charset="0"/>
                  <a:ea typeface="宋体" panose="02010600030101010101" pitchFamily="2" charset="-122"/>
                </a:endParaRPr>
              </a:p>
            </p:txBody>
          </p:sp>
          <p:sp>
            <p:nvSpPr>
              <p:cNvPr id="44088" name="Oval 59"/>
              <p:cNvSpPr/>
              <p:nvPr/>
            </p:nvSpPr>
            <p:spPr>
              <a:xfrm>
                <a:off x="2953" y="497"/>
                <a:ext cx="35" cy="37"/>
              </a:xfrm>
              <a:prstGeom prst="ellipse">
                <a:avLst/>
              </a:prstGeom>
              <a:solidFill>
                <a:srgbClr val="000000"/>
              </a:solidFill>
              <a:ln w="9111" cap="flat" cmpd="sng">
                <a:solidFill>
                  <a:srgbClr val="000000"/>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89" name="Oval 60"/>
              <p:cNvSpPr/>
              <p:nvPr/>
            </p:nvSpPr>
            <p:spPr>
              <a:xfrm>
                <a:off x="3151" y="766"/>
                <a:ext cx="36" cy="35"/>
              </a:xfrm>
              <a:prstGeom prst="ellipse">
                <a:avLst/>
              </a:prstGeom>
              <a:solidFill>
                <a:srgbClr val="000000"/>
              </a:solidFill>
              <a:ln w="9111" cap="flat" cmpd="sng">
                <a:solidFill>
                  <a:srgbClr val="000000"/>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90" name="Oval 61"/>
              <p:cNvSpPr/>
              <p:nvPr/>
            </p:nvSpPr>
            <p:spPr>
              <a:xfrm>
                <a:off x="2908" y="725"/>
                <a:ext cx="36" cy="36"/>
              </a:xfrm>
              <a:prstGeom prst="ellipse">
                <a:avLst/>
              </a:prstGeom>
              <a:solidFill>
                <a:srgbClr val="000000"/>
              </a:solidFill>
              <a:ln w="9111" cap="flat" cmpd="sng">
                <a:solidFill>
                  <a:srgbClr val="000000"/>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91" name="Line 62"/>
              <p:cNvSpPr/>
              <p:nvPr/>
            </p:nvSpPr>
            <p:spPr>
              <a:xfrm>
                <a:off x="2988" y="512"/>
                <a:ext cx="31" cy="0"/>
              </a:xfrm>
              <a:prstGeom prst="line">
                <a:avLst/>
              </a:prstGeom>
              <a:ln w="9111" cap="flat" cmpd="sng">
                <a:solidFill>
                  <a:srgbClr val="000000"/>
                </a:solidFill>
                <a:prstDash val="solid"/>
                <a:round/>
                <a:headEnd type="none" w="med" len="med"/>
                <a:tailEnd type="none" w="med" len="med"/>
              </a:ln>
            </p:spPr>
          </p:sp>
          <p:sp>
            <p:nvSpPr>
              <p:cNvPr id="44092" name="Line 63"/>
              <p:cNvSpPr/>
              <p:nvPr/>
            </p:nvSpPr>
            <p:spPr>
              <a:xfrm>
                <a:off x="2946" y="743"/>
                <a:ext cx="47" cy="0"/>
              </a:xfrm>
              <a:prstGeom prst="line">
                <a:avLst/>
              </a:prstGeom>
              <a:ln w="9111" cap="flat" cmpd="sng">
                <a:solidFill>
                  <a:srgbClr val="000000"/>
                </a:solidFill>
                <a:prstDash val="solid"/>
                <a:round/>
                <a:headEnd type="none" w="med" len="med"/>
                <a:tailEnd type="none" w="med" len="med"/>
              </a:ln>
            </p:spPr>
          </p:sp>
          <p:sp>
            <p:nvSpPr>
              <p:cNvPr id="44093" name="Line 64"/>
              <p:cNvSpPr/>
              <p:nvPr/>
            </p:nvSpPr>
            <p:spPr>
              <a:xfrm>
                <a:off x="3127" y="786"/>
                <a:ext cx="31" cy="0"/>
              </a:xfrm>
              <a:prstGeom prst="line">
                <a:avLst/>
              </a:prstGeom>
              <a:ln w="9111" cap="flat" cmpd="sng">
                <a:solidFill>
                  <a:srgbClr val="000000"/>
                </a:solidFill>
                <a:prstDash val="solid"/>
                <a:round/>
                <a:headEnd type="none" w="med" len="med"/>
                <a:tailEnd type="none" w="med" len="med"/>
              </a:ln>
            </p:spPr>
          </p:sp>
          <p:sp>
            <p:nvSpPr>
              <p:cNvPr id="44094" name="AutoShape 65"/>
              <p:cNvSpPr/>
              <p:nvPr/>
            </p:nvSpPr>
            <p:spPr>
              <a:xfrm flipV="1">
                <a:off x="11" y="1227"/>
                <a:ext cx="520" cy="142"/>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95" name="Text Box 66"/>
              <p:cNvSpPr txBox="1"/>
              <p:nvPr/>
            </p:nvSpPr>
            <p:spPr>
              <a:xfrm>
                <a:off x="57" y="1224"/>
                <a:ext cx="70" cy="101"/>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900" b="1" dirty="0">
                    <a:solidFill>
                      <a:srgbClr val="000000"/>
                    </a:solidFill>
                    <a:latin typeface="Arial" panose="020B0604020202020204" pitchFamily="34" charset="0"/>
                    <a:ea typeface="宋体" panose="02010600030101010101" pitchFamily="2" charset="-122"/>
                  </a:rPr>
                  <a:t>N</a:t>
                </a:r>
                <a:endParaRPr lang="en-US" altLang="zh-CN" sz="2200" dirty="0">
                  <a:latin typeface="Times New Roman" panose="02020603050405020304" pitchFamily="18" charset="0"/>
                  <a:ea typeface="宋体" panose="02010600030101010101" pitchFamily="2" charset="-122"/>
                </a:endParaRPr>
              </a:p>
            </p:txBody>
          </p:sp>
          <p:sp>
            <p:nvSpPr>
              <p:cNvPr id="44096" name="Text Box 67"/>
              <p:cNvSpPr txBox="1"/>
              <p:nvPr/>
            </p:nvSpPr>
            <p:spPr>
              <a:xfrm>
                <a:off x="117" y="1224"/>
                <a:ext cx="36" cy="101"/>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900" b="1" dirty="0">
                    <a:solidFill>
                      <a:srgbClr val="000000"/>
                    </a:solidFill>
                    <a:latin typeface="Arial" panose="020B0604020202020204" pitchFamily="34" charset="0"/>
                    <a:ea typeface="宋体" panose="02010600030101010101" pitchFamily="2" charset="-122"/>
                  </a:rPr>
                  <a:t>-</a:t>
                </a:r>
                <a:endParaRPr lang="en-US" altLang="zh-CN" sz="2200" dirty="0">
                  <a:latin typeface="Times New Roman" panose="02020603050405020304" pitchFamily="18" charset="0"/>
                  <a:ea typeface="宋体" panose="02010600030101010101" pitchFamily="2" charset="-122"/>
                </a:endParaRPr>
              </a:p>
            </p:txBody>
          </p:sp>
          <p:sp>
            <p:nvSpPr>
              <p:cNvPr id="44097" name="Text Box 68"/>
              <p:cNvSpPr txBox="1"/>
              <p:nvPr/>
            </p:nvSpPr>
            <p:spPr>
              <a:xfrm>
                <a:off x="141" y="1230"/>
                <a:ext cx="380" cy="98"/>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900" b="1" dirty="0">
                    <a:solidFill>
                      <a:srgbClr val="000000"/>
                    </a:solidFill>
                    <a:latin typeface="Arial" panose="020B0604020202020204" pitchFamily="34" charset="0"/>
                    <a:ea typeface="宋体" panose="02010600030101010101" pitchFamily="2" charset="-122"/>
                  </a:rPr>
                  <a:t>terminus</a:t>
                </a:r>
                <a:endParaRPr lang="en-US" altLang="zh-CN" sz="2200" dirty="0">
                  <a:latin typeface="Times New Roman" panose="02020603050405020304" pitchFamily="18" charset="0"/>
                  <a:ea typeface="宋体" panose="02010600030101010101" pitchFamily="2" charset="-122"/>
                </a:endParaRPr>
              </a:p>
            </p:txBody>
          </p:sp>
          <p:sp>
            <p:nvSpPr>
              <p:cNvPr id="44098" name="AutoShape 69"/>
              <p:cNvSpPr/>
              <p:nvPr/>
            </p:nvSpPr>
            <p:spPr>
              <a:xfrm flipV="1">
                <a:off x="1953" y="1360"/>
                <a:ext cx="519" cy="141"/>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099" name="Text Box 70"/>
              <p:cNvSpPr txBox="1"/>
              <p:nvPr/>
            </p:nvSpPr>
            <p:spPr>
              <a:xfrm>
                <a:off x="1998" y="1357"/>
                <a:ext cx="70" cy="100"/>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900" b="1" dirty="0">
                    <a:solidFill>
                      <a:srgbClr val="000000"/>
                    </a:solidFill>
                    <a:latin typeface="Arial" panose="020B0604020202020204" pitchFamily="34" charset="0"/>
                    <a:ea typeface="宋体" panose="02010600030101010101" pitchFamily="2" charset="-122"/>
                  </a:rPr>
                  <a:t>C</a:t>
                </a:r>
                <a:endParaRPr lang="en-US" altLang="zh-CN" sz="2200" dirty="0">
                  <a:latin typeface="Times New Roman" panose="02020603050405020304" pitchFamily="18" charset="0"/>
                  <a:ea typeface="宋体" panose="02010600030101010101" pitchFamily="2" charset="-122"/>
                </a:endParaRPr>
              </a:p>
            </p:txBody>
          </p:sp>
          <p:sp>
            <p:nvSpPr>
              <p:cNvPr id="44100" name="Text Box 71"/>
              <p:cNvSpPr txBox="1"/>
              <p:nvPr/>
            </p:nvSpPr>
            <p:spPr>
              <a:xfrm>
                <a:off x="2058" y="1357"/>
                <a:ext cx="36" cy="100"/>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900" b="1" dirty="0">
                    <a:solidFill>
                      <a:srgbClr val="000000"/>
                    </a:solidFill>
                    <a:latin typeface="Arial" panose="020B0604020202020204" pitchFamily="34" charset="0"/>
                    <a:ea typeface="宋体" panose="02010600030101010101" pitchFamily="2" charset="-122"/>
                  </a:rPr>
                  <a:t>-</a:t>
                </a:r>
                <a:endParaRPr lang="en-US" altLang="zh-CN" sz="2200" dirty="0">
                  <a:latin typeface="Times New Roman" panose="02020603050405020304" pitchFamily="18" charset="0"/>
                  <a:ea typeface="宋体" panose="02010600030101010101" pitchFamily="2" charset="-122"/>
                </a:endParaRPr>
              </a:p>
            </p:txBody>
          </p:sp>
          <p:sp>
            <p:nvSpPr>
              <p:cNvPr id="44101" name="Text Box 72"/>
              <p:cNvSpPr txBox="1"/>
              <p:nvPr/>
            </p:nvSpPr>
            <p:spPr>
              <a:xfrm>
                <a:off x="2081" y="1363"/>
                <a:ext cx="380" cy="97"/>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900" b="1" dirty="0">
                    <a:solidFill>
                      <a:srgbClr val="000000"/>
                    </a:solidFill>
                    <a:latin typeface="Arial" panose="020B0604020202020204" pitchFamily="34" charset="0"/>
                    <a:ea typeface="宋体" panose="02010600030101010101" pitchFamily="2" charset="-122"/>
                  </a:rPr>
                  <a:t>terminus</a:t>
                </a:r>
                <a:endParaRPr lang="en-US" altLang="zh-CN" sz="2200" dirty="0">
                  <a:latin typeface="Times New Roman" panose="02020603050405020304" pitchFamily="18" charset="0"/>
                  <a:ea typeface="宋体" panose="02010600030101010101" pitchFamily="2" charset="-122"/>
                </a:endParaRPr>
              </a:p>
            </p:txBody>
          </p:sp>
          <p:sp>
            <p:nvSpPr>
              <p:cNvPr id="44102" name="AutoShape 73"/>
              <p:cNvSpPr/>
              <p:nvPr/>
            </p:nvSpPr>
            <p:spPr>
              <a:xfrm flipV="1">
                <a:off x="0" y="891"/>
                <a:ext cx="536" cy="157"/>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03" name="Text Box 74"/>
              <p:cNvSpPr txBox="1"/>
              <p:nvPr/>
            </p:nvSpPr>
            <p:spPr>
              <a:xfrm>
                <a:off x="43" y="893"/>
                <a:ext cx="493" cy="112"/>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1000" dirty="0">
                    <a:solidFill>
                      <a:srgbClr val="000000"/>
                    </a:solidFill>
                    <a:latin typeface="Arial" panose="020B0604020202020204" pitchFamily="34" charset="0"/>
                    <a:ea typeface="宋体" panose="02010600030101010101" pitchFamily="2" charset="-122"/>
                  </a:rPr>
                  <a:t>Membrane</a:t>
                </a:r>
                <a:endParaRPr lang="en-US" altLang="zh-CN" sz="2200" dirty="0">
                  <a:latin typeface="Times New Roman" panose="02020603050405020304" pitchFamily="18" charset="0"/>
                  <a:ea typeface="宋体" panose="02010600030101010101" pitchFamily="2" charset="-122"/>
                </a:endParaRPr>
              </a:p>
            </p:txBody>
          </p:sp>
          <p:sp>
            <p:nvSpPr>
              <p:cNvPr id="44104" name="Freeform 75"/>
              <p:cNvSpPr/>
              <p:nvPr/>
            </p:nvSpPr>
            <p:spPr>
              <a:xfrm>
                <a:off x="3133" y="211"/>
                <a:ext cx="261" cy="291"/>
              </a:xfrm>
              <a:custGeom>
                <a:avLst/>
                <a:gdLst/>
                <a:ahLst/>
                <a:cxnLst>
                  <a:cxn ang="0">
                    <a:pos x="130" y="78"/>
                  </a:cxn>
                  <a:cxn ang="0">
                    <a:pos x="101" y="31"/>
                  </a:cxn>
                  <a:cxn ang="0">
                    <a:pos x="89" y="84"/>
                  </a:cxn>
                  <a:cxn ang="0">
                    <a:pos x="4" y="31"/>
                  </a:cxn>
                  <a:cxn ang="0">
                    <a:pos x="56" y="102"/>
                  </a:cxn>
                  <a:cxn ang="0">
                    <a:pos x="0" y="115"/>
                  </a:cxn>
                  <a:cxn ang="0">
                    <a:pos x="45" y="159"/>
                  </a:cxn>
                  <a:cxn ang="0">
                    <a:pos x="1" y="196"/>
                  </a:cxn>
                  <a:cxn ang="0">
                    <a:pos x="68" y="188"/>
                  </a:cxn>
                  <a:cxn ang="0">
                    <a:pos x="57" y="236"/>
                  </a:cxn>
                  <a:cxn ang="0">
                    <a:pos x="93" y="210"/>
                  </a:cxn>
                  <a:cxn ang="0">
                    <a:pos x="102" y="290"/>
                  </a:cxn>
                  <a:cxn ang="0">
                    <a:pos x="127" y="200"/>
                  </a:cxn>
                  <a:cxn ang="0">
                    <a:pos x="160" y="265"/>
                  </a:cxn>
                  <a:cxn ang="0">
                    <a:pos x="169" y="195"/>
                  </a:cxn>
                  <a:cxn ang="0">
                    <a:pos x="218" y="243"/>
                  </a:cxn>
                  <a:cxn ang="0">
                    <a:pos x="203" y="174"/>
                  </a:cxn>
                  <a:cxn ang="0">
                    <a:pos x="260" y="179"/>
                  </a:cxn>
                  <a:cxn ang="0">
                    <a:pos x="212" y="141"/>
                  </a:cxn>
                  <a:cxn ang="0">
                    <a:pos x="255" y="109"/>
                  </a:cxn>
                  <a:cxn ang="0">
                    <a:pos x="201" y="98"/>
                  </a:cxn>
                  <a:cxn ang="0">
                    <a:pos x="221" y="60"/>
                  </a:cxn>
                  <a:cxn ang="0">
                    <a:pos x="170" y="71"/>
                  </a:cxn>
                  <a:cxn ang="0">
                    <a:pos x="175" y="0"/>
                  </a:cxn>
                  <a:cxn ang="0">
                    <a:pos x="130" y="78"/>
                  </a:cxn>
                  <a:cxn ang="0">
                    <a:pos x="130" y="78"/>
                  </a:cxn>
                </a:cxnLst>
                <a:rect l="0" t="0" r="0" b="0"/>
                <a:pathLst>
                  <a:path w="261" h="291">
                    <a:moveTo>
                      <a:pt x="130" y="78"/>
                    </a:moveTo>
                    <a:lnTo>
                      <a:pt x="101" y="31"/>
                    </a:lnTo>
                    <a:lnTo>
                      <a:pt x="89" y="84"/>
                    </a:lnTo>
                    <a:lnTo>
                      <a:pt x="4" y="31"/>
                    </a:lnTo>
                    <a:lnTo>
                      <a:pt x="56" y="102"/>
                    </a:lnTo>
                    <a:lnTo>
                      <a:pt x="0" y="115"/>
                    </a:lnTo>
                    <a:lnTo>
                      <a:pt x="45" y="159"/>
                    </a:lnTo>
                    <a:lnTo>
                      <a:pt x="1" y="196"/>
                    </a:lnTo>
                    <a:lnTo>
                      <a:pt x="68" y="188"/>
                    </a:lnTo>
                    <a:lnTo>
                      <a:pt x="57" y="236"/>
                    </a:lnTo>
                    <a:lnTo>
                      <a:pt x="93" y="210"/>
                    </a:lnTo>
                    <a:lnTo>
                      <a:pt x="102" y="290"/>
                    </a:lnTo>
                    <a:lnTo>
                      <a:pt x="127" y="200"/>
                    </a:lnTo>
                    <a:lnTo>
                      <a:pt x="160" y="265"/>
                    </a:lnTo>
                    <a:lnTo>
                      <a:pt x="169" y="195"/>
                    </a:lnTo>
                    <a:lnTo>
                      <a:pt x="218" y="243"/>
                    </a:lnTo>
                    <a:lnTo>
                      <a:pt x="203" y="174"/>
                    </a:lnTo>
                    <a:lnTo>
                      <a:pt x="260" y="179"/>
                    </a:lnTo>
                    <a:lnTo>
                      <a:pt x="212" y="141"/>
                    </a:lnTo>
                    <a:lnTo>
                      <a:pt x="255" y="109"/>
                    </a:lnTo>
                    <a:lnTo>
                      <a:pt x="201" y="98"/>
                    </a:lnTo>
                    <a:lnTo>
                      <a:pt x="221" y="60"/>
                    </a:lnTo>
                    <a:lnTo>
                      <a:pt x="170" y="71"/>
                    </a:lnTo>
                    <a:lnTo>
                      <a:pt x="175" y="0"/>
                    </a:lnTo>
                    <a:lnTo>
                      <a:pt x="130" y="78"/>
                    </a:lnTo>
                    <a:lnTo>
                      <a:pt x="130" y="78"/>
                    </a:lnTo>
                  </a:path>
                </a:pathLst>
              </a:custGeom>
              <a:solidFill>
                <a:srgbClr val="00E0E0"/>
              </a:solidFill>
              <a:ln w="9111" cap="flat" cmpd="sng">
                <a:solidFill>
                  <a:srgbClr val="000000"/>
                </a:solidFill>
                <a:prstDash val="solid"/>
                <a:miter/>
                <a:headEnd type="none" w="med" len="med"/>
                <a:tailEnd type="none" w="med" len="med"/>
              </a:ln>
            </p:spPr>
            <p:txBody>
              <a:bodyPr/>
              <a:lstStyle/>
              <a:p>
                <a:endParaRPr lang="zh-CN" altLang="en-US"/>
              </a:p>
            </p:txBody>
          </p:sp>
          <p:sp>
            <p:nvSpPr>
              <p:cNvPr id="44105" name="AutoShape 76"/>
              <p:cNvSpPr/>
              <p:nvPr/>
            </p:nvSpPr>
            <p:spPr>
              <a:xfrm flipV="1">
                <a:off x="3157" y="296"/>
                <a:ext cx="203" cy="115"/>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06" name="Text Box 77"/>
              <p:cNvSpPr txBox="1"/>
              <p:nvPr/>
            </p:nvSpPr>
            <p:spPr>
              <a:xfrm>
                <a:off x="3202" y="297"/>
                <a:ext cx="130" cy="75"/>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600" b="1" dirty="0">
                    <a:solidFill>
                      <a:srgbClr val="000000"/>
                    </a:solidFill>
                    <a:latin typeface="Arial" panose="020B0604020202020204" pitchFamily="34" charset="0"/>
                    <a:ea typeface="宋体" panose="02010600030101010101" pitchFamily="2" charset="-122"/>
                  </a:rPr>
                  <a:t>CFP</a:t>
                </a:r>
                <a:endParaRPr lang="en-US" altLang="zh-CN" sz="2200" dirty="0">
                  <a:latin typeface="Times New Roman" panose="02020603050405020304" pitchFamily="18" charset="0"/>
                  <a:ea typeface="宋体" panose="02010600030101010101" pitchFamily="2" charset="-122"/>
                </a:endParaRPr>
              </a:p>
            </p:txBody>
          </p:sp>
          <p:sp>
            <p:nvSpPr>
              <p:cNvPr id="44107" name="Freeform 78"/>
              <p:cNvSpPr/>
              <p:nvPr/>
            </p:nvSpPr>
            <p:spPr>
              <a:xfrm>
                <a:off x="3133" y="211"/>
                <a:ext cx="261" cy="291"/>
              </a:xfrm>
              <a:custGeom>
                <a:avLst/>
                <a:gdLst/>
                <a:ahLst/>
                <a:cxnLst>
                  <a:cxn ang="0">
                    <a:pos x="130" y="78"/>
                  </a:cxn>
                  <a:cxn ang="0">
                    <a:pos x="101" y="31"/>
                  </a:cxn>
                  <a:cxn ang="0">
                    <a:pos x="89" y="84"/>
                  </a:cxn>
                  <a:cxn ang="0">
                    <a:pos x="4" y="31"/>
                  </a:cxn>
                  <a:cxn ang="0">
                    <a:pos x="56" y="102"/>
                  </a:cxn>
                  <a:cxn ang="0">
                    <a:pos x="0" y="115"/>
                  </a:cxn>
                  <a:cxn ang="0">
                    <a:pos x="45" y="159"/>
                  </a:cxn>
                  <a:cxn ang="0">
                    <a:pos x="1" y="196"/>
                  </a:cxn>
                  <a:cxn ang="0">
                    <a:pos x="68" y="188"/>
                  </a:cxn>
                  <a:cxn ang="0">
                    <a:pos x="57" y="236"/>
                  </a:cxn>
                  <a:cxn ang="0">
                    <a:pos x="93" y="210"/>
                  </a:cxn>
                  <a:cxn ang="0">
                    <a:pos x="102" y="290"/>
                  </a:cxn>
                  <a:cxn ang="0">
                    <a:pos x="127" y="200"/>
                  </a:cxn>
                  <a:cxn ang="0">
                    <a:pos x="160" y="265"/>
                  </a:cxn>
                  <a:cxn ang="0">
                    <a:pos x="169" y="195"/>
                  </a:cxn>
                  <a:cxn ang="0">
                    <a:pos x="218" y="243"/>
                  </a:cxn>
                  <a:cxn ang="0">
                    <a:pos x="203" y="174"/>
                  </a:cxn>
                  <a:cxn ang="0">
                    <a:pos x="260" y="179"/>
                  </a:cxn>
                  <a:cxn ang="0">
                    <a:pos x="212" y="141"/>
                  </a:cxn>
                  <a:cxn ang="0">
                    <a:pos x="255" y="109"/>
                  </a:cxn>
                  <a:cxn ang="0">
                    <a:pos x="201" y="98"/>
                  </a:cxn>
                  <a:cxn ang="0">
                    <a:pos x="221" y="60"/>
                  </a:cxn>
                  <a:cxn ang="0">
                    <a:pos x="170" y="71"/>
                  </a:cxn>
                  <a:cxn ang="0">
                    <a:pos x="175" y="0"/>
                  </a:cxn>
                  <a:cxn ang="0">
                    <a:pos x="130" y="78"/>
                  </a:cxn>
                  <a:cxn ang="0">
                    <a:pos x="130" y="78"/>
                  </a:cxn>
                </a:cxnLst>
                <a:rect l="0" t="0" r="0" b="0"/>
                <a:pathLst>
                  <a:path w="261" h="291">
                    <a:moveTo>
                      <a:pt x="130" y="78"/>
                    </a:moveTo>
                    <a:lnTo>
                      <a:pt x="101" y="31"/>
                    </a:lnTo>
                    <a:lnTo>
                      <a:pt x="89" y="84"/>
                    </a:lnTo>
                    <a:lnTo>
                      <a:pt x="4" y="31"/>
                    </a:lnTo>
                    <a:lnTo>
                      <a:pt x="56" y="102"/>
                    </a:lnTo>
                    <a:lnTo>
                      <a:pt x="0" y="115"/>
                    </a:lnTo>
                    <a:lnTo>
                      <a:pt x="45" y="159"/>
                    </a:lnTo>
                    <a:lnTo>
                      <a:pt x="1" y="196"/>
                    </a:lnTo>
                    <a:lnTo>
                      <a:pt x="68" y="188"/>
                    </a:lnTo>
                    <a:lnTo>
                      <a:pt x="57" y="236"/>
                    </a:lnTo>
                    <a:lnTo>
                      <a:pt x="93" y="210"/>
                    </a:lnTo>
                    <a:lnTo>
                      <a:pt x="102" y="290"/>
                    </a:lnTo>
                    <a:lnTo>
                      <a:pt x="127" y="200"/>
                    </a:lnTo>
                    <a:lnTo>
                      <a:pt x="160" y="265"/>
                    </a:lnTo>
                    <a:lnTo>
                      <a:pt x="169" y="195"/>
                    </a:lnTo>
                    <a:lnTo>
                      <a:pt x="218" y="243"/>
                    </a:lnTo>
                    <a:lnTo>
                      <a:pt x="203" y="174"/>
                    </a:lnTo>
                    <a:lnTo>
                      <a:pt x="260" y="179"/>
                    </a:lnTo>
                    <a:lnTo>
                      <a:pt x="212" y="141"/>
                    </a:lnTo>
                    <a:lnTo>
                      <a:pt x="255" y="109"/>
                    </a:lnTo>
                    <a:lnTo>
                      <a:pt x="201" y="98"/>
                    </a:lnTo>
                    <a:lnTo>
                      <a:pt x="221" y="60"/>
                    </a:lnTo>
                    <a:lnTo>
                      <a:pt x="170" y="71"/>
                    </a:lnTo>
                    <a:lnTo>
                      <a:pt x="175" y="0"/>
                    </a:lnTo>
                    <a:lnTo>
                      <a:pt x="130" y="78"/>
                    </a:lnTo>
                    <a:lnTo>
                      <a:pt x="130" y="78"/>
                    </a:lnTo>
                  </a:path>
                </a:pathLst>
              </a:custGeom>
              <a:solidFill>
                <a:srgbClr val="00E0E0"/>
              </a:solidFill>
              <a:ln w="9111" cap="flat" cmpd="sng">
                <a:solidFill>
                  <a:srgbClr val="000000"/>
                </a:solidFill>
                <a:prstDash val="solid"/>
                <a:miter/>
                <a:headEnd type="none" w="med" len="med"/>
                <a:tailEnd type="none" w="med" len="med"/>
              </a:ln>
            </p:spPr>
            <p:txBody>
              <a:bodyPr/>
              <a:lstStyle/>
              <a:p>
                <a:endParaRPr lang="zh-CN" altLang="en-US"/>
              </a:p>
            </p:txBody>
          </p:sp>
          <p:sp>
            <p:nvSpPr>
              <p:cNvPr id="44108" name="AutoShape 79"/>
              <p:cNvSpPr/>
              <p:nvPr/>
            </p:nvSpPr>
            <p:spPr>
              <a:xfrm flipV="1">
                <a:off x="3157" y="296"/>
                <a:ext cx="203" cy="115"/>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09" name="Text Box 80"/>
              <p:cNvSpPr txBox="1"/>
              <p:nvPr/>
            </p:nvSpPr>
            <p:spPr>
              <a:xfrm>
                <a:off x="3202" y="297"/>
                <a:ext cx="130" cy="75"/>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600" b="1" dirty="0">
                    <a:solidFill>
                      <a:srgbClr val="000000"/>
                    </a:solidFill>
                    <a:latin typeface="Arial" panose="020B0604020202020204" pitchFamily="34" charset="0"/>
                    <a:ea typeface="宋体" panose="02010600030101010101" pitchFamily="2" charset="-122"/>
                  </a:rPr>
                  <a:t>CFP</a:t>
                </a:r>
                <a:endParaRPr lang="en-US" altLang="zh-CN" sz="2200" dirty="0">
                  <a:latin typeface="Times New Roman" panose="02020603050405020304" pitchFamily="18" charset="0"/>
                  <a:ea typeface="宋体" panose="02010600030101010101" pitchFamily="2" charset="-122"/>
                </a:endParaRPr>
              </a:p>
            </p:txBody>
          </p:sp>
          <p:sp>
            <p:nvSpPr>
              <p:cNvPr id="44110" name="Freeform 81"/>
              <p:cNvSpPr/>
              <p:nvPr/>
            </p:nvSpPr>
            <p:spPr>
              <a:xfrm>
                <a:off x="2315" y="1562"/>
                <a:ext cx="262" cy="291"/>
              </a:xfrm>
              <a:custGeom>
                <a:avLst/>
                <a:gdLst/>
                <a:ahLst/>
                <a:cxnLst>
                  <a:cxn ang="0">
                    <a:pos x="130" y="78"/>
                  </a:cxn>
                  <a:cxn ang="0">
                    <a:pos x="101" y="31"/>
                  </a:cxn>
                  <a:cxn ang="0">
                    <a:pos x="89" y="85"/>
                  </a:cxn>
                  <a:cxn ang="0">
                    <a:pos x="5" y="31"/>
                  </a:cxn>
                  <a:cxn ang="0">
                    <a:pos x="56" y="103"/>
                  </a:cxn>
                  <a:cxn ang="0">
                    <a:pos x="0" y="116"/>
                  </a:cxn>
                  <a:cxn ang="0">
                    <a:pos x="45" y="158"/>
                  </a:cxn>
                  <a:cxn ang="0">
                    <a:pos x="3" y="196"/>
                  </a:cxn>
                  <a:cxn ang="0">
                    <a:pos x="69" y="187"/>
                  </a:cxn>
                  <a:cxn ang="0">
                    <a:pos x="58" y="236"/>
                  </a:cxn>
                  <a:cxn ang="0">
                    <a:pos x="93" y="210"/>
                  </a:cxn>
                  <a:cxn ang="0">
                    <a:pos x="103" y="290"/>
                  </a:cxn>
                  <a:cxn ang="0">
                    <a:pos x="128" y="200"/>
                  </a:cxn>
                  <a:cxn ang="0">
                    <a:pos x="160" y="265"/>
                  </a:cxn>
                  <a:cxn ang="0">
                    <a:pos x="169" y="194"/>
                  </a:cxn>
                  <a:cxn ang="0">
                    <a:pos x="219" y="243"/>
                  </a:cxn>
                  <a:cxn ang="0">
                    <a:pos x="204" y="174"/>
                  </a:cxn>
                  <a:cxn ang="0">
                    <a:pos x="261" y="178"/>
                  </a:cxn>
                  <a:cxn ang="0">
                    <a:pos x="214" y="140"/>
                  </a:cxn>
                  <a:cxn ang="0">
                    <a:pos x="255" y="109"/>
                  </a:cxn>
                  <a:cxn ang="0">
                    <a:pos x="203" y="99"/>
                  </a:cxn>
                  <a:cxn ang="0">
                    <a:pos x="222" y="60"/>
                  </a:cxn>
                  <a:cxn ang="0">
                    <a:pos x="171" y="72"/>
                  </a:cxn>
                  <a:cxn ang="0">
                    <a:pos x="175" y="0"/>
                  </a:cxn>
                  <a:cxn ang="0">
                    <a:pos x="130" y="78"/>
                  </a:cxn>
                  <a:cxn ang="0">
                    <a:pos x="130" y="78"/>
                  </a:cxn>
                </a:cxnLst>
                <a:rect l="0" t="0" r="0" b="0"/>
                <a:pathLst>
                  <a:path w="262" h="291">
                    <a:moveTo>
                      <a:pt x="130" y="78"/>
                    </a:moveTo>
                    <a:lnTo>
                      <a:pt x="101" y="31"/>
                    </a:lnTo>
                    <a:lnTo>
                      <a:pt x="89" y="85"/>
                    </a:lnTo>
                    <a:lnTo>
                      <a:pt x="5" y="31"/>
                    </a:lnTo>
                    <a:lnTo>
                      <a:pt x="56" y="103"/>
                    </a:lnTo>
                    <a:lnTo>
                      <a:pt x="0" y="116"/>
                    </a:lnTo>
                    <a:lnTo>
                      <a:pt x="45" y="158"/>
                    </a:lnTo>
                    <a:lnTo>
                      <a:pt x="3" y="196"/>
                    </a:lnTo>
                    <a:lnTo>
                      <a:pt x="69" y="187"/>
                    </a:lnTo>
                    <a:lnTo>
                      <a:pt x="58" y="236"/>
                    </a:lnTo>
                    <a:lnTo>
                      <a:pt x="93" y="210"/>
                    </a:lnTo>
                    <a:lnTo>
                      <a:pt x="103" y="290"/>
                    </a:lnTo>
                    <a:lnTo>
                      <a:pt x="128" y="200"/>
                    </a:lnTo>
                    <a:lnTo>
                      <a:pt x="160" y="265"/>
                    </a:lnTo>
                    <a:lnTo>
                      <a:pt x="169" y="194"/>
                    </a:lnTo>
                    <a:lnTo>
                      <a:pt x="219" y="243"/>
                    </a:lnTo>
                    <a:lnTo>
                      <a:pt x="204" y="174"/>
                    </a:lnTo>
                    <a:lnTo>
                      <a:pt x="261" y="178"/>
                    </a:lnTo>
                    <a:lnTo>
                      <a:pt x="214" y="140"/>
                    </a:lnTo>
                    <a:lnTo>
                      <a:pt x="255" y="109"/>
                    </a:lnTo>
                    <a:lnTo>
                      <a:pt x="203" y="99"/>
                    </a:lnTo>
                    <a:lnTo>
                      <a:pt x="222" y="60"/>
                    </a:lnTo>
                    <a:lnTo>
                      <a:pt x="171" y="72"/>
                    </a:lnTo>
                    <a:lnTo>
                      <a:pt x="175" y="0"/>
                    </a:lnTo>
                    <a:lnTo>
                      <a:pt x="130" y="78"/>
                    </a:lnTo>
                    <a:lnTo>
                      <a:pt x="130" y="78"/>
                    </a:lnTo>
                  </a:path>
                </a:pathLst>
              </a:custGeom>
              <a:solidFill>
                <a:srgbClr val="00E0E0"/>
              </a:solidFill>
              <a:ln w="9111" cap="flat" cmpd="sng">
                <a:solidFill>
                  <a:srgbClr val="000000"/>
                </a:solidFill>
                <a:prstDash val="solid"/>
                <a:miter/>
                <a:headEnd type="none" w="med" len="med"/>
                <a:tailEnd type="none" w="med" len="med"/>
              </a:ln>
            </p:spPr>
            <p:txBody>
              <a:bodyPr/>
              <a:lstStyle/>
              <a:p>
                <a:endParaRPr lang="zh-CN" altLang="en-US"/>
              </a:p>
            </p:txBody>
          </p:sp>
          <p:sp>
            <p:nvSpPr>
              <p:cNvPr id="44111" name="AutoShape 82"/>
              <p:cNvSpPr/>
              <p:nvPr/>
            </p:nvSpPr>
            <p:spPr>
              <a:xfrm flipV="1">
                <a:off x="2336" y="1646"/>
                <a:ext cx="204" cy="113"/>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12" name="Text Box 83"/>
              <p:cNvSpPr txBox="1"/>
              <p:nvPr/>
            </p:nvSpPr>
            <p:spPr>
              <a:xfrm>
                <a:off x="2382" y="1646"/>
                <a:ext cx="129" cy="75"/>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600" b="1" dirty="0">
                    <a:solidFill>
                      <a:srgbClr val="000000"/>
                    </a:solidFill>
                    <a:latin typeface="Arial" panose="020B0604020202020204" pitchFamily="34" charset="0"/>
                    <a:ea typeface="宋体" panose="02010600030101010101" pitchFamily="2" charset="-122"/>
                  </a:rPr>
                  <a:t>CFP</a:t>
                </a:r>
                <a:endParaRPr lang="en-US" altLang="zh-CN" sz="2200" dirty="0">
                  <a:latin typeface="Times New Roman" panose="02020603050405020304" pitchFamily="18" charset="0"/>
                  <a:ea typeface="宋体" panose="02010600030101010101" pitchFamily="2" charset="-122"/>
                </a:endParaRPr>
              </a:p>
            </p:txBody>
          </p:sp>
          <p:sp>
            <p:nvSpPr>
              <p:cNvPr id="44113" name="Freeform 84"/>
              <p:cNvSpPr/>
              <p:nvPr/>
            </p:nvSpPr>
            <p:spPr>
              <a:xfrm>
                <a:off x="2315" y="1562"/>
                <a:ext cx="262" cy="291"/>
              </a:xfrm>
              <a:custGeom>
                <a:avLst/>
                <a:gdLst/>
                <a:ahLst/>
                <a:cxnLst>
                  <a:cxn ang="0">
                    <a:pos x="130" y="78"/>
                  </a:cxn>
                  <a:cxn ang="0">
                    <a:pos x="101" y="31"/>
                  </a:cxn>
                  <a:cxn ang="0">
                    <a:pos x="89" y="85"/>
                  </a:cxn>
                  <a:cxn ang="0">
                    <a:pos x="5" y="31"/>
                  </a:cxn>
                  <a:cxn ang="0">
                    <a:pos x="56" y="103"/>
                  </a:cxn>
                  <a:cxn ang="0">
                    <a:pos x="0" y="116"/>
                  </a:cxn>
                  <a:cxn ang="0">
                    <a:pos x="45" y="158"/>
                  </a:cxn>
                  <a:cxn ang="0">
                    <a:pos x="3" y="196"/>
                  </a:cxn>
                  <a:cxn ang="0">
                    <a:pos x="69" y="187"/>
                  </a:cxn>
                  <a:cxn ang="0">
                    <a:pos x="58" y="236"/>
                  </a:cxn>
                  <a:cxn ang="0">
                    <a:pos x="93" y="210"/>
                  </a:cxn>
                  <a:cxn ang="0">
                    <a:pos x="103" y="290"/>
                  </a:cxn>
                  <a:cxn ang="0">
                    <a:pos x="128" y="200"/>
                  </a:cxn>
                  <a:cxn ang="0">
                    <a:pos x="160" y="265"/>
                  </a:cxn>
                  <a:cxn ang="0">
                    <a:pos x="169" y="194"/>
                  </a:cxn>
                  <a:cxn ang="0">
                    <a:pos x="219" y="243"/>
                  </a:cxn>
                  <a:cxn ang="0">
                    <a:pos x="204" y="174"/>
                  </a:cxn>
                  <a:cxn ang="0">
                    <a:pos x="261" y="178"/>
                  </a:cxn>
                  <a:cxn ang="0">
                    <a:pos x="214" y="140"/>
                  </a:cxn>
                  <a:cxn ang="0">
                    <a:pos x="255" y="109"/>
                  </a:cxn>
                  <a:cxn ang="0">
                    <a:pos x="203" y="99"/>
                  </a:cxn>
                  <a:cxn ang="0">
                    <a:pos x="222" y="60"/>
                  </a:cxn>
                  <a:cxn ang="0">
                    <a:pos x="171" y="72"/>
                  </a:cxn>
                  <a:cxn ang="0">
                    <a:pos x="175" y="0"/>
                  </a:cxn>
                  <a:cxn ang="0">
                    <a:pos x="130" y="78"/>
                  </a:cxn>
                  <a:cxn ang="0">
                    <a:pos x="130" y="78"/>
                  </a:cxn>
                </a:cxnLst>
                <a:rect l="0" t="0" r="0" b="0"/>
                <a:pathLst>
                  <a:path w="262" h="291">
                    <a:moveTo>
                      <a:pt x="130" y="78"/>
                    </a:moveTo>
                    <a:lnTo>
                      <a:pt x="101" y="31"/>
                    </a:lnTo>
                    <a:lnTo>
                      <a:pt x="89" y="85"/>
                    </a:lnTo>
                    <a:lnTo>
                      <a:pt x="5" y="31"/>
                    </a:lnTo>
                    <a:lnTo>
                      <a:pt x="56" y="103"/>
                    </a:lnTo>
                    <a:lnTo>
                      <a:pt x="0" y="116"/>
                    </a:lnTo>
                    <a:lnTo>
                      <a:pt x="45" y="158"/>
                    </a:lnTo>
                    <a:lnTo>
                      <a:pt x="3" y="196"/>
                    </a:lnTo>
                    <a:lnTo>
                      <a:pt x="69" y="187"/>
                    </a:lnTo>
                    <a:lnTo>
                      <a:pt x="58" y="236"/>
                    </a:lnTo>
                    <a:lnTo>
                      <a:pt x="93" y="210"/>
                    </a:lnTo>
                    <a:lnTo>
                      <a:pt x="103" y="290"/>
                    </a:lnTo>
                    <a:lnTo>
                      <a:pt x="128" y="200"/>
                    </a:lnTo>
                    <a:lnTo>
                      <a:pt x="160" y="265"/>
                    </a:lnTo>
                    <a:lnTo>
                      <a:pt x="169" y="194"/>
                    </a:lnTo>
                    <a:lnTo>
                      <a:pt x="219" y="243"/>
                    </a:lnTo>
                    <a:lnTo>
                      <a:pt x="204" y="174"/>
                    </a:lnTo>
                    <a:lnTo>
                      <a:pt x="261" y="178"/>
                    </a:lnTo>
                    <a:lnTo>
                      <a:pt x="214" y="140"/>
                    </a:lnTo>
                    <a:lnTo>
                      <a:pt x="255" y="109"/>
                    </a:lnTo>
                    <a:lnTo>
                      <a:pt x="203" y="99"/>
                    </a:lnTo>
                    <a:lnTo>
                      <a:pt x="222" y="60"/>
                    </a:lnTo>
                    <a:lnTo>
                      <a:pt x="171" y="72"/>
                    </a:lnTo>
                    <a:lnTo>
                      <a:pt x="175" y="0"/>
                    </a:lnTo>
                    <a:lnTo>
                      <a:pt x="130" y="78"/>
                    </a:lnTo>
                    <a:lnTo>
                      <a:pt x="130" y="78"/>
                    </a:lnTo>
                  </a:path>
                </a:pathLst>
              </a:custGeom>
              <a:solidFill>
                <a:srgbClr val="00E0E0"/>
              </a:solidFill>
              <a:ln w="9111" cap="flat" cmpd="sng">
                <a:solidFill>
                  <a:srgbClr val="000000"/>
                </a:solidFill>
                <a:prstDash val="solid"/>
                <a:miter/>
                <a:headEnd type="none" w="med" len="med"/>
                <a:tailEnd type="none" w="med" len="med"/>
              </a:ln>
            </p:spPr>
            <p:txBody>
              <a:bodyPr/>
              <a:lstStyle/>
              <a:p>
                <a:endParaRPr lang="zh-CN" altLang="en-US"/>
              </a:p>
            </p:txBody>
          </p:sp>
          <p:sp>
            <p:nvSpPr>
              <p:cNvPr id="44114" name="AutoShape 85"/>
              <p:cNvSpPr/>
              <p:nvPr/>
            </p:nvSpPr>
            <p:spPr>
              <a:xfrm flipV="1">
                <a:off x="2336" y="1646"/>
                <a:ext cx="204" cy="113"/>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15" name="Text Box 86"/>
              <p:cNvSpPr txBox="1"/>
              <p:nvPr/>
            </p:nvSpPr>
            <p:spPr>
              <a:xfrm>
                <a:off x="2382" y="1646"/>
                <a:ext cx="129" cy="75"/>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600" b="1" dirty="0">
                    <a:solidFill>
                      <a:srgbClr val="000000"/>
                    </a:solidFill>
                    <a:latin typeface="Arial" panose="020B0604020202020204" pitchFamily="34" charset="0"/>
                    <a:ea typeface="宋体" panose="02010600030101010101" pitchFamily="2" charset="-122"/>
                  </a:rPr>
                  <a:t>CFP</a:t>
                </a:r>
                <a:endParaRPr lang="en-US" altLang="zh-CN" sz="2200" dirty="0">
                  <a:latin typeface="Times New Roman" panose="02020603050405020304" pitchFamily="18" charset="0"/>
                  <a:ea typeface="宋体" panose="02010600030101010101" pitchFamily="2" charset="-122"/>
                </a:endParaRPr>
              </a:p>
            </p:txBody>
          </p:sp>
          <p:sp>
            <p:nvSpPr>
              <p:cNvPr id="44116" name="Freeform 87"/>
              <p:cNvSpPr/>
              <p:nvPr/>
            </p:nvSpPr>
            <p:spPr>
              <a:xfrm>
                <a:off x="570" y="1407"/>
                <a:ext cx="262" cy="291"/>
              </a:xfrm>
              <a:custGeom>
                <a:avLst/>
                <a:gdLst/>
                <a:ahLst/>
                <a:cxnLst>
                  <a:cxn ang="0">
                    <a:pos x="130" y="78"/>
                  </a:cxn>
                  <a:cxn ang="0">
                    <a:pos x="101" y="31"/>
                  </a:cxn>
                  <a:cxn ang="0">
                    <a:pos x="88" y="85"/>
                  </a:cxn>
                  <a:cxn ang="0">
                    <a:pos x="5" y="31"/>
                  </a:cxn>
                  <a:cxn ang="0">
                    <a:pos x="56" y="102"/>
                  </a:cxn>
                  <a:cxn ang="0">
                    <a:pos x="0" y="115"/>
                  </a:cxn>
                  <a:cxn ang="0">
                    <a:pos x="45" y="158"/>
                  </a:cxn>
                  <a:cxn ang="0">
                    <a:pos x="1" y="196"/>
                  </a:cxn>
                  <a:cxn ang="0">
                    <a:pos x="68" y="188"/>
                  </a:cxn>
                  <a:cxn ang="0">
                    <a:pos x="57" y="236"/>
                  </a:cxn>
                  <a:cxn ang="0">
                    <a:pos x="93" y="210"/>
                  </a:cxn>
                  <a:cxn ang="0">
                    <a:pos x="102" y="290"/>
                  </a:cxn>
                  <a:cxn ang="0">
                    <a:pos x="127" y="200"/>
                  </a:cxn>
                  <a:cxn ang="0">
                    <a:pos x="159" y="265"/>
                  </a:cxn>
                  <a:cxn ang="0">
                    <a:pos x="170" y="194"/>
                  </a:cxn>
                  <a:cxn ang="0">
                    <a:pos x="218" y="243"/>
                  </a:cxn>
                  <a:cxn ang="0">
                    <a:pos x="203" y="174"/>
                  </a:cxn>
                  <a:cxn ang="0">
                    <a:pos x="261" y="178"/>
                  </a:cxn>
                  <a:cxn ang="0">
                    <a:pos x="213" y="140"/>
                  </a:cxn>
                  <a:cxn ang="0">
                    <a:pos x="255" y="109"/>
                  </a:cxn>
                  <a:cxn ang="0">
                    <a:pos x="202" y="98"/>
                  </a:cxn>
                  <a:cxn ang="0">
                    <a:pos x="222" y="60"/>
                  </a:cxn>
                  <a:cxn ang="0">
                    <a:pos x="171" y="71"/>
                  </a:cxn>
                  <a:cxn ang="0">
                    <a:pos x="175" y="0"/>
                  </a:cxn>
                  <a:cxn ang="0">
                    <a:pos x="130" y="78"/>
                  </a:cxn>
                  <a:cxn ang="0">
                    <a:pos x="130" y="78"/>
                  </a:cxn>
                </a:cxnLst>
                <a:rect l="0" t="0" r="0" b="0"/>
                <a:pathLst>
                  <a:path w="262" h="291">
                    <a:moveTo>
                      <a:pt x="130" y="78"/>
                    </a:moveTo>
                    <a:lnTo>
                      <a:pt x="101" y="31"/>
                    </a:lnTo>
                    <a:lnTo>
                      <a:pt x="88" y="85"/>
                    </a:lnTo>
                    <a:lnTo>
                      <a:pt x="5" y="31"/>
                    </a:lnTo>
                    <a:lnTo>
                      <a:pt x="56" y="102"/>
                    </a:lnTo>
                    <a:lnTo>
                      <a:pt x="0" y="115"/>
                    </a:lnTo>
                    <a:lnTo>
                      <a:pt x="45" y="158"/>
                    </a:lnTo>
                    <a:lnTo>
                      <a:pt x="1" y="196"/>
                    </a:lnTo>
                    <a:lnTo>
                      <a:pt x="68" y="188"/>
                    </a:lnTo>
                    <a:lnTo>
                      <a:pt x="57" y="236"/>
                    </a:lnTo>
                    <a:lnTo>
                      <a:pt x="93" y="210"/>
                    </a:lnTo>
                    <a:lnTo>
                      <a:pt x="102" y="290"/>
                    </a:lnTo>
                    <a:lnTo>
                      <a:pt x="127" y="200"/>
                    </a:lnTo>
                    <a:lnTo>
                      <a:pt x="159" y="265"/>
                    </a:lnTo>
                    <a:lnTo>
                      <a:pt x="170" y="194"/>
                    </a:lnTo>
                    <a:lnTo>
                      <a:pt x="218" y="243"/>
                    </a:lnTo>
                    <a:lnTo>
                      <a:pt x="203" y="174"/>
                    </a:lnTo>
                    <a:lnTo>
                      <a:pt x="261" y="178"/>
                    </a:lnTo>
                    <a:lnTo>
                      <a:pt x="213" y="140"/>
                    </a:lnTo>
                    <a:lnTo>
                      <a:pt x="255" y="109"/>
                    </a:lnTo>
                    <a:lnTo>
                      <a:pt x="202" y="98"/>
                    </a:lnTo>
                    <a:lnTo>
                      <a:pt x="222" y="60"/>
                    </a:lnTo>
                    <a:lnTo>
                      <a:pt x="171" y="71"/>
                    </a:lnTo>
                    <a:lnTo>
                      <a:pt x="175" y="0"/>
                    </a:lnTo>
                    <a:lnTo>
                      <a:pt x="130" y="78"/>
                    </a:lnTo>
                    <a:lnTo>
                      <a:pt x="130" y="78"/>
                    </a:lnTo>
                  </a:path>
                </a:pathLst>
              </a:custGeom>
              <a:solidFill>
                <a:srgbClr val="00E0E0"/>
              </a:solidFill>
              <a:ln w="9111" cap="flat" cmpd="sng">
                <a:solidFill>
                  <a:srgbClr val="000000"/>
                </a:solidFill>
                <a:prstDash val="solid"/>
                <a:miter/>
                <a:headEnd type="none" w="med" len="med"/>
                <a:tailEnd type="none" w="med" len="med"/>
              </a:ln>
            </p:spPr>
            <p:txBody>
              <a:bodyPr/>
              <a:lstStyle/>
              <a:p>
                <a:endParaRPr lang="zh-CN" altLang="en-US"/>
              </a:p>
            </p:txBody>
          </p:sp>
          <p:sp>
            <p:nvSpPr>
              <p:cNvPr id="44117" name="AutoShape 88"/>
              <p:cNvSpPr/>
              <p:nvPr/>
            </p:nvSpPr>
            <p:spPr>
              <a:xfrm flipV="1">
                <a:off x="597" y="1485"/>
                <a:ext cx="204" cy="113"/>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18" name="Text Box 89"/>
              <p:cNvSpPr txBox="1"/>
              <p:nvPr/>
            </p:nvSpPr>
            <p:spPr>
              <a:xfrm>
                <a:off x="643" y="1485"/>
                <a:ext cx="130" cy="74"/>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600" b="1" dirty="0">
                    <a:solidFill>
                      <a:srgbClr val="000000"/>
                    </a:solidFill>
                    <a:latin typeface="Arial" panose="020B0604020202020204" pitchFamily="34" charset="0"/>
                    <a:ea typeface="宋体" panose="02010600030101010101" pitchFamily="2" charset="-122"/>
                  </a:rPr>
                  <a:t>CFP</a:t>
                </a:r>
                <a:endParaRPr lang="en-US" altLang="zh-CN" sz="2200" dirty="0">
                  <a:latin typeface="Times New Roman" panose="02020603050405020304" pitchFamily="18" charset="0"/>
                  <a:ea typeface="宋体" panose="02010600030101010101" pitchFamily="2" charset="-122"/>
                </a:endParaRPr>
              </a:p>
            </p:txBody>
          </p:sp>
          <p:sp>
            <p:nvSpPr>
              <p:cNvPr id="44119" name="Freeform 90"/>
              <p:cNvSpPr/>
              <p:nvPr/>
            </p:nvSpPr>
            <p:spPr>
              <a:xfrm>
                <a:off x="570" y="1407"/>
                <a:ext cx="262" cy="291"/>
              </a:xfrm>
              <a:custGeom>
                <a:avLst/>
                <a:gdLst/>
                <a:ahLst/>
                <a:cxnLst>
                  <a:cxn ang="0">
                    <a:pos x="130" y="78"/>
                  </a:cxn>
                  <a:cxn ang="0">
                    <a:pos x="101" y="31"/>
                  </a:cxn>
                  <a:cxn ang="0">
                    <a:pos x="88" y="85"/>
                  </a:cxn>
                  <a:cxn ang="0">
                    <a:pos x="5" y="31"/>
                  </a:cxn>
                  <a:cxn ang="0">
                    <a:pos x="56" y="102"/>
                  </a:cxn>
                  <a:cxn ang="0">
                    <a:pos x="0" y="115"/>
                  </a:cxn>
                  <a:cxn ang="0">
                    <a:pos x="45" y="158"/>
                  </a:cxn>
                  <a:cxn ang="0">
                    <a:pos x="1" y="196"/>
                  </a:cxn>
                  <a:cxn ang="0">
                    <a:pos x="68" y="188"/>
                  </a:cxn>
                  <a:cxn ang="0">
                    <a:pos x="57" y="236"/>
                  </a:cxn>
                  <a:cxn ang="0">
                    <a:pos x="93" y="210"/>
                  </a:cxn>
                  <a:cxn ang="0">
                    <a:pos x="102" y="290"/>
                  </a:cxn>
                  <a:cxn ang="0">
                    <a:pos x="127" y="200"/>
                  </a:cxn>
                  <a:cxn ang="0">
                    <a:pos x="159" y="265"/>
                  </a:cxn>
                  <a:cxn ang="0">
                    <a:pos x="170" y="194"/>
                  </a:cxn>
                  <a:cxn ang="0">
                    <a:pos x="218" y="243"/>
                  </a:cxn>
                  <a:cxn ang="0">
                    <a:pos x="203" y="174"/>
                  </a:cxn>
                  <a:cxn ang="0">
                    <a:pos x="261" y="178"/>
                  </a:cxn>
                  <a:cxn ang="0">
                    <a:pos x="213" y="140"/>
                  </a:cxn>
                  <a:cxn ang="0">
                    <a:pos x="255" y="109"/>
                  </a:cxn>
                  <a:cxn ang="0">
                    <a:pos x="202" y="98"/>
                  </a:cxn>
                  <a:cxn ang="0">
                    <a:pos x="222" y="60"/>
                  </a:cxn>
                  <a:cxn ang="0">
                    <a:pos x="171" y="71"/>
                  </a:cxn>
                  <a:cxn ang="0">
                    <a:pos x="175" y="0"/>
                  </a:cxn>
                  <a:cxn ang="0">
                    <a:pos x="130" y="78"/>
                  </a:cxn>
                  <a:cxn ang="0">
                    <a:pos x="130" y="78"/>
                  </a:cxn>
                </a:cxnLst>
                <a:rect l="0" t="0" r="0" b="0"/>
                <a:pathLst>
                  <a:path w="262" h="291">
                    <a:moveTo>
                      <a:pt x="130" y="78"/>
                    </a:moveTo>
                    <a:lnTo>
                      <a:pt x="101" y="31"/>
                    </a:lnTo>
                    <a:lnTo>
                      <a:pt x="88" y="85"/>
                    </a:lnTo>
                    <a:lnTo>
                      <a:pt x="5" y="31"/>
                    </a:lnTo>
                    <a:lnTo>
                      <a:pt x="56" y="102"/>
                    </a:lnTo>
                    <a:lnTo>
                      <a:pt x="0" y="115"/>
                    </a:lnTo>
                    <a:lnTo>
                      <a:pt x="45" y="158"/>
                    </a:lnTo>
                    <a:lnTo>
                      <a:pt x="1" y="196"/>
                    </a:lnTo>
                    <a:lnTo>
                      <a:pt x="68" y="188"/>
                    </a:lnTo>
                    <a:lnTo>
                      <a:pt x="57" y="236"/>
                    </a:lnTo>
                    <a:lnTo>
                      <a:pt x="93" y="210"/>
                    </a:lnTo>
                    <a:lnTo>
                      <a:pt x="102" y="290"/>
                    </a:lnTo>
                    <a:lnTo>
                      <a:pt x="127" y="200"/>
                    </a:lnTo>
                    <a:lnTo>
                      <a:pt x="159" y="265"/>
                    </a:lnTo>
                    <a:lnTo>
                      <a:pt x="170" y="194"/>
                    </a:lnTo>
                    <a:lnTo>
                      <a:pt x="218" y="243"/>
                    </a:lnTo>
                    <a:lnTo>
                      <a:pt x="203" y="174"/>
                    </a:lnTo>
                    <a:lnTo>
                      <a:pt x="261" y="178"/>
                    </a:lnTo>
                    <a:lnTo>
                      <a:pt x="213" y="140"/>
                    </a:lnTo>
                    <a:lnTo>
                      <a:pt x="255" y="109"/>
                    </a:lnTo>
                    <a:lnTo>
                      <a:pt x="202" y="98"/>
                    </a:lnTo>
                    <a:lnTo>
                      <a:pt x="222" y="60"/>
                    </a:lnTo>
                    <a:lnTo>
                      <a:pt x="171" y="71"/>
                    </a:lnTo>
                    <a:lnTo>
                      <a:pt x="175" y="0"/>
                    </a:lnTo>
                    <a:lnTo>
                      <a:pt x="130" y="78"/>
                    </a:lnTo>
                    <a:lnTo>
                      <a:pt x="130" y="78"/>
                    </a:lnTo>
                  </a:path>
                </a:pathLst>
              </a:custGeom>
              <a:solidFill>
                <a:srgbClr val="00E0E0"/>
              </a:solidFill>
              <a:ln w="9111" cap="flat" cmpd="sng">
                <a:solidFill>
                  <a:srgbClr val="000000"/>
                </a:solidFill>
                <a:prstDash val="solid"/>
                <a:miter/>
                <a:headEnd type="none" w="med" len="med"/>
                <a:tailEnd type="none" w="med" len="med"/>
              </a:ln>
            </p:spPr>
            <p:txBody>
              <a:bodyPr/>
              <a:lstStyle/>
              <a:p>
                <a:endParaRPr lang="zh-CN" altLang="en-US"/>
              </a:p>
            </p:txBody>
          </p:sp>
          <p:sp>
            <p:nvSpPr>
              <p:cNvPr id="44120" name="AutoShape 91"/>
              <p:cNvSpPr/>
              <p:nvPr/>
            </p:nvSpPr>
            <p:spPr>
              <a:xfrm flipV="1">
                <a:off x="597" y="1485"/>
                <a:ext cx="204" cy="113"/>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21" name="Text Box 92"/>
              <p:cNvSpPr txBox="1"/>
              <p:nvPr/>
            </p:nvSpPr>
            <p:spPr>
              <a:xfrm>
                <a:off x="643" y="1485"/>
                <a:ext cx="130" cy="74"/>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600" b="1" dirty="0">
                    <a:solidFill>
                      <a:srgbClr val="000000"/>
                    </a:solidFill>
                    <a:latin typeface="Arial" panose="020B0604020202020204" pitchFamily="34" charset="0"/>
                    <a:ea typeface="宋体" panose="02010600030101010101" pitchFamily="2" charset="-122"/>
                  </a:rPr>
                  <a:t>CFP</a:t>
                </a:r>
                <a:endParaRPr lang="en-US" altLang="zh-CN" sz="2200" dirty="0">
                  <a:latin typeface="Times New Roman" panose="02020603050405020304" pitchFamily="18" charset="0"/>
                  <a:ea typeface="宋体" panose="02010600030101010101" pitchFamily="2" charset="-122"/>
                </a:endParaRPr>
              </a:p>
            </p:txBody>
          </p:sp>
          <p:sp>
            <p:nvSpPr>
              <p:cNvPr id="44122" name="Freeform 93"/>
              <p:cNvSpPr/>
              <p:nvPr/>
            </p:nvSpPr>
            <p:spPr>
              <a:xfrm>
                <a:off x="2847" y="1359"/>
                <a:ext cx="261" cy="290"/>
              </a:xfrm>
              <a:custGeom>
                <a:avLst/>
                <a:gdLst/>
                <a:ahLst/>
                <a:cxnLst>
                  <a:cxn ang="0">
                    <a:pos x="131" y="78"/>
                  </a:cxn>
                  <a:cxn ang="0">
                    <a:pos x="101" y="31"/>
                  </a:cxn>
                  <a:cxn ang="0">
                    <a:pos x="88" y="85"/>
                  </a:cxn>
                  <a:cxn ang="0">
                    <a:pos x="4" y="31"/>
                  </a:cxn>
                  <a:cxn ang="0">
                    <a:pos x="56" y="102"/>
                  </a:cxn>
                  <a:cxn ang="0">
                    <a:pos x="0" y="115"/>
                  </a:cxn>
                  <a:cxn ang="0">
                    <a:pos x="45" y="158"/>
                  </a:cxn>
                  <a:cxn ang="0">
                    <a:pos x="1" y="195"/>
                  </a:cxn>
                  <a:cxn ang="0">
                    <a:pos x="68" y="186"/>
                  </a:cxn>
                  <a:cxn ang="0">
                    <a:pos x="58" y="236"/>
                  </a:cxn>
                  <a:cxn ang="0">
                    <a:pos x="93" y="208"/>
                  </a:cxn>
                  <a:cxn ang="0">
                    <a:pos x="102" y="289"/>
                  </a:cxn>
                  <a:cxn ang="0">
                    <a:pos x="127" y="199"/>
                  </a:cxn>
                  <a:cxn ang="0">
                    <a:pos x="160" y="264"/>
                  </a:cxn>
                  <a:cxn ang="0">
                    <a:pos x="169" y="193"/>
                  </a:cxn>
                  <a:cxn ang="0">
                    <a:pos x="218" y="242"/>
                  </a:cxn>
                  <a:cxn ang="0">
                    <a:pos x="203" y="173"/>
                  </a:cxn>
                  <a:cxn ang="0">
                    <a:pos x="260" y="177"/>
                  </a:cxn>
                  <a:cxn ang="0">
                    <a:pos x="212" y="140"/>
                  </a:cxn>
                  <a:cxn ang="0">
                    <a:pos x="254" y="108"/>
                  </a:cxn>
                  <a:cxn ang="0">
                    <a:pos x="202" y="97"/>
                  </a:cxn>
                  <a:cxn ang="0">
                    <a:pos x="221" y="60"/>
                  </a:cxn>
                  <a:cxn ang="0">
                    <a:pos x="171" y="71"/>
                  </a:cxn>
                  <a:cxn ang="0">
                    <a:pos x="175" y="0"/>
                  </a:cxn>
                  <a:cxn ang="0">
                    <a:pos x="131" y="78"/>
                  </a:cxn>
                  <a:cxn ang="0">
                    <a:pos x="131" y="78"/>
                  </a:cxn>
                </a:cxnLst>
                <a:rect l="0" t="0" r="0" b="0"/>
                <a:pathLst>
                  <a:path w="261" h="290">
                    <a:moveTo>
                      <a:pt x="131" y="78"/>
                    </a:moveTo>
                    <a:lnTo>
                      <a:pt x="101" y="31"/>
                    </a:lnTo>
                    <a:lnTo>
                      <a:pt x="88" y="85"/>
                    </a:lnTo>
                    <a:lnTo>
                      <a:pt x="4" y="31"/>
                    </a:lnTo>
                    <a:lnTo>
                      <a:pt x="56" y="102"/>
                    </a:lnTo>
                    <a:lnTo>
                      <a:pt x="0" y="115"/>
                    </a:lnTo>
                    <a:lnTo>
                      <a:pt x="45" y="158"/>
                    </a:lnTo>
                    <a:lnTo>
                      <a:pt x="1" y="195"/>
                    </a:lnTo>
                    <a:lnTo>
                      <a:pt x="68" y="186"/>
                    </a:lnTo>
                    <a:lnTo>
                      <a:pt x="58" y="236"/>
                    </a:lnTo>
                    <a:lnTo>
                      <a:pt x="93" y="208"/>
                    </a:lnTo>
                    <a:lnTo>
                      <a:pt x="102" y="289"/>
                    </a:lnTo>
                    <a:lnTo>
                      <a:pt x="127" y="199"/>
                    </a:lnTo>
                    <a:lnTo>
                      <a:pt x="160" y="264"/>
                    </a:lnTo>
                    <a:lnTo>
                      <a:pt x="169" y="193"/>
                    </a:lnTo>
                    <a:lnTo>
                      <a:pt x="218" y="242"/>
                    </a:lnTo>
                    <a:lnTo>
                      <a:pt x="203" y="173"/>
                    </a:lnTo>
                    <a:lnTo>
                      <a:pt x="260" y="177"/>
                    </a:lnTo>
                    <a:lnTo>
                      <a:pt x="212" y="140"/>
                    </a:lnTo>
                    <a:lnTo>
                      <a:pt x="254" y="108"/>
                    </a:lnTo>
                    <a:lnTo>
                      <a:pt x="202" y="97"/>
                    </a:lnTo>
                    <a:lnTo>
                      <a:pt x="221" y="60"/>
                    </a:lnTo>
                    <a:lnTo>
                      <a:pt x="171" y="71"/>
                    </a:lnTo>
                    <a:lnTo>
                      <a:pt x="175" y="0"/>
                    </a:lnTo>
                    <a:lnTo>
                      <a:pt x="131" y="78"/>
                    </a:lnTo>
                    <a:lnTo>
                      <a:pt x="131" y="78"/>
                    </a:lnTo>
                  </a:path>
                </a:pathLst>
              </a:custGeom>
              <a:solidFill>
                <a:srgbClr val="FFFF00"/>
              </a:solidFill>
              <a:ln w="9111" cap="flat" cmpd="sng">
                <a:solidFill>
                  <a:srgbClr val="000000"/>
                </a:solidFill>
                <a:prstDash val="solid"/>
                <a:miter/>
                <a:headEnd type="none" w="med" len="med"/>
                <a:tailEnd type="none" w="med" len="med"/>
              </a:ln>
            </p:spPr>
            <p:txBody>
              <a:bodyPr/>
              <a:lstStyle/>
              <a:p>
                <a:endParaRPr lang="zh-CN" altLang="en-US"/>
              </a:p>
            </p:txBody>
          </p:sp>
          <p:sp>
            <p:nvSpPr>
              <p:cNvPr id="44123" name="AutoShape 94"/>
              <p:cNvSpPr/>
              <p:nvPr/>
            </p:nvSpPr>
            <p:spPr>
              <a:xfrm flipV="1">
                <a:off x="2877" y="1445"/>
                <a:ext cx="200" cy="114"/>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24" name="Text Box 95"/>
              <p:cNvSpPr txBox="1"/>
              <p:nvPr/>
            </p:nvSpPr>
            <p:spPr>
              <a:xfrm>
                <a:off x="2923" y="1446"/>
                <a:ext cx="126" cy="75"/>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600" b="1" dirty="0">
                    <a:solidFill>
                      <a:srgbClr val="000000"/>
                    </a:solidFill>
                    <a:latin typeface="Arial" panose="020B0604020202020204" pitchFamily="34" charset="0"/>
                    <a:ea typeface="宋体" panose="02010600030101010101" pitchFamily="2" charset="-122"/>
                  </a:rPr>
                  <a:t>YFP</a:t>
                </a:r>
                <a:endParaRPr lang="en-US" altLang="zh-CN" sz="2200" dirty="0">
                  <a:latin typeface="Times New Roman" panose="02020603050405020304" pitchFamily="18" charset="0"/>
                  <a:ea typeface="宋体" panose="02010600030101010101" pitchFamily="2" charset="-122"/>
                </a:endParaRPr>
              </a:p>
            </p:txBody>
          </p:sp>
          <p:sp>
            <p:nvSpPr>
              <p:cNvPr id="44125" name="Freeform 96"/>
              <p:cNvSpPr/>
              <p:nvPr/>
            </p:nvSpPr>
            <p:spPr>
              <a:xfrm>
                <a:off x="2847" y="1359"/>
                <a:ext cx="261" cy="290"/>
              </a:xfrm>
              <a:custGeom>
                <a:avLst/>
                <a:gdLst/>
                <a:ahLst/>
                <a:cxnLst>
                  <a:cxn ang="0">
                    <a:pos x="131" y="78"/>
                  </a:cxn>
                  <a:cxn ang="0">
                    <a:pos x="101" y="31"/>
                  </a:cxn>
                  <a:cxn ang="0">
                    <a:pos x="88" y="85"/>
                  </a:cxn>
                  <a:cxn ang="0">
                    <a:pos x="4" y="31"/>
                  </a:cxn>
                  <a:cxn ang="0">
                    <a:pos x="56" y="102"/>
                  </a:cxn>
                  <a:cxn ang="0">
                    <a:pos x="0" y="115"/>
                  </a:cxn>
                  <a:cxn ang="0">
                    <a:pos x="45" y="158"/>
                  </a:cxn>
                  <a:cxn ang="0">
                    <a:pos x="1" y="195"/>
                  </a:cxn>
                  <a:cxn ang="0">
                    <a:pos x="68" y="186"/>
                  </a:cxn>
                  <a:cxn ang="0">
                    <a:pos x="58" y="236"/>
                  </a:cxn>
                  <a:cxn ang="0">
                    <a:pos x="93" y="208"/>
                  </a:cxn>
                  <a:cxn ang="0">
                    <a:pos x="102" y="289"/>
                  </a:cxn>
                  <a:cxn ang="0">
                    <a:pos x="127" y="199"/>
                  </a:cxn>
                  <a:cxn ang="0">
                    <a:pos x="160" y="264"/>
                  </a:cxn>
                  <a:cxn ang="0">
                    <a:pos x="169" y="193"/>
                  </a:cxn>
                  <a:cxn ang="0">
                    <a:pos x="218" y="242"/>
                  </a:cxn>
                  <a:cxn ang="0">
                    <a:pos x="203" y="173"/>
                  </a:cxn>
                  <a:cxn ang="0">
                    <a:pos x="260" y="177"/>
                  </a:cxn>
                  <a:cxn ang="0">
                    <a:pos x="212" y="140"/>
                  </a:cxn>
                  <a:cxn ang="0">
                    <a:pos x="254" y="108"/>
                  </a:cxn>
                  <a:cxn ang="0">
                    <a:pos x="202" y="97"/>
                  </a:cxn>
                  <a:cxn ang="0">
                    <a:pos x="221" y="60"/>
                  </a:cxn>
                  <a:cxn ang="0">
                    <a:pos x="171" y="71"/>
                  </a:cxn>
                  <a:cxn ang="0">
                    <a:pos x="175" y="0"/>
                  </a:cxn>
                  <a:cxn ang="0">
                    <a:pos x="131" y="78"/>
                  </a:cxn>
                  <a:cxn ang="0">
                    <a:pos x="131" y="78"/>
                  </a:cxn>
                </a:cxnLst>
                <a:rect l="0" t="0" r="0" b="0"/>
                <a:pathLst>
                  <a:path w="261" h="290">
                    <a:moveTo>
                      <a:pt x="131" y="78"/>
                    </a:moveTo>
                    <a:lnTo>
                      <a:pt x="101" y="31"/>
                    </a:lnTo>
                    <a:lnTo>
                      <a:pt x="88" y="85"/>
                    </a:lnTo>
                    <a:lnTo>
                      <a:pt x="4" y="31"/>
                    </a:lnTo>
                    <a:lnTo>
                      <a:pt x="56" y="102"/>
                    </a:lnTo>
                    <a:lnTo>
                      <a:pt x="0" y="115"/>
                    </a:lnTo>
                    <a:lnTo>
                      <a:pt x="45" y="158"/>
                    </a:lnTo>
                    <a:lnTo>
                      <a:pt x="1" y="195"/>
                    </a:lnTo>
                    <a:lnTo>
                      <a:pt x="68" y="186"/>
                    </a:lnTo>
                    <a:lnTo>
                      <a:pt x="58" y="236"/>
                    </a:lnTo>
                    <a:lnTo>
                      <a:pt x="93" y="208"/>
                    </a:lnTo>
                    <a:lnTo>
                      <a:pt x="102" y="289"/>
                    </a:lnTo>
                    <a:lnTo>
                      <a:pt x="127" y="199"/>
                    </a:lnTo>
                    <a:lnTo>
                      <a:pt x="160" y="264"/>
                    </a:lnTo>
                    <a:lnTo>
                      <a:pt x="169" y="193"/>
                    </a:lnTo>
                    <a:lnTo>
                      <a:pt x="218" y="242"/>
                    </a:lnTo>
                    <a:lnTo>
                      <a:pt x="203" y="173"/>
                    </a:lnTo>
                    <a:lnTo>
                      <a:pt x="260" y="177"/>
                    </a:lnTo>
                    <a:lnTo>
                      <a:pt x="212" y="140"/>
                    </a:lnTo>
                    <a:lnTo>
                      <a:pt x="254" y="108"/>
                    </a:lnTo>
                    <a:lnTo>
                      <a:pt x="202" y="97"/>
                    </a:lnTo>
                    <a:lnTo>
                      <a:pt x="221" y="60"/>
                    </a:lnTo>
                    <a:lnTo>
                      <a:pt x="171" y="71"/>
                    </a:lnTo>
                    <a:lnTo>
                      <a:pt x="175" y="0"/>
                    </a:lnTo>
                    <a:lnTo>
                      <a:pt x="131" y="78"/>
                    </a:lnTo>
                    <a:lnTo>
                      <a:pt x="131" y="78"/>
                    </a:lnTo>
                  </a:path>
                </a:pathLst>
              </a:custGeom>
              <a:solidFill>
                <a:srgbClr val="FFFF00"/>
              </a:solidFill>
              <a:ln w="9111" cap="flat" cmpd="sng">
                <a:solidFill>
                  <a:srgbClr val="000000"/>
                </a:solidFill>
                <a:prstDash val="solid"/>
                <a:miter/>
                <a:headEnd type="none" w="med" len="med"/>
                <a:tailEnd type="none" w="med" len="med"/>
              </a:ln>
            </p:spPr>
            <p:txBody>
              <a:bodyPr/>
              <a:lstStyle/>
              <a:p>
                <a:endParaRPr lang="zh-CN" altLang="en-US"/>
              </a:p>
            </p:txBody>
          </p:sp>
          <p:sp>
            <p:nvSpPr>
              <p:cNvPr id="44126" name="AutoShape 97"/>
              <p:cNvSpPr/>
              <p:nvPr/>
            </p:nvSpPr>
            <p:spPr>
              <a:xfrm flipV="1">
                <a:off x="2877" y="1445"/>
                <a:ext cx="200" cy="114"/>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27" name="Text Box 98"/>
              <p:cNvSpPr txBox="1"/>
              <p:nvPr/>
            </p:nvSpPr>
            <p:spPr>
              <a:xfrm>
                <a:off x="2923" y="1446"/>
                <a:ext cx="126" cy="75"/>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600" b="1" dirty="0">
                    <a:solidFill>
                      <a:srgbClr val="000000"/>
                    </a:solidFill>
                    <a:latin typeface="Arial" panose="020B0604020202020204" pitchFamily="34" charset="0"/>
                    <a:ea typeface="宋体" panose="02010600030101010101" pitchFamily="2" charset="-122"/>
                  </a:rPr>
                  <a:t>YFP</a:t>
                </a:r>
                <a:endParaRPr lang="en-US" altLang="zh-CN" sz="2200" dirty="0">
                  <a:latin typeface="Times New Roman" panose="02020603050405020304" pitchFamily="18" charset="0"/>
                  <a:ea typeface="宋体" panose="02010600030101010101" pitchFamily="2" charset="-122"/>
                </a:endParaRPr>
              </a:p>
            </p:txBody>
          </p:sp>
          <p:sp>
            <p:nvSpPr>
              <p:cNvPr id="44128" name="Freeform 99"/>
              <p:cNvSpPr/>
              <p:nvPr/>
            </p:nvSpPr>
            <p:spPr>
              <a:xfrm>
                <a:off x="318" y="1397"/>
                <a:ext cx="261" cy="291"/>
              </a:xfrm>
              <a:custGeom>
                <a:avLst/>
                <a:gdLst/>
                <a:ahLst/>
                <a:cxnLst>
                  <a:cxn ang="0">
                    <a:pos x="131" y="79"/>
                  </a:cxn>
                  <a:cxn ang="0">
                    <a:pos x="102" y="32"/>
                  </a:cxn>
                  <a:cxn ang="0">
                    <a:pos x="89" y="85"/>
                  </a:cxn>
                  <a:cxn ang="0">
                    <a:pos x="5" y="32"/>
                  </a:cxn>
                  <a:cxn ang="0">
                    <a:pos x="57" y="103"/>
                  </a:cxn>
                  <a:cxn ang="0">
                    <a:pos x="0" y="116"/>
                  </a:cxn>
                  <a:cxn ang="0">
                    <a:pos x="45" y="159"/>
                  </a:cxn>
                  <a:cxn ang="0">
                    <a:pos x="2" y="196"/>
                  </a:cxn>
                  <a:cxn ang="0">
                    <a:pos x="69" y="188"/>
                  </a:cxn>
                  <a:cxn ang="0">
                    <a:pos x="58" y="237"/>
                  </a:cxn>
                  <a:cxn ang="0">
                    <a:pos x="94" y="210"/>
                  </a:cxn>
                  <a:cxn ang="0">
                    <a:pos x="103" y="290"/>
                  </a:cxn>
                  <a:cxn ang="0">
                    <a:pos x="128" y="201"/>
                  </a:cxn>
                  <a:cxn ang="0">
                    <a:pos x="160" y="265"/>
                  </a:cxn>
                  <a:cxn ang="0">
                    <a:pos x="170" y="195"/>
                  </a:cxn>
                  <a:cxn ang="0">
                    <a:pos x="219" y="243"/>
                  </a:cxn>
                  <a:cxn ang="0">
                    <a:pos x="203" y="174"/>
                  </a:cxn>
                  <a:cxn ang="0">
                    <a:pos x="260" y="178"/>
                  </a:cxn>
                  <a:cxn ang="0">
                    <a:pos x="213" y="141"/>
                  </a:cxn>
                  <a:cxn ang="0">
                    <a:pos x="255" y="109"/>
                  </a:cxn>
                  <a:cxn ang="0">
                    <a:pos x="202" y="98"/>
                  </a:cxn>
                  <a:cxn ang="0">
                    <a:pos x="222" y="60"/>
                  </a:cxn>
                  <a:cxn ang="0">
                    <a:pos x="172" y="72"/>
                  </a:cxn>
                  <a:cxn ang="0">
                    <a:pos x="176" y="0"/>
                  </a:cxn>
                  <a:cxn ang="0">
                    <a:pos x="131" y="79"/>
                  </a:cxn>
                  <a:cxn ang="0">
                    <a:pos x="131" y="79"/>
                  </a:cxn>
                </a:cxnLst>
                <a:rect l="0" t="0" r="0" b="0"/>
                <a:pathLst>
                  <a:path w="261" h="291">
                    <a:moveTo>
                      <a:pt x="131" y="79"/>
                    </a:moveTo>
                    <a:lnTo>
                      <a:pt x="102" y="32"/>
                    </a:lnTo>
                    <a:lnTo>
                      <a:pt x="89" y="85"/>
                    </a:lnTo>
                    <a:lnTo>
                      <a:pt x="5" y="32"/>
                    </a:lnTo>
                    <a:lnTo>
                      <a:pt x="57" y="103"/>
                    </a:lnTo>
                    <a:lnTo>
                      <a:pt x="0" y="116"/>
                    </a:lnTo>
                    <a:lnTo>
                      <a:pt x="45" y="159"/>
                    </a:lnTo>
                    <a:lnTo>
                      <a:pt x="2" y="196"/>
                    </a:lnTo>
                    <a:lnTo>
                      <a:pt x="69" y="188"/>
                    </a:lnTo>
                    <a:lnTo>
                      <a:pt x="58" y="237"/>
                    </a:lnTo>
                    <a:lnTo>
                      <a:pt x="94" y="210"/>
                    </a:lnTo>
                    <a:lnTo>
                      <a:pt x="103" y="290"/>
                    </a:lnTo>
                    <a:lnTo>
                      <a:pt x="128" y="201"/>
                    </a:lnTo>
                    <a:lnTo>
                      <a:pt x="160" y="265"/>
                    </a:lnTo>
                    <a:lnTo>
                      <a:pt x="170" y="195"/>
                    </a:lnTo>
                    <a:lnTo>
                      <a:pt x="219" y="243"/>
                    </a:lnTo>
                    <a:lnTo>
                      <a:pt x="203" y="174"/>
                    </a:lnTo>
                    <a:lnTo>
                      <a:pt x="260" y="178"/>
                    </a:lnTo>
                    <a:lnTo>
                      <a:pt x="213" y="141"/>
                    </a:lnTo>
                    <a:lnTo>
                      <a:pt x="255" y="109"/>
                    </a:lnTo>
                    <a:lnTo>
                      <a:pt x="202" y="98"/>
                    </a:lnTo>
                    <a:lnTo>
                      <a:pt x="222" y="60"/>
                    </a:lnTo>
                    <a:lnTo>
                      <a:pt x="172" y="72"/>
                    </a:lnTo>
                    <a:lnTo>
                      <a:pt x="176" y="0"/>
                    </a:lnTo>
                    <a:lnTo>
                      <a:pt x="131" y="79"/>
                    </a:lnTo>
                    <a:lnTo>
                      <a:pt x="131" y="79"/>
                    </a:lnTo>
                  </a:path>
                </a:pathLst>
              </a:custGeom>
              <a:solidFill>
                <a:srgbClr val="FFFF00"/>
              </a:solidFill>
              <a:ln w="9111" cap="flat" cmpd="sng">
                <a:solidFill>
                  <a:srgbClr val="000000"/>
                </a:solidFill>
                <a:prstDash val="solid"/>
                <a:miter/>
                <a:headEnd type="none" w="med" len="med"/>
                <a:tailEnd type="none" w="med" len="med"/>
              </a:ln>
            </p:spPr>
            <p:txBody>
              <a:bodyPr/>
              <a:lstStyle/>
              <a:p>
                <a:endParaRPr lang="zh-CN" altLang="en-US"/>
              </a:p>
            </p:txBody>
          </p:sp>
          <p:sp>
            <p:nvSpPr>
              <p:cNvPr id="44129" name="AutoShape 100"/>
              <p:cNvSpPr/>
              <p:nvPr/>
            </p:nvSpPr>
            <p:spPr>
              <a:xfrm flipV="1">
                <a:off x="350" y="1481"/>
                <a:ext cx="201" cy="114"/>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30" name="Text Box 101"/>
              <p:cNvSpPr txBox="1"/>
              <p:nvPr/>
            </p:nvSpPr>
            <p:spPr>
              <a:xfrm>
                <a:off x="396" y="1481"/>
                <a:ext cx="126" cy="75"/>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600" b="1" dirty="0">
                    <a:solidFill>
                      <a:srgbClr val="000000"/>
                    </a:solidFill>
                    <a:latin typeface="Arial" panose="020B0604020202020204" pitchFamily="34" charset="0"/>
                    <a:ea typeface="宋体" panose="02010600030101010101" pitchFamily="2" charset="-122"/>
                  </a:rPr>
                  <a:t>YFP</a:t>
                </a:r>
                <a:endParaRPr lang="en-US" altLang="zh-CN" sz="2200" dirty="0">
                  <a:latin typeface="Times New Roman" panose="02020603050405020304" pitchFamily="18" charset="0"/>
                  <a:ea typeface="宋体" panose="02010600030101010101" pitchFamily="2" charset="-122"/>
                </a:endParaRPr>
              </a:p>
            </p:txBody>
          </p:sp>
          <p:sp>
            <p:nvSpPr>
              <p:cNvPr id="44131" name="Freeform 102"/>
              <p:cNvSpPr/>
              <p:nvPr/>
            </p:nvSpPr>
            <p:spPr>
              <a:xfrm>
                <a:off x="318" y="1397"/>
                <a:ext cx="261" cy="291"/>
              </a:xfrm>
              <a:custGeom>
                <a:avLst/>
                <a:gdLst/>
                <a:ahLst/>
                <a:cxnLst>
                  <a:cxn ang="0">
                    <a:pos x="131" y="79"/>
                  </a:cxn>
                  <a:cxn ang="0">
                    <a:pos x="102" y="32"/>
                  </a:cxn>
                  <a:cxn ang="0">
                    <a:pos x="89" y="85"/>
                  </a:cxn>
                  <a:cxn ang="0">
                    <a:pos x="5" y="32"/>
                  </a:cxn>
                  <a:cxn ang="0">
                    <a:pos x="57" y="103"/>
                  </a:cxn>
                  <a:cxn ang="0">
                    <a:pos x="0" y="116"/>
                  </a:cxn>
                  <a:cxn ang="0">
                    <a:pos x="45" y="159"/>
                  </a:cxn>
                  <a:cxn ang="0">
                    <a:pos x="2" y="196"/>
                  </a:cxn>
                  <a:cxn ang="0">
                    <a:pos x="69" y="188"/>
                  </a:cxn>
                  <a:cxn ang="0">
                    <a:pos x="58" y="237"/>
                  </a:cxn>
                  <a:cxn ang="0">
                    <a:pos x="94" y="210"/>
                  </a:cxn>
                  <a:cxn ang="0">
                    <a:pos x="103" y="290"/>
                  </a:cxn>
                  <a:cxn ang="0">
                    <a:pos x="128" y="201"/>
                  </a:cxn>
                  <a:cxn ang="0">
                    <a:pos x="160" y="265"/>
                  </a:cxn>
                  <a:cxn ang="0">
                    <a:pos x="170" y="195"/>
                  </a:cxn>
                  <a:cxn ang="0">
                    <a:pos x="219" y="243"/>
                  </a:cxn>
                  <a:cxn ang="0">
                    <a:pos x="203" y="174"/>
                  </a:cxn>
                  <a:cxn ang="0">
                    <a:pos x="260" y="178"/>
                  </a:cxn>
                  <a:cxn ang="0">
                    <a:pos x="213" y="141"/>
                  </a:cxn>
                  <a:cxn ang="0">
                    <a:pos x="255" y="109"/>
                  </a:cxn>
                  <a:cxn ang="0">
                    <a:pos x="202" y="98"/>
                  </a:cxn>
                  <a:cxn ang="0">
                    <a:pos x="222" y="60"/>
                  </a:cxn>
                  <a:cxn ang="0">
                    <a:pos x="172" y="72"/>
                  </a:cxn>
                  <a:cxn ang="0">
                    <a:pos x="176" y="0"/>
                  </a:cxn>
                  <a:cxn ang="0">
                    <a:pos x="131" y="79"/>
                  </a:cxn>
                  <a:cxn ang="0">
                    <a:pos x="131" y="79"/>
                  </a:cxn>
                </a:cxnLst>
                <a:rect l="0" t="0" r="0" b="0"/>
                <a:pathLst>
                  <a:path w="261" h="291">
                    <a:moveTo>
                      <a:pt x="131" y="79"/>
                    </a:moveTo>
                    <a:lnTo>
                      <a:pt x="102" y="32"/>
                    </a:lnTo>
                    <a:lnTo>
                      <a:pt x="89" y="85"/>
                    </a:lnTo>
                    <a:lnTo>
                      <a:pt x="5" y="32"/>
                    </a:lnTo>
                    <a:lnTo>
                      <a:pt x="57" y="103"/>
                    </a:lnTo>
                    <a:lnTo>
                      <a:pt x="0" y="116"/>
                    </a:lnTo>
                    <a:lnTo>
                      <a:pt x="45" y="159"/>
                    </a:lnTo>
                    <a:lnTo>
                      <a:pt x="2" y="196"/>
                    </a:lnTo>
                    <a:lnTo>
                      <a:pt x="69" y="188"/>
                    </a:lnTo>
                    <a:lnTo>
                      <a:pt x="58" y="237"/>
                    </a:lnTo>
                    <a:lnTo>
                      <a:pt x="94" y="210"/>
                    </a:lnTo>
                    <a:lnTo>
                      <a:pt x="103" y="290"/>
                    </a:lnTo>
                    <a:lnTo>
                      <a:pt x="128" y="201"/>
                    </a:lnTo>
                    <a:lnTo>
                      <a:pt x="160" y="265"/>
                    </a:lnTo>
                    <a:lnTo>
                      <a:pt x="170" y="195"/>
                    </a:lnTo>
                    <a:lnTo>
                      <a:pt x="219" y="243"/>
                    </a:lnTo>
                    <a:lnTo>
                      <a:pt x="203" y="174"/>
                    </a:lnTo>
                    <a:lnTo>
                      <a:pt x="260" y="178"/>
                    </a:lnTo>
                    <a:lnTo>
                      <a:pt x="213" y="141"/>
                    </a:lnTo>
                    <a:lnTo>
                      <a:pt x="255" y="109"/>
                    </a:lnTo>
                    <a:lnTo>
                      <a:pt x="202" y="98"/>
                    </a:lnTo>
                    <a:lnTo>
                      <a:pt x="222" y="60"/>
                    </a:lnTo>
                    <a:lnTo>
                      <a:pt x="172" y="72"/>
                    </a:lnTo>
                    <a:lnTo>
                      <a:pt x="176" y="0"/>
                    </a:lnTo>
                    <a:lnTo>
                      <a:pt x="131" y="79"/>
                    </a:lnTo>
                    <a:lnTo>
                      <a:pt x="131" y="79"/>
                    </a:lnTo>
                  </a:path>
                </a:pathLst>
              </a:custGeom>
              <a:solidFill>
                <a:srgbClr val="FFFF00"/>
              </a:solidFill>
              <a:ln w="9111" cap="flat" cmpd="sng">
                <a:solidFill>
                  <a:srgbClr val="000000"/>
                </a:solidFill>
                <a:prstDash val="solid"/>
                <a:miter/>
                <a:headEnd type="none" w="med" len="med"/>
                <a:tailEnd type="none" w="med" len="med"/>
              </a:ln>
            </p:spPr>
            <p:txBody>
              <a:bodyPr/>
              <a:lstStyle/>
              <a:p>
                <a:endParaRPr lang="zh-CN" altLang="en-US"/>
              </a:p>
            </p:txBody>
          </p:sp>
          <p:sp>
            <p:nvSpPr>
              <p:cNvPr id="44132" name="AutoShape 103"/>
              <p:cNvSpPr/>
              <p:nvPr/>
            </p:nvSpPr>
            <p:spPr>
              <a:xfrm flipV="1">
                <a:off x="350" y="1481"/>
                <a:ext cx="201" cy="114"/>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33" name="Text Box 104"/>
              <p:cNvSpPr txBox="1"/>
              <p:nvPr/>
            </p:nvSpPr>
            <p:spPr>
              <a:xfrm>
                <a:off x="396" y="1481"/>
                <a:ext cx="126" cy="75"/>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600" b="1" dirty="0">
                    <a:solidFill>
                      <a:srgbClr val="000000"/>
                    </a:solidFill>
                    <a:latin typeface="Arial" panose="020B0604020202020204" pitchFamily="34" charset="0"/>
                    <a:ea typeface="宋体" panose="02010600030101010101" pitchFamily="2" charset="-122"/>
                  </a:rPr>
                  <a:t>YFP</a:t>
                </a:r>
                <a:endParaRPr lang="en-US" altLang="zh-CN" sz="2200" dirty="0">
                  <a:latin typeface="Times New Roman" panose="02020603050405020304" pitchFamily="18" charset="0"/>
                  <a:ea typeface="宋体" panose="02010600030101010101" pitchFamily="2" charset="-122"/>
                </a:endParaRPr>
              </a:p>
            </p:txBody>
          </p:sp>
          <p:sp>
            <p:nvSpPr>
              <p:cNvPr id="44134" name="Freeform 105"/>
              <p:cNvSpPr/>
              <p:nvPr/>
            </p:nvSpPr>
            <p:spPr>
              <a:xfrm>
                <a:off x="3120" y="1344"/>
                <a:ext cx="262" cy="290"/>
              </a:xfrm>
              <a:custGeom>
                <a:avLst/>
                <a:gdLst/>
                <a:ahLst/>
                <a:cxnLst>
                  <a:cxn ang="0">
                    <a:pos x="131" y="77"/>
                  </a:cxn>
                  <a:cxn ang="0">
                    <a:pos x="102" y="30"/>
                  </a:cxn>
                  <a:cxn ang="0">
                    <a:pos x="88" y="84"/>
                  </a:cxn>
                  <a:cxn ang="0">
                    <a:pos x="5" y="30"/>
                  </a:cxn>
                  <a:cxn ang="0">
                    <a:pos x="56" y="101"/>
                  </a:cxn>
                  <a:cxn ang="0">
                    <a:pos x="0" y="115"/>
                  </a:cxn>
                  <a:cxn ang="0">
                    <a:pos x="45" y="157"/>
                  </a:cxn>
                  <a:cxn ang="0">
                    <a:pos x="2" y="195"/>
                  </a:cxn>
                  <a:cxn ang="0">
                    <a:pos x="69" y="186"/>
                  </a:cxn>
                  <a:cxn ang="0">
                    <a:pos x="58" y="235"/>
                  </a:cxn>
                  <a:cxn ang="0">
                    <a:pos x="93" y="208"/>
                  </a:cxn>
                  <a:cxn ang="0">
                    <a:pos x="103" y="289"/>
                  </a:cxn>
                  <a:cxn ang="0">
                    <a:pos x="128" y="198"/>
                  </a:cxn>
                  <a:cxn ang="0">
                    <a:pos x="160" y="264"/>
                  </a:cxn>
                  <a:cxn ang="0">
                    <a:pos x="170" y="193"/>
                  </a:cxn>
                  <a:cxn ang="0">
                    <a:pos x="219" y="242"/>
                  </a:cxn>
                  <a:cxn ang="0">
                    <a:pos x="204" y="173"/>
                  </a:cxn>
                  <a:cxn ang="0">
                    <a:pos x="261" y="177"/>
                  </a:cxn>
                  <a:cxn ang="0">
                    <a:pos x="213" y="140"/>
                  </a:cxn>
                  <a:cxn ang="0">
                    <a:pos x="255" y="108"/>
                  </a:cxn>
                  <a:cxn ang="0">
                    <a:pos x="202" y="97"/>
                  </a:cxn>
                  <a:cxn ang="0">
                    <a:pos x="222" y="59"/>
                  </a:cxn>
                  <a:cxn ang="0">
                    <a:pos x="172" y="71"/>
                  </a:cxn>
                  <a:cxn ang="0">
                    <a:pos x="175" y="0"/>
                  </a:cxn>
                  <a:cxn ang="0">
                    <a:pos x="131" y="77"/>
                  </a:cxn>
                  <a:cxn ang="0">
                    <a:pos x="131" y="77"/>
                  </a:cxn>
                </a:cxnLst>
                <a:rect l="0" t="0" r="0" b="0"/>
                <a:pathLst>
                  <a:path w="262" h="290">
                    <a:moveTo>
                      <a:pt x="131" y="77"/>
                    </a:moveTo>
                    <a:lnTo>
                      <a:pt x="102" y="30"/>
                    </a:lnTo>
                    <a:lnTo>
                      <a:pt x="88" y="84"/>
                    </a:lnTo>
                    <a:lnTo>
                      <a:pt x="5" y="30"/>
                    </a:lnTo>
                    <a:lnTo>
                      <a:pt x="56" y="101"/>
                    </a:lnTo>
                    <a:lnTo>
                      <a:pt x="0" y="115"/>
                    </a:lnTo>
                    <a:lnTo>
                      <a:pt x="45" y="157"/>
                    </a:lnTo>
                    <a:lnTo>
                      <a:pt x="2" y="195"/>
                    </a:lnTo>
                    <a:lnTo>
                      <a:pt x="69" y="186"/>
                    </a:lnTo>
                    <a:lnTo>
                      <a:pt x="58" y="235"/>
                    </a:lnTo>
                    <a:lnTo>
                      <a:pt x="93" y="208"/>
                    </a:lnTo>
                    <a:lnTo>
                      <a:pt x="103" y="289"/>
                    </a:lnTo>
                    <a:lnTo>
                      <a:pt x="128" y="198"/>
                    </a:lnTo>
                    <a:lnTo>
                      <a:pt x="160" y="264"/>
                    </a:lnTo>
                    <a:lnTo>
                      <a:pt x="170" y="193"/>
                    </a:lnTo>
                    <a:lnTo>
                      <a:pt x="219" y="242"/>
                    </a:lnTo>
                    <a:lnTo>
                      <a:pt x="204" y="173"/>
                    </a:lnTo>
                    <a:lnTo>
                      <a:pt x="261" y="177"/>
                    </a:lnTo>
                    <a:lnTo>
                      <a:pt x="213" y="140"/>
                    </a:lnTo>
                    <a:lnTo>
                      <a:pt x="255" y="108"/>
                    </a:lnTo>
                    <a:lnTo>
                      <a:pt x="202" y="97"/>
                    </a:lnTo>
                    <a:lnTo>
                      <a:pt x="222" y="59"/>
                    </a:lnTo>
                    <a:lnTo>
                      <a:pt x="172" y="71"/>
                    </a:lnTo>
                    <a:lnTo>
                      <a:pt x="175" y="0"/>
                    </a:lnTo>
                    <a:lnTo>
                      <a:pt x="131" y="77"/>
                    </a:lnTo>
                    <a:lnTo>
                      <a:pt x="131" y="77"/>
                    </a:lnTo>
                  </a:path>
                </a:pathLst>
              </a:custGeom>
              <a:solidFill>
                <a:srgbClr val="00E0E0"/>
              </a:solidFill>
              <a:ln w="9111" cap="flat" cmpd="sng">
                <a:solidFill>
                  <a:srgbClr val="000000"/>
                </a:solidFill>
                <a:prstDash val="solid"/>
                <a:miter/>
                <a:headEnd type="none" w="med" len="med"/>
                <a:tailEnd type="none" w="med" len="med"/>
              </a:ln>
            </p:spPr>
            <p:txBody>
              <a:bodyPr/>
              <a:lstStyle/>
              <a:p>
                <a:endParaRPr lang="zh-CN" altLang="en-US"/>
              </a:p>
            </p:txBody>
          </p:sp>
          <p:sp>
            <p:nvSpPr>
              <p:cNvPr id="44135" name="AutoShape 106"/>
              <p:cNvSpPr/>
              <p:nvPr/>
            </p:nvSpPr>
            <p:spPr>
              <a:xfrm flipV="1">
                <a:off x="3141" y="1426"/>
                <a:ext cx="203" cy="114"/>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36" name="Text Box 107"/>
              <p:cNvSpPr txBox="1"/>
              <p:nvPr/>
            </p:nvSpPr>
            <p:spPr>
              <a:xfrm>
                <a:off x="3187" y="1427"/>
                <a:ext cx="130" cy="75"/>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600" b="1" dirty="0">
                    <a:solidFill>
                      <a:srgbClr val="000000"/>
                    </a:solidFill>
                    <a:latin typeface="Arial" panose="020B0604020202020204" pitchFamily="34" charset="0"/>
                    <a:ea typeface="宋体" panose="02010600030101010101" pitchFamily="2" charset="-122"/>
                  </a:rPr>
                  <a:t>CFP</a:t>
                </a:r>
                <a:endParaRPr lang="en-US" altLang="zh-CN" sz="2200" dirty="0">
                  <a:latin typeface="Times New Roman" panose="02020603050405020304" pitchFamily="18" charset="0"/>
                  <a:ea typeface="宋体" panose="02010600030101010101" pitchFamily="2" charset="-122"/>
                </a:endParaRPr>
              </a:p>
            </p:txBody>
          </p:sp>
          <p:sp>
            <p:nvSpPr>
              <p:cNvPr id="44137" name="Freeform 108"/>
              <p:cNvSpPr/>
              <p:nvPr/>
            </p:nvSpPr>
            <p:spPr>
              <a:xfrm>
                <a:off x="3120" y="1344"/>
                <a:ext cx="262" cy="290"/>
              </a:xfrm>
              <a:custGeom>
                <a:avLst/>
                <a:gdLst/>
                <a:ahLst/>
                <a:cxnLst>
                  <a:cxn ang="0">
                    <a:pos x="131" y="77"/>
                  </a:cxn>
                  <a:cxn ang="0">
                    <a:pos x="102" y="30"/>
                  </a:cxn>
                  <a:cxn ang="0">
                    <a:pos x="88" y="84"/>
                  </a:cxn>
                  <a:cxn ang="0">
                    <a:pos x="5" y="30"/>
                  </a:cxn>
                  <a:cxn ang="0">
                    <a:pos x="56" y="101"/>
                  </a:cxn>
                  <a:cxn ang="0">
                    <a:pos x="0" y="115"/>
                  </a:cxn>
                  <a:cxn ang="0">
                    <a:pos x="45" y="157"/>
                  </a:cxn>
                  <a:cxn ang="0">
                    <a:pos x="2" y="195"/>
                  </a:cxn>
                  <a:cxn ang="0">
                    <a:pos x="69" y="186"/>
                  </a:cxn>
                  <a:cxn ang="0">
                    <a:pos x="58" y="235"/>
                  </a:cxn>
                  <a:cxn ang="0">
                    <a:pos x="93" y="208"/>
                  </a:cxn>
                  <a:cxn ang="0">
                    <a:pos x="103" y="289"/>
                  </a:cxn>
                  <a:cxn ang="0">
                    <a:pos x="128" y="198"/>
                  </a:cxn>
                  <a:cxn ang="0">
                    <a:pos x="160" y="264"/>
                  </a:cxn>
                  <a:cxn ang="0">
                    <a:pos x="170" y="193"/>
                  </a:cxn>
                  <a:cxn ang="0">
                    <a:pos x="219" y="242"/>
                  </a:cxn>
                  <a:cxn ang="0">
                    <a:pos x="204" y="173"/>
                  </a:cxn>
                  <a:cxn ang="0">
                    <a:pos x="261" y="177"/>
                  </a:cxn>
                  <a:cxn ang="0">
                    <a:pos x="213" y="140"/>
                  </a:cxn>
                  <a:cxn ang="0">
                    <a:pos x="255" y="108"/>
                  </a:cxn>
                  <a:cxn ang="0">
                    <a:pos x="202" y="97"/>
                  </a:cxn>
                  <a:cxn ang="0">
                    <a:pos x="222" y="59"/>
                  </a:cxn>
                  <a:cxn ang="0">
                    <a:pos x="172" y="71"/>
                  </a:cxn>
                  <a:cxn ang="0">
                    <a:pos x="175" y="0"/>
                  </a:cxn>
                  <a:cxn ang="0">
                    <a:pos x="131" y="77"/>
                  </a:cxn>
                  <a:cxn ang="0">
                    <a:pos x="131" y="77"/>
                  </a:cxn>
                </a:cxnLst>
                <a:rect l="0" t="0" r="0" b="0"/>
                <a:pathLst>
                  <a:path w="262" h="290">
                    <a:moveTo>
                      <a:pt x="131" y="77"/>
                    </a:moveTo>
                    <a:lnTo>
                      <a:pt x="102" y="30"/>
                    </a:lnTo>
                    <a:lnTo>
                      <a:pt x="88" y="84"/>
                    </a:lnTo>
                    <a:lnTo>
                      <a:pt x="5" y="30"/>
                    </a:lnTo>
                    <a:lnTo>
                      <a:pt x="56" y="101"/>
                    </a:lnTo>
                    <a:lnTo>
                      <a:pt x="0" y="115"/>
                    </a:lnTo>
                    <a:lnTo>
                      <a:pt x="45" y="157"/>
                    </a:lnTo>
                    <a:lnTo>
                      <a:pt x="2" y="195"/>
                    </a:lnTo>
                    <a:lnTo>
                      <a:pt x="69" y="186"/>
                    </a:lnTo>
                    <a:lnTo>
                      <a:pt x="58" y="235"/>
                    </a:lnTo>
                    <a:lnTo>
                      <a:pt x="93" y="208"/>
                    </a:lnTo>
                    <a:lnTo>
                      <a:pt x="103" y="289"/>
                    </a:lnTo>
                    <a:lnTo>
                      <a:pt x="128" y="198"/>
                    </a:lnTo>
                    <a:lnTo>
                      <a:pt x="160" y="264"/>
                    </a:lnTo>
                    <a:lnTo>
                      <a:pt x="170" y="193"/>
                    </a:lnTo>
                    <a:lnTo>
                      <a:pt x="219" y="242"/>
                    </a:lnTo>
                    <a:lnTo>
                      <a:pt x="204" y="173"/>
                    </a:lnTo>
                    <a:lnTo>
                      <a:pt x="261" y="177"/>
                    </a:lnTo>
                    <a:lnTo>
                      <a:pt x="213" y="140"/>
                    </a:lnTo>
                    <a:lnTo>
                      <a:pt x="255" y="108"/>
                    </a:lnTo>
                    <a:lnTo>
                      <a:pt x="202" y="97"/>
                    </a:lnTo>
                    <a:lnTo>
                      <a:pt x="222" y="59"/>
                    </a:lnTo>
                    <a:lnTo>
                      <a:pt x="172" y="71"/>
                    </a:lnTo>
                    <a:lnTo>
                      <a:pt x="175" y="0"/>
                    </a:lnTo>
                    <a:lnTo>
                      <a:pt x="131" y="77"/>
                    </a:lnTo>
                    <a:lnTo>
                      <a:pt x="131" y="77"/>
                    </a:lnTo>
                  </a:path>
                </a:pathLst>
              </a:custGeom>
              <a:solidFill>
                <a:srgbClr val="00E0E0"/>
              </a:solidFill>
              <a:ln w="9111" cap="flat" cmpd="sng">
                <a:solidFill>
                  <a:srgbClr val="000000"/>
                </a:solidFill>
                <a:prstDash val="solid"/>
                <a:miter/>
                <a:headEnd type="none" w="med" len="med"/>
                <a:tailEnd type="none" w="med" len="med"/>
              </a:ln>
            </p:spPr>
            <p:txBody>
              <a:bodyPr/>
              <a:lstStyle/>
              <a:p>
                <a:endParaRPr lang="zh-CN" altLang="en-US"/>
              </a:p>
            </p:txBody>
          </p:sp>
          <p:sp>
            <p:nvSpPr>
              <p:cNvPr id="44138" name="AutoShape 109"/>
              <p:cNvSpPr/>
              <p:nvPr/>
            </p:nvSpPr>
            <p:spPr>
              <a:xfrm flipV="1">
                <a:off x="3141" y="1426"/>
                <a:ext cx="203" cy="114"/>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39" name="Text Box 110"/>
              <p:cNvSpPr txBox="1"/>
              <p:nvPr/>
            </p:nvSpPr>
            <p:spPr>
              <a:xfrm>
                <a:off x="3187" y="1427"/>
                <a:ext cx="130" cy="75"/>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600" b="1" dirty="0">
                    <a:solidFill>
                      <a:srgbClr val="000000"/>
                    </a:solidFill>
                    <a:latin typeface="Arial" panose="020B0604020202020204" pitchFamily="34" charset="0"/>
                    <a:ea typeface="宋体" panose="02010600030101010101" pitchFamily="2" charset="-122"/>
                  </a:rPr>
                  <a:t>CFP</a:t>
                </a:r>
                <a:endParaRPr lang="en-US" altLang="zh-CN" sz="2200" dirty="0">
                  <a:latin typeface="Times New Roman" panose="02020603050405020304" pitchFamily="18" charset="0"/>
                  <a:ea typeface="宋体" panose="02010600030101010101" pitchFamily="2" charset="-122"/>
                </a:endParaRPr>
              </a:p>
            </p:txBody>
          </p:sp>
          <p:sp>
            <p:nvSpPr>
              <p:cNvPr id="44140" name="Freeform 111"/>
              <p:cNvSpPr/>
              <p:nvPr/>
            </p:nvSpPr>
            <p:spPr>
              <a:xfrm>
                <a:off x="2062" y="1573"/>
                <a:ext cx="261" cy="290"/>
              </a:xfrm>
              <a:custGeom>
                <a:avLst/>
                <a:gdLst/>
                <a:ahLst/>
                <a:cxnLst>
                  <a:cxn ang="0">
                    <a:pos x="131" y="78"/>
                  </a:cxn>
                  <a:cxn ang="0">
                    <a:pos x="101" y="32"/>
                  </a:cxn>
                  <a:cxn ang="0">
                    <a:pos x="88" y="85"/>
                  </a:cxn>
                  <a:cxn ang="0">
                    <a:pos x="4" y="32"/>
                  </a:cxn>
                  <a:cxn ang="0">
                    <a:pos x="56" y="103"/>
                  </a:cxn>
                  <a:cxn ang="0">
                    <a:pos x="0" y="116"/>
                  </a:cxn>
                  <a:cxn ang="0">
                    <a:pos x="44" y="158"/>
                  </a:cxn>
                  <a:cxn ang="0">
                    <a:pos x="2" y="196"/>
                  </a:cxn>
                  <a:cxn ang="0">
                    <a:pos x="68" y="187"/>
                  </a:cxn>
                  <a:cxn ang="0">
                    <a:pos x="57" y="236"/>
                  </a:cxn>
                  <a:cxn ang="0">
                    <a:pos x="92" y="209"/>
                  </a:cxn>
                  <a:cxn ang="0">
                    <a:pos x="103" y="289"/>
                  </a:cxn>
                  <a:cxn ang="0">
                    <a:pos x="128" y="200"/>
                  </a:cxn>
                  <a:cxn ang="0">
                    <a:pos x="160" y="265"/>
                  </a:cxn>
                  <a:cxn ang="0">
                    <a:pos x="169" y="194"/>
                  </a:cxn>
                  <a:cxn ang="0">
                    <a:pos x="218" y="243"/>
                  </a:cxn>
                  <a:cxn ang="0">
                    <a:pos x="203" y="174"/>
                  </a:cxn>
                  <a:cxn ang="0">
                    <a:pos x="260" y="178"/>
                  </a:cxn>
                  <a:cxn ang="0">
                    <a:pos x="212" y="141"/>
                  </a:cxn>
                  <a:cxn ang="0">
                    <a:pos x="254" y="109"/>
                  </a:cxn>
                  <a:cxn ang="0">
                    <a:pos x="202" y="98"/>
                  </a:cxn>
                  <a:cxn ang="0">
                    <a:pos x="222" y="60"/>
                  </a:cxn>
                  <a:cxn ang="0">
                    <a:pos x="171" y="72"/>
                  </a:cxn>
                  <a:cxn ang="0">
                    <a:pos x="175" y="0"/>
                  </a:cxn>
                  <a:cxn ang="0">
                    <a:pos x="131" y="78"/>
                  </a:cxn>
                  <a:cxn ang="0">
                    <a:pos x="131" y="78"/>
                  </a:cxn>
                </a:cxnLst>
                <a:rect l="0" t="0" r="0" b="0"/>
                <a:pathLst>
                  <a:path w="261" h="290">
                    <a:moveTo>
                      <a:pt x="131" y="78"/>
                    </a:moveTo>
                    <a:lnTo>
                      <a:pt x="101" y="32"/>
                    </a:lnTo>
                    <a:lnTo>
                      <a:pt x="88" y="85"/>
                    </a:lnTo>
                    <a:lnTo>
                      <a:pt x="4" y="32"/>
                    </a:lnTo>
                    <a:lnTo>
                      <a:pt x="56" y="103"/>
                    </a:lnTo>
                    <a:lnTo>
                      <a:pt x="0" y="116"/>
                    </a:lnTo>
                    <a:lnTo>
                      <a:pt x="44" y="158"/>
                    </a:lnTo>
                    <a:lnTo>
                      <a:pt x="2" y="196"/>
                    </a:lnTo>
                    <a:lnTo>
                      <a:pt x="68" y="187"/>
                    </a:lnTo>
                    <a:lnTo>
                      <a:pt x="57" y="236"/>
                    </a:lnTo>
                    <a:lnTo>
                      <a:pt x="92" y="209"/>
                    </a:lnTo>
                    <a:lnTo>
                      <a:pt x="103" y="289"/>
                    </a:lnTo>
                    <a:lnTo>
                      <a:pt x="128" y="200"/>
                    </a:lnTo>
                    <a:lnTo>
                      <a:pt x="160" y="265"/>
                    </a:lnTo>
                    <a:lnTo>
                      <a:pt x="169" y="194"/>
                    </a:lnTo>
                    <a:lnTo>
                      <a:pt x="218" y="243"/>
                    </a:lnTo>
                    <a:lnTo>
                      <a:pt x="203" y="174"/>
                    </a:lnTo>
                    <a:lnTo>
                      <a:pt x="260" y="178"/>
                    </a:lnTo>
                    <a:lnTo>
                      <a:pt x="212" y="141"/>
                    </a:lnTo>
                    <a:lnTo>
                      <a:pt x="254" y="109"/>
                    </a:lnTo>
                    <a:lnTo>
                      <a:pt x="202" y="98"/>
                    </a:lnTo>
                    <a:lnTo>
                      <a:pt x="222" y="60"/>
                    </a:lnTo>
                    <a:lnTo>
                      <a:pt x="171" y="72"/>
                    </a:lnTo>
                    <a:lnTo>
                      <a:pt x="175" y="0"/>
                    </a:lnTo>
                    <a:lnTo>
                      <a:pt x="131" y="78"/>
                    </a:lnTo>
                    <a:lnTo>
                      <a:pt x="131" y="78"/>
                    </a:lnTo>
                  </a:path>
                </a:pathLst>
              </a:custGeom>
              <a:solidFill>
                <a:srgbClr val="FFFF00"/>
              </a:solidFill>
              <a:ln w="9111" cap="flat" cmpd="sng">
                <a:solidFill>
                  <a:srgbClr val="000000"/>
                </a:solidFill>
                <a:prstDash val="solid"/>
                <a:miter/>
                <a:headEnd type="none" w="med" len="med"/>
                <a:tailEnd type="none" w="med" len="med"/>
              </a:ln>
            </p:spPr>
            <p:txBody>
              <a:bodyPr/>
              <a:lstStyle/>
              <a:p>
                <a:endParaRPr lang="zh-CN" altLang="en-US"/>
              </a:p>
            </p:txBody>
          </p:sp>
          <p:sp>
            <p:nvSpPr>
              <p:cNvPr id="44141" name="AutoShape 112"/>
              <p:cNvSpPr/>
              <p:nvPr/>
            </p:nvSpPr>
            <p:spPr>
              <a:xfrm flipV="1">
                <a:off x="2091" y="1661"/>
                <a:ext cx="200" cy="113"/>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42" name="Text Box 113"/>
              <p:cNvSpPr txBox="1"/>
              <p:nvPr/>
            </p:nvSpPr>
            <p:spPr>
              <a:xfrm>
                <a:off x="2137" y="1661"/>
                <a:ext cx="127" cy="75"/>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600" b="1" dirty="0">
                    <a:solidFill>
                      <a:srgbClr val="000000"/>
                    </a:solidFill>
                    <a:latin typeface="Arial" panose="020B0604020202020204" pitchFamily="34" charset="0"/>
                    <a:ea typeface="宋体" panose="02010600030101010101" pitchFamily="2" charset="-122"/>
                  </a:rPr>
                  <a:t>YFP</a:t>
                </a:r>
                <a:endParaRPr lang="en-US" altLang="zh-CN" sz="2200" dirty="0">
                  <a:latin typeface="Times New Roman" panose="02020603050405020304" pitchFamily="18" charset="0"/>
                  <a:ea typeface="宋体" panose="02010600030101010101" pitchFamily="2" charset="-122"/>
                </a:endParaRPr>
              </a:p>
            </p:txBody>
          </p:sp>
          <p:sp>
            <p:nvSpPr>
              <p:cNvPr id="44143" name="Freeform 114"/>
              <p:cNvSpPr/>
              <p:nvPr/>
            </p:nvSpPr>
            <p:spPr>
              <a:xfrm>
                <a:off x="2062" y="1573"/>
                <a:ext cx="261" cy="290"/>
              </a:xfrm>
              <a:custGeom>
                <a:avLst/>
                <a:gdLst/>
                <a:ahLst/>
                <a:cxnLst>
                  <a:cxn ang="0">
                    <a:pos x="131" y="78"/>
                  </a:cxn>
                  <a:cxn ang="0">
                    <a:pos x="101" y="32"/>
                  </a:cxn>
                  <a:cxn ang="0">
                    <a:pos x="88" y="85"/>
                  </a:cxn>
                  <a:cxn ang="0">
                    <a:pos x="4" y="32"/>
                  </a:cxn>
                  <a:cxn ang="0">
                    <a:pos x="56" y="103"/>
                  </a:cxn>
                  <a:cxn ang="0">
                    <a:pos x="0" y="116"/>
                  </a:cxn>
                  <a:cxn ang="0">
                    <a:pos x="44" y="158"/>
                  </a:cxn>
                  <a:cxn ang="0">
                    <a:pos x="2" y="196"/>
                  </a:cxn>
                  <a:cxn ang="0">
                    <a:pos x="68" y="187"/>
                  </a:cxn>
                  <a:cxn ang="0">
                    <a:pos x="57" y="236"/>
                  </a:cxn>
                  <a:cxn ang="0">
                    <a:pos x="92" y="209"/>
                  </a:cxn>
                  <a:cxn ang="0">
                    <a:pos x="103" y="289"/>
                  </a:cxn>
                  <a:cxn ang="0">
                    <a:pos x="128" y="200"/>
                  </a:cxn>
                  <a:cxn ang="0">
                    <a:pos x="160" y="265"/>
                  </a:cxn>
                  <a:cxn ang="0">
                    <a:pos x="169" y="194"/>
                  </a:cxn>
                  <a:cxn ang="0">
                    <a:pos x="218" y="243"/>
                  </a:cxn>
                  <a:cxn ang="0">
                    <a:pos x="203" y="174"/>
                  </a:cxn>
                  <a:cxn ang="0">
                    <a:pos x="260" y="178"/>
                  </a:cxn>
                  <a:cxn ang="0">
                    <a:pos x="212" y="141"/>
                  </a:cxn>
                  <a:cxn ang="0">
                    <a:pos x="254" y="109"/>
                  </a:cxn>
                  <a:cxn ang="0">
                    <a:pos x="202" y="98"/>
                  </a:cxn>
                  <a:cxn ang="0">
                    <a:pos x="222" y="60"/>
                  </a:cxn>
                  <a:cxn ang="0">
                    <a:pos x="171" y="72"/>
                  </a:cxn>
                  <a:cxn ang="0">
                    <a:pos x="175" y="0"/>
                  </a:cxn>
                  <a:cxn ang="0">
                    <a:pos x="131" y="78"/>
                  </a:cxn>
                  <a:cxn ang="0">
                    <a:pos x="131" y="78"/>
                  </a:cxn>
                </a:cxnLst>
                <a:rect l="0" t="0" r="0" b="0"/>
                <a:pathLst>
                  <a:path w="261" h="290">
                    <a:moveTo>
                      <a:pt x="131" y="78"/>
                    </a:moveTo>
                    <a:lnTo>
                      <a:pt x="101" y="32"/>
                    </a:lnTo>
                    <a:lnTo>
                      <a:pt x="88" y="85"/>
                    </a:lnTo>
                    <a:lnTo>
                      <a:pt x="4" y="32"/>
                    </a:lnTo>
                    <a:lnTo>
                      <a:pt x="56" y="103"/>
                    </a:lnTo>
                    <a:lnTo>
                      <a:pt x="0" y="116"/>
                    </a:lnTo>
                    <a:lnTo>
                      <a:pt x="44" y="158"/>
                    </a:lnTo>
                    <a:lnTo>
                      <a:pt x="2" y="196"/>
                    </a:lnTo>
                    <a:lnTo>
                      <a:pt x="68" y="187"/>
                    </a:lnTo>
                    <a:lnTo>
                      <a:pt x="57" y="236"/>
                    </a:lnTo>
                    <a:lnTo>
                      <a:pt x="92" y="209"/>
                    </a:lnTo>
                    <a:lnTo>
                      <a:pt x="103" y="289"/>
                    </a:lnTo>
                    <a:lnTo>
                      <a:pt x="128" y="200"/>
                    </a:lnTo>
                    <a:lnTo>
                      <a:pt x="160" y="265"/>
                    </a:lnTo>
                    <a:lnTo>
                      <a:pt x="169" y="194"/>
                    </a:lnTo>
                    <a:lnTo>
                      <a:pt x="218" y="243"/>
                    </a:lnTo>
                    <a:lnTo>
                      <a:pt x="203" y="174"/>
                    </a:lnTo>
                    <a:lnTo>
                      <a:pt x="260" y="178"/>
                    </a:lnTo>
                    <a:lnTo>
                      <a:pt x="212" y="141"/>
                    </a:lnTo>
                    <a:lnTo>
                      <a:pt x="254" y="109"/>
                    </a:lnTo>
                    <a:lnTo>
                      <a:pt x="202" y="98"/>
                    </a:lnTo>
                    <a:lnTo>
                      <a:pt x="222" y="60"/>
                    </a:lnTo>
                    <a:lnTo>
                      <a:pt x="171" y="72"/>
                    </a:lnTo>
                    <a:lnTo>
                      <a:pt x="175" y="0"/>
                    </a:lnTo>
                    <a:lnTo>
                      <a:pt x="131" y="78"/>
                    </a:lnTo>
                    <a:lnTo>
                      <a:pt x="131" y="78"/>
                    </a:lnTo>
                  </a:path>
                </a:pathLst>
              </a:custGeom>
              <a:solidFill>
                <a:srgbClr val="FFFF00"/>
              </a:solidFill>
              <a:ln w="9111" cap="flat" cmpd="sng">
                <a:solidFill>
                  <a:srgbClr val="000000"/>
                </a:solidFill>
                <a:prstDash val="solid"/>
                <a:miter/>
                <a:headEnd type="none" w="med" len="med"/>
                <a:tailEnd type="none" w="med" len="med"/>
              </a:ln>
            </p:spPr>
            <p:txBody>
              <a:bodyPr/>
              <a:lstStyle/>
              <a:p>
                <a:endParaRPr lang="zh-CN" altLang="en-US"/>
              </a:p>
            </p:txBody>
          </p:sp>
          <p:sp>
            <p:nvSpPr>
              <p:cNvPr id="44144" name="AutoShape 115"/>
              <p:cNvSpPr/>
              <p:nvPr/>
            </p:nvSpPr>
            <p:spPr>
              <a:xfrm flipV="1">
                <a:off x="2091" y="1661"/>
                <a:ext cx="200" cy="113"/>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45" name="Text Box 116"/>
              <p:cNvSpPr txBox="1"/>
              <p:nvPr/>
            </p:nvSpPr>
            <p:spPr>
              <a:xfrm>
                <a:off x="2137" y="1661"/>
                <a:ext cx="127" cy="75"/>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600" b="1" dirty="0">
                    <a:solidFill>
                      <a:srgbClr val="000000"/>
                    </a:solidFill>
                    <a:latin typeface="Arial" panose="020B0604020202020204" pitchFamily="34" charset="0"/>
                    <a:ea typeface="宋体" panose="02010600030101010101" pitchFamily="2" charset="-122"/>
                  </a:rPr>
                  <a:t>YFP</a:t>
                </a:r>
                <a:endParaRPr lang="en-US" altLang="zh-CN" sz="2200" dirty="0">
                  <a:latin typeface="Times New Roman" panose="02020603050405020304" pitchFamily="18" charset="0"/>
                  <a:ea typeface="宋体" panose="02010600030101010101" pitchFamily="2" charset="-122"/>
                </a:endParaRPr>
              </a:p>
            </p:txBody>
          </p:sp>
          <p:sp>
            <p:nvSpPr>
              <p:cNvPr id="44146" name="Freeform 117"/>
              <p:cNvSpPr/>
              <p:nvPr/>
            </p:nvSpPr>
            <p:spPr>
              <a:xfrm>
                <a:off x="2876" y="202"/>
                <a:ext cx="260" cy="291"/>
              </a:xfrm>
              <a:custGeom>
                <a:avLst/>
                <a:gdLst/>
                <a:ahLst/>
                <a:cxnLst>
                  <a:cxn ang="0">
                    <a:pos x="129" y="78"/>
                  </a:cxn>
                  <a:cxn ang="0">
                    <a:pos x="101" y="31"/>
                  </a:cxn>
                  <a:cxn ang="0">
                    <a:pos x="88" y="85"/>
                  </a:cxn>
                  <a:cxn ang="0">
                    <a:pos x="4" y="31"/>
                  </a:cxn>
                  <a:cxn ang="0">
                    <a:pos x="56" y="102"/>
                  </a:cxn>
                  <a:cxn ang="0">
                    <a:pos x="0" y="116"/>
                  </a:cxn>
                  <a:cxn ang="0">
                    <a:pos x="45" y="159"/>
                  </a:cxn>
                  <a:cxn ang="0">
                    <a:pos x="2" y="197"/>
                  </a:cxn>
                  <a:cxn ang="0">
                    <a:pos x="68" y="188"/>
                  </a:cxn>
                  <a:cxn ang="0">
                    <a:pos x="57" y="237"/>
                  </a:cxn>
                  <a:cxn ang="0">
                    <a:pos x="93" y="210"/>
                  </a:cxn>
                  <a:cxn ang="0">
                    <a:pos x="102" y="290"/>
                  </a:cxn>
                  <a:cxn ang="0">
                    <a:pos x="127" y="200"/>
                  </a:cxn>
                  <a:cxn ang="0">
                    <a:pos x="159" y="265"/>
                  </a:cxn>
                  <a:cxn ang="0">
                    <a:pos x="169" y="195"/>
                  </a:cxn>
                  <a:cxn ang="0">
                    <a:pos x="218" y="243"/>
                  </a:cxn>
                  <a:cxn ang="0">
                    <a:pos x="202" y="174"/>
                  </a:cxn>
                  <a:cxn ang="0">
                    <a:pos x="259" y="179"/>
                  </a:cxn>
                  <a:cxn ang="0">
                    <a:pos x="212" y="141"/>
                  </a:cxn>
                  <a:cxn ang="0">
                    <a:pos x="254" y="109"/>
                  </a:cxn>
                  <a:cxn ang="0">
                    <a:pos x="201" y="98"/>
                  </a:cxn>
                  <a:cxn ang="0">
                    <a:pos x="221" y="60"/>
                  </a:cxn>
                  <a:cxn ang="0">
                    <a:pos x="170" y="72"/>
                  </a:cxn>
                  <a:cxn ang="0">
                    <a:pos x="175" y="0"/>
                  </a:cxn>
                  <a:cxn ang="0">
                    <a:pos x="129" y="78"/>
                  </a:cxn>
                  <a:cxn ang="0">
                    <a:pos x="129" y="78"/>
                  </a:cxn>
                </a:cxnLst>
                <a:rect l="0" t="0" r="0" b="0"/>
                <a:pathLst>
                  <a:path w="260" h="291">
                    <a:moveTo>
                      <a:pt x="129" y="78"/>
                    </a:moveTo>
                    <a:lnTo>
                      <a:pt x="101" y="31"/>
                    </a:lnTo>
                    <a:lnTo>
                      <a:pt x="88" y="85"/>
                    </a:lnTo>
                    <a:lnTo>
                      <a:pt x="4" y="31"/>
                    </a:lnTo>
                    <a:lnTo>
                      <a:pt x="56" y="102"/>
                    </a:lnTo>
                    <a:lnTo>
                      <a:pt x="0" y="116"/>
                    </a:lnTo>
                    <a:lnTo>
                      <a:pt x="45" y="159"/>
                    </a:lnTo>
                    <a:lnTo>
                      <a:pt x="2" y="197"/>
                    </a:lnTo>
                    <a:lnTo>
                      <a:pt x="68" y="188"/>
                    </a:lnTo>
                    <a:lnTo>
                      <a:pt x="57" y="237"/>
                    </a:lnTo>
                    <a:lnTo>
                      <a:pt x="93" y="210"/>
                    </a:lnTo>
                    <a:lnTo>
                      <a:pt x="102" y="290"/>
                    </a:lnTo>
                    <a:lnTo>
                      <a:pt x="127" y="200"/>
                    </a:lnTo>
                    <a:lnTo>
                      <a:pt x="159" y="265"/>
                    </a:lnTo>
                    <a:lnTo>
                      <a:pt x="169" y="195"/>
                    </a:lnTo>
                    <a:lnTo>
                      <a:pt x="218" y="243"/>
                    </a:lnTo>
                    <a:lnTo>
                      <a:pt x="202" y="174"/>
                    </a:lnTo>
                    <a:lnTo>
                      <a:pt x="259" y="179"/>
                    </a:lnTo>
                    <a:lnTo>
                      <a:pt x="212" y="141"/>
                    </a:lnTo>
                    <a:lnTo>
                      <a:pt x="254" y="109"/>
                    </a:lnTo>
                    <a:lnTo>
                      <a:pt x="201" y="98"/>
                    </a:lnTo>
                    <a:lnTo>
                      <a:pt x="221" y="60"/>
                    </a:lnTo>
                    <a:lnTo>
                      <a:pt x="170" y="72"/>
                    </a:lnTo>
                    <a:lnTo>
                      <a:pt x="175" y="0"/>
                    </a:lnTo>
                    <a:lnTo>
                      <a:pt x="129" y="78"/>
                    </a:lnTo>
                    <a:lnTo>
                      <a:pt x="129" y="78"/>
                    </a:lnTo>
                  </a:path>
                </a:pathLst>
              </a:custGeom>
              <a:solidFill>
                <a:srgbClr val="FFFF00"/>
              </a:solidFill>
              <a:ln w="9111" cap="flat" cmpd="sng">
                <a:solidFill>
                  <a:srgbClr val="000000"/>
                </a:solidFill>
                <a:prstDash val="solid"/>
                <a:miter/>
                <a:headEnd type="none" w="med" len="med"/>
                <a:tailEnd type="none" w="med" len="med"/>
              </a:ln>
            </p:spPr>
            <p:txBody>
              <a:bodyPr/>
              <a:lstStyle/>
              <a:p>
                <a:endParaRPr lang="zh-CN" altLang="en-US"/>
              </a:p>
            </p:txBody>
          </p:sp>
          <p:sp>
            <p:nvSpPr>
              <p:cNvPr id="44147" name="AutoShape 118"/>
              <p:cNvSpPr/>
              <p:nvPr/>
            </p:nvSpPr>
            <p:spPr>
              <a:xfrm flipV="1">
                <a:off x="2905" y="289"/>
                <a:ext cx="200" cy="115"/>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48" name="Text Box 119"/>
              <p:cNvSpPr txBox="1"/>
              <p:nvPr/>
            </p:nvSpPr>
            <p:spPr>
              <a:xfrm>
                <a:off x="2951" y="289"/>
                <a:ext cx="126" cy="76"/>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600" b="1" dirty="0">
                    <a:solidFill>
                      <a:srgbClr val="000000"/>
                    </a:solidFill>
                    <a:latin typeface="Arial" panose="020B0604020202020204" pitchFamily="34" charset="0"/>
                    <a:ea typeface="宋体" panose="02010600030101010101" pitchFamily="2" charset="-122"/>
                  </a:rPr>
                  <a:t>YFP</a:t>
                </a:r>
                <a:endParaRPr lang="en-US" altLang="zh-CN" sz="2200" dirty="0">
                  <a:latin typeface="Times New Roman" panose="02020603050405020304" pitchFamily="18" charset="0"/>
                  <a:ea typeface="宋体" panose="02010600030101010101" pitchFamily="2" charset="-122"/>
                </a:endParaRPr>
              </a:p>
            </p:txBody>
          </p:sp>
          <p:sp>
            <p:nvSpPr>
              <p:cNvPr id="44149" name="Freeform 120"/>
              <p:cNvSpPr/>
              <p:nvPr/>
            </p:nvSpPr>
            <p:spPr>
              <a:xfrm>
                <a:off x="2876" y="202"/>
                <a:ext cx="260" cy="291"/>
              </a:xfrm>
              <a:custGeom>
                <a:avLst/>
                <a:gdLst/>
                <a:ahLst/>
                <a:cxnLst>
                  <a:cxn ang="0">
                    <a:pos x="129" y="78"/>
                  </a:cxn>
                  <a:cxn ang="0">
                    <a:pos x="101" y="31"/>
                  </a:cxn>
                  <a:cxn ang="0">
                    <a:pos x="88" y="85"/>
                  </a:cxn>
                  <a:cxn ang="0">
                    <a:pos x="4" y="31"/>
                  </a:cxn>
                  <a:cxn ang="0">
                    <a:pos x="56" y="102"/>
                  </a:cxn>
                  <a:cxn ang="0">
                    <a:pos x="0" y="116"/>
                  </a:cxn>
                  <a:cxn ang="0">
                    <a:pos x="45" y="159"/>
                  </a:cxn>
                  <a:cxn ang="0">
                    <a:pos x="2" y="197"/>
                  </a:cxn>
                  <a:cxn ang="0">
                    <a:pos x="68" y="188"/>
                  </a:cxn>
                  <a:cxn ang="0">
                    <a:pos x="57" y="237"/>
                  </a:cxn>
                  <a:cxn ang="0">
                    <a:pos x="93" y="210"/>
                  </a:cxn>
                  <a:cxn ang="0">
                    <a:pos x="102" y="290"/>
                  </a:cxn>
                  <a:cxn ang="0">
                    <a:pos x="127" y="200"/>
                  </a:cxn>
                  <a:cxn ang="0">
                    <a:pos x="159" y="265"/>
                  </a:cxn>
                  <a:cxn ang="0">
                    <a:pos x="169" y="195"/>
                  </a:cxn>
                  <a:cxn ang="0">
                    <a:pos x="218" y="243"/>
                  </a:cxn>
                  <a:cxn ang="0">
                    <a:pos x="202" y="174"/>
                  </a:cxn>
                  <a:cxn ang="0">
                    <a:pos x="259" y="179"/>
                  </a:cxn>
                  <a:cxn ang="0">
                    <a:pos x="212" y="141"/>
                  </a:cxn>
                  <a:cxn ang="0">
                    <a:pos x="254" y="109"/>
                  </a:cxn>
                  <a:cxn ang="0">
                    <a:pos x="201" y="98"/>
                  </a:cxn>
                  <a:cxn ang="0">
                    <a:pos x="221" y="60"/>
                  </a:cxn>
                  <a:cxn ang="0">
                    <a:pos x="170" y="72"/>
                  </a:cxn>
                  <a:cxn ang="0">
                    <a:pos x="175" y="0"/>
                  </a:cxn>
                  <a:cxn ang="0">
                    <a:pos x="129" y="78"/>
                  </a:cxn>
                  <a:cxn ang="0">
                    <a:pos x="129" y="78"/>
                  </a:cxn>
                </a:cxnLst>
                <a:rect l="0" t="0" r="0" b="0"/>
                <a:pathLst>
                  <a:path w="260" h="291">
                    <a:moveTo>
                      <a:pt x="129" y="78"/>
                    </a:moveTo>
                    <a:lnTo>
                      <a:pt x="101" y="31"/>
                    </a:lnTo>
                    <a:lnTo>
                      <a:pt x="88" y="85"/>
                    </a:lnTo>
                    <a:lnTo>
                      <a:pt x="4" y="31"/>
                    </a:lnTo>
                    <a:lnTo>
                      <a:pt x="56" y="102"/>
                    </a:lnTo>
                    <a:lnTo>
                      <a:pt x="0" y="116"/>
                    </a:lnTo>
                    <a:lnTo>
                      <a:pt x="45" y="159"/>
                    </a:lnTo>
                    <a:lnTo>
                      <a:pt x="2" y="197"/>
                    </a:lnTo>
                    <a:lnTo>
                      <a:pt x="68" y="188"/>
                    </a:lnTo>
                    <a:lnTo>
                      <a:pt x="57" y="237"/>
                    </a:lnTo>
                    <a:lnTo>
                      <a:pt x="93" y="210"/>
                    </a:lnTo>
                    <a:lnTo>
                      <a:pt x="102" y="290"/>
                    </a:lnTo>
                    <a:lnTo>
                      <a:pt x="127" y="200"/>
                    </a:lnTo>
                    <a:lnTo>
                      <a:pt x="159" y="265"/>
                    </a:lnTo>
                    <a:lnTo>
                      <a:pt x="169" y="195"/>
                    </a:lnTo>
                    <a:lnTo>
                      <a:pt x="218" y="243"/>
                    </a:lnTo>
                    <a:lnTo>
                      <a:pt x="202" y="174"/>
                    </a:lnTo>
                    <a:lnTo>
                      <a:pt x="259" y="179"/>
                    </a:lnTo>
                    <a:lnTo>
                      <a:pt x="212" y="141"/>
                    </a:lnTo>
                    <a:lnTo>
                      <a:pt x="254" y="109"/>
                    </a:lnTo>
                    <a:lnTo>
                      <a:pt x="201" y="98"/>
                    </a:lnTo>
                    <a:lnTo>
                      <a:pt x="221" y="60"/>
                    </a:lnTo>
                    <a:lnTo>
                      <a:pt x="170" y="72"/>
                    </a:lnTo>
                    <a:lnTo>
                      <a:pt x="175" y="0"/>
                    </a:lnTo>
                    <a:lnTo>
                      <a:pt x="129" y="78"/>
                    </a:lnTo>
                    <a:lnTo>
                      <a:pt x="129" y="78"/>
                    </a:lnTo>
                  </a:path>
                </a:pathLst>
              </a:custGeom>
              <a:solidFill>
                <a:srgbClr val="FFFF00"/>
              </a:solidFill>
              <a:ln w="9111" cap="flat" cmpd="sng">
                <a:solidFill>
                  <a:srgbClr val="000000"/>
                </a:solidFill>
                <a:prstDash val="solid"/>
                <a:miter/>
                <a:headEnd type="none" w="med" len="med"/>
                <a:tailEnd type="none" w="med" len="med"/>
              </a:ln>
            </p:spPr>
            <p:txBody>
              <a:bodyPr/>
              <a:lstStyle/>
              <a:p>
                <a:endParaRPr lang="zh-CN" altLang="en-US"/>
              </a:p>
            </p:txBody>
          </p:sp>
          <p:sp>
            <p:nvSpPr>
              <p:cNvPr id="44150" name="AutoShape 121"/>
              <p:cNvSpPr/>
              <p:nvPr/>
            </p:nvSpPr>
            <p:spPr>
              <a:xfrm flipV="1">
                <a:off x="2905" y="289"/>
                <a:ext cx="200" cy="115"/>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51" name="Text Box 122"/>
              <p:cNvSpPr txBox="1"/>
              <p:nvPr/>
            </p:nvSpPr>
            <p:spPr>
              <a:xfrm>
                <a:off x="2951" y="289"/>
                <a:ext cx="126" cy="76"/>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600" b="1" dirty="0">
                    <a:solidFill>
                      <a:srgbClr val="000000"/>
                    </a:solidFill>
                    <a:latin typeface="Arial" panose="020B0604020202020204" pitchFamily="34" charset="0"/>
                    <a:ea typeface="宋体" panose="02010600030101010101" pitchFamily="2" charset="-122"/>
                  </a:rPr>
                  <a:t>YFP</a:t>
                </a:r>
                <a:endParaRPr lang="en-US" altLang="zh-CN" sz="2200" dirty="0">
                  <a:latin typeface="Times New Roman" panose="02020603050405020304" pitchFamily="18" charset="0"/>
                  <a:ea typeface="宋体" panose="02010600030101010101" pitchFamily="2" charset="-122"/>
                </a:endParaRPr>
              </a:p>
            </p:txBody>
          </p:sp>
          <p:sp>
            <p:nvSpPr>
              <p:cNvPr id="44152" name="AutoShape 123"/>
              <p:cNvSpPr/>
              <p:nvPr/>
            </p:nvSpPr>
            <p:spPr>
              <a:xfrm flipV="1">
                <a:off x="472" y="1620"/>
                <a:ext cx="192" cy="127"/>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53" name="Text Box 124"/>
              <p:cNvSpPr txBox="1"/>
              <p:nvPr/>
            </p:nvSpPr>
            <p:spPr>
              <a:xfrm>
                <a:off x="519" y="1621"/>
                <a:ext cx="117" cy="86"/>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700" dirty="0">
                    <a:solidFill>
                      <a:srgbClr val="000000"/>
                    </a:solidFill>
                    <a:latin typeface="Arial" panose="020B0604020202020204" pitchFamily="34" charset="0"/>
                    <a:ea typeface="宋体" panose="02010600030101010101" pitchFamily="2" charset="-122"/>
                  </a:rPr>
                  <a:t>OR</a:t>
                </a:r>
                <a:endParaRPr lang="en-US" altLang="zh-CN" sz="2200" dirty="0">
                  <a:latin typeface="Times New Roman" panose="02020603050405020304" pitchFamily="18" charset="0"/>
                  <a:ea typeface="宋体" panose="02010600030101010101" pitchFamily="2" charset="-122"/>
                </a:endParaRPr>
              </a:p>
            </p:txBody>
          </p:sp>
          <p:sp>
            <p:nvSpPr>
              <p:cNvPr id="44154" name="AutoShape 125"/>
              <p:cNvSpPr/>
              <p:nvPr/>
            </p:nvSpPr>
            <p:spPr>
              <a:xfrm flipV="1">
                <a:off x="2226" y="1811"/>
                <a:ext cx="192" cy="128"/>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55" name="Text Box 126"/>
              <p:cNvSpPr txBox="1"/>
              <p:nvPr/>
            </p:nvSpPr>
            <p:spPr>
              <a:xfrm>
                <a:off x="2272" y="1813"/>
                <a:ext cx="117" cy="85"/>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700" dirty="0">
                    <a:solidFill>
                      <a:srgbClr val="000000"/>
                    </a:solidFill>
                    <a:latin typeface="Arial" panose="020B0604020202020204" pitchFamily="34" charset="0"/>
                    <a:ea typeface="宋体" panose="02010600030101010101" pitchFamily="2" charset="-122"/>
                  </a:rPr>
                  <a:t>OR</a:t>
                </a:r>
                <a:endParaRPr lang="en-US" altLang="zh-CN" sz="2200" dirty="0">
                  <a:latin typeface="Times New Roman" panose="02020603050405020304" pitchFamily="18" charset="0"/>
                  <a:ea typeface="宋体" panose="02010600030101010101" pitchFamily="2" charset="-122"/>
                </a:endParaRPr>
              </a:p>
            </p:txBody>
          </p:sp>
          <p:sp>
            <p:nvSpPr>
              <p:cNvPr id="44156" name="AutoShape 127"/>
              <p:cNvSpPr/>
              <p:nvPr/>
            </p:nvSpPr>
            <p:spPr>
              <a:xfrm flipV="1">
                <a:off x="3019" y="1592"/>
                <a:ext cx="191" cy="128"/>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57" name="Text Box 128"/>
              <p:cNvSpPr txBox="1"/>
              <p:nvPr/>
            </p:nvSpPr>
            <p:spPr>
              <a:xfrm>
                <a:off x="3065" y="1594"/>
                <a:ext cx="117" cy="85"/>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700" dirty="0">
                    <a:solidFill>
                      <a:srgbClr val="000000"/>
                    </a:solidFill>
                    <a:latin typeface="Arial" panose="020B0604020202020204" pitchFamily="34" charset="0"/>
                    <a:ea typeface="宋体" panose="02010600030101010101" pitchFamily="2" charset="-122"/>
                  </a:rPr>
                  <a:t>OR</a:t>
                </a:r>
                <a:endParaRPr lang="en-US" altLang="zh-CN" sz="2200" dirty="0">
                  <a:latin typeface="Times New Roman" panose="02020603050405020304" pitchFamily="18" charset="0"/>
                  <a:ea typeface="宋体" panose="02010600030101010101" pitchFamily="2" charset="-122"/>
                </a:endParaRPr>
              </a:p>
            </p:txBody>
          </p:sp>
          <p:sp>
            <p:nvSpPr>
              <p:cNvPr id="44158" name="AutoShape 129"/>
              <p:cNvSpPr/>
              <p:nvPr/>
            </p:nvSpPr>
            <p:spPr>
              <a:xfrm flipV="1">
                <a:off x="3027" y="114"/>
                <a:ext cx="191" cy="127"/>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59" name="Text Box 130"/>
              <p:cNvSpPr txBox="1"/>
              <p:nvPr/>
            </p:nvSpPr>
            <p:spPr>
              <a:xfrm>
                <a:off x="3072" y="115"/>
                <a:ext cx="118" cy="86"/>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700" dirty="0">
                    <a:solidFill>
                      <a:srgbClr val="000000"/>
                    </a:solidFill>
                    <a:latin typeface="Arial" panose="020B0604020202020204" pitchFamily="34" charset="0"/>
                    <a:ea typeface="宋体" panose="02010600030101010101" pitchFamily="2" charset="-122"/>
                  </a:rPr>
                  <a:t>OR</a:t>
                </a:r>
                <a:endParaRPr lang="en-US" altLang="zh-CN" sz="2200" dirty="0">
                  <a:latin typeface="Times New Roman" panose="02020603050405020304" pitchFamily="18" charset="0"/>
                  <a:ea typeface="宋体" panose="02010600030101010101" pitchFamily="2" charset="-122"/>
                </a:endParaRPr>
              </a:p>
            </p:txBody>
          </p:sp>
          <p:sp>
            <p:nvSpPr>
              <p:cNvPr id="44160" name="AutoShape 131"/>
              <p:cNvSpPr/>
              <p:nvPr/>
            </p:nvSpPr>
            <p:spPr>
              <a:xfrm flipV="1">
                <a:off x="295" y="2103"/>
                <a:ext cx="3312" cy="170"/>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61" name="AutoShape 132"/>
              <p:cNvSpPr/>
              <p:nvPr/>
            </p:nvSpPr>
            <p:spPr>
              <a:xfrm flipV="1">
                <a:off x="3295" y="3"/>
                <a:ext cx="312" cy="141"/>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62" name="Text Box 133"/>
              <p:cNvSpPr txBox="1"/>
              <p:nvPr/>
            </p:nvSpPr>
            <p:spPr>
              <a:xfrm>
                <a:off x="3341" y="0"/>
                <a:ext cx="70" cy="101"/>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900" b="1" dirty="0">
                    <a:solidFill>
                      <a:srgbClr val="000000"/>
                    </a:solidFill>
                    <a:latin typeface="Arial" panose="020B0604020202020204" pitchFamily="34" charset="0"/>
                    <a:ea typeface="宋体" panose="02010600030101010101" pitchFamily="2" charset="-122"/>
                  </a:rPr>
                  <a:t>N</a:t>
                </a:r>
                <a:endParaRPr lang="en-US" altLang="zh-CN" sz="2200" dirty="0">
                  <a:latin typeface="Times New Roman" panose="02020603050405020304" pitchFamily="18" charset="0"/>
                  <a:ea typeface="宋体" panose="02010600030101010101" pitchFamily="2" charset="-122"/>
                </a:endParaRPr>
              </a:p>
            </p:txBody>
          </p:sp>
          <p:sp>
            <p:nvSpPr>
              <p:cNvPr id="44163" name="Text Box 134"/>
              <p:cNvSpPr txBox="1"/>
              <p:nvPr/>
            </p:nvSpPr>
            <p:spPr>
              <a:xfrm>
                <a:off x="3401" y="0"/>
                <a:ext cx="36" cy="101"/>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900" b="1" dirty="0">
                    <a:solidFill>
                      <a:srgbClr val="000000"/>
                    </a:solidFill>
                    <a:latin typeface="Arial" panose="020B0604020202020204" pitchFamily="34" charset="0"/>
                    <a:ea typeface="宋体" panose="02010600030101010101" pitchFamily="2" charset="-122"/>
                  </a:rPr>
                  <a:t>-</a:t>
                </a:r>
                <a:endParaRPr lang="en-US" altLang="zh-CN" sz="2200" dirty="0">
                  <a:latin typeface="Times New Roman" panose="02020603050405020304" pitchFamily="18" charset="0"/>
                  <a:ea typeface="宋体" panose="02010600030101010101" pitchFamily="2" charset="-122"/>
                </a:endParaRPr>
              </a:p>
            </p:txBody>
          </p:sp>
          <p:sp>
            <p:nvSpPr>
              <p:cNvPr id="44164" name="Text Box 135"/>
              <p:cNvSpPr txBox="1"/>
              <p:nvPr/>
            </p:nvSpPr>
            <p:spPr>
              <a:xfrm>
                <a:off x="3424" y="6"/>
                <a:ext cx="380" cy="97"/>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900" b="1" dirty="0">
                    <a:solidFill>
                      <a:srgbClr val="000000"/>
                    </a:solidFill>
                    <a:latin typeface="Arial" panose="020B0604020202020204" pitchFamily="34" charset="0"/>
                    <a:ea typeface="宋体" panose="02010600030101010101" pitchFamily="2" charset="-122"/>
                  </a:rPr>
                  <a:t>terminus</a:t>
                </a:r>
                <a:endParaRPr lang="en-US" altLang="zh-CN" sz="2200" dirty="0">
                  <a:latin typeface="Times New Roman" panose="02020603050405020304" pitchFamily="18" charset="0"/>
                  <a:ea typeface="宋体" panose="02010600030101010101" pitchFamily="2" charset="-122"/>
                </a:endParaRPr>
              </a:p>
            </p:txBody>
          </p:sp>
          <p:sp>
            <p:nvSpPr>
              <p:cNvPr id="44165" name="AutoShape 136"/>
              <p:cNvSpPr/>
              <p:nvPr/>
            </p:nvSpPr>
            <p:spPr>
              <a:xfrm flipV="1">
                <a:off x="3274" y="1692"/>
                <a:ext cx="333" cy="142"/>
              </a:xfrm>
              <a:prstGeom prst="roundRect">
                <a:avLst>
                  <a:gd name="adj" fmla="val 0"/>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44166" name="Text Box 137"/>
              <p:cNvSpPr txBox="1"/>
              <p:nvPr/>
            </p:nvSpPr>
            <p:spPr>
              <a:xfrm>
                <a:off x="3320" y="1689"/>
                <a:ext cx="70" cy="101"/>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900" b="1" dirty="0">
                    <a:solidFill>
                      <a:srgbClr val="000000"/>
                    </a:solidFill>
                    <a:latin typeface="Arial" panose="020B0604020202020204" pitchFamily="34" charset="0"/>
                    <a:ea typeface="宋体" panose="02010600030101010101" pitchFamily="2" charset="-122"/>
                  </a:rPr>
                  <a:t>C</a:t>
                </a:r>
                <a:endParaRPr lang="en-US" altLang="zh-CN" sz="2200" dirty="0">
                  <a:latin typeface="Times New Roman" panose="02020603050405020304" pitchFamily="18" charset="0"/>
                  <a:ea typeface="宋体" panose="02010600030101010101" pitchFamily="2" charset="-122"/>
                </a:endParaRPr>
              </a:p>
            </p:txBody>
          </p:sp>
          <p:sp>
            <p:nvSpPr>
              <p:cNvPr id="44167" name="Text Box 138"/>
              <p:cNvSpPr txBox="1"/>
              <p:nvPr/>
            </p:nvSpPr>
            <p:spPr>
              <a:xfrm>
                <a:off x="3380" y="1689"/>
                <a:ext cx="36" cy="101"/>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900" b="1" dirty="0">
                    <a:solidFill>
                      <a:srgbClr val="000000"/>
                    </a:solidFill>
                    <a:latin typeface="Arial" panose="020B0604020202020204" pitchFamily="34" charset="0"/>
                    <a:ea typeface="宋体" panose="02010600030101010101" pitchFamily="2" charset="-122"/>
                  </a:rPr>
                  <a:t>-</a:t>
                </a:r>
                <a:endParaRPr lang="en-US" altLang="zh-CN" sz="2200" dirty="0">
                  <a:latin typeface="Times New Roman" panose="02020603050405020304" pitchFamily="18" charset="0"/>
                  <a:ea typeface="宋体" panose="02010600030101010101" pitchFamily="2" charset="-122"/>
                </a:endParaRPr>
              </a:p>
            </p:txBody>
          </p:sp>
          <p:sp>
            <p:nvSpPr>
              <p:cNvPr id="44168" name="Text Box 139"/>
              <p:cNvSpPr txBox="1"/>
              <p:nvPr/>
            </p:nvSpPr>
            <p:spPr>
              <a:xfrm>
                <a:off x="3404" y="1695"/>
                <a:ext cx="380" cy="98"/>
              </a:xfrm>
              <a:prstGeom prst="rect">
                <a:avLst/>
              </a:prstGeom>
              <a:noFill/>
              <a:ln w="9525">
                <a:noFill/>
              </a:ln>
            </p:spPr>
            <p:txBody>
              <a:bodyPr lIns="0" tIns="0" rIns="0" bIns="0" anchor="b"/>
              <a:lstStyle/>
              <a:p>
                <a:pPr defTabSz="421005">
                  <a:buClr>
                    <a:srgbClr val="000080"/>
                  </a:buClr>
                  <a:buSzPct val="90000"/>
                  <a:buFont typeface="Monotype Sorts" pitchFamily="2" charset="2"/>
                </a:pPr>
                <a:r>
                  <a:rPr lang="en-US" altLang="zh-CN" sz="900" b="1" dirty="0">
                    <a:solidFill>
                      <a:srgbClr val="000000"/>
                    </a:solidFill>
                    <a:latin typeface="Arial" panose="020B0604020202020204" pitchFamily="34" charset="0"/>
                    <a:ea typeface="宋体" panose="02010600030101010101" pitchFamily="2" charset="-122"/>
                  </a:rPr>
                  <a:t>terminus</a:t>
                </a:r>
                <a:endParaRPr lang="en-US" altLang="zh-CN" sz="2200" dirty="0">
                  <a:latin typeface="Times New Roman" panose="02020603050405020304" pitchFamily="18" charset="0"/>
                  <a:ea typeface="宋体" panose="02010600030101010101" pitchFamily="2" charset="-122"/>
                </a:endParaRPr>
              </a:p>
            </p:txBody>
          </p:sp>
        </p:grpSp>
        <p:sp>
          <p:nvSpPr>
            <p:cNvPr id="44169" name="Text Box 140"/>
            <p:cNvSpPr txBox="1"/>
            <p:nvPr/>
          </p:nvSpPr>
          <p:spPr>
            <a:xfrm>
              <a:off x="430" y="2400"/>
              <a:ext cx="2958" cy="1460"/>
            </a:xfrm>
            <a:prstGeom prst="rect">
              <a:avLst/>
            </a:prstGeom>
            <a:noFill/>
            <a:ln w="9525">
              <a:noFill/>
            </a:ln>
          </p:spPr>
          <p:txBody>
            <a:bodyPr lIns="0" tIns="0" rIns="0" bIns="0" anchor="t"/>
            <a:lstStyle/>
            <a:p>
              <a:pPr algn="ctr" defTabSz="421005">
                <a:buClr>
                  <a:srgbClr val="000080"/>
                </a:buClr>
                <a:buSzPct val="90000"/>
                <a:buFont typeface="Monotype Sorts" pitchFamily="2" charset="2"/>
              </a:pPr>
              <a:endParaRPr lang="en-US" altLang="zh-CN" sz="1500" dirty="0">
                <a:solidFill>
                  <a:srgbClr val="000080"/>
                </a:solidFill>
                <a:latin typeface="Arial" panose="020B0604020202020204" pitchFamily="34" charset="0"/>
                <a:ea typeface="宋体" panose="02010600030101010101" pitchFamily="2" charset="-122"/>
              </a:endParaRPr>
            </a:p>
            <a:p>
              <a:pPr algn="ctr" defTabSz="421005">
                <a:buClr>
                  <a:srgbClr val="000080"/>
                </a:buClr>
                <a:buSzPct val="90000"/>
                <a:buFont typeface="Monotype Sorts" pitchFamily="2" charset="2"/>
              </a:pPr>
              <a:r>
                <a:rPr lang="en-US" altLang="zh-CN" sz="1500" dirty="0">
                  <a:solidFill>
                    <a:srgbClr val="000080"/>
                  </a:solidFill>
                  <a:latin typeface="Arial" panose="020B0604020202020204" pitchFamily="34" charset="0"/>
                  <a:ea typeface="宋体" panose="02010600030101010101" pitchFamily="2" charset="-122"/>
                </a:rPr>
                <a:t>Energy transfer from excitation of the donor molecule (CFP) to the acceptor molecule (YFP) will occur only if the molecules are less than100Å apart. This causes quenching of donor fluorescence and excitation of the acceptor at its emission wavelength.</a:t>
              </a:r>
            </a:p>
            <a:p>
              <a:pPr algn="ctr" defTabSz="421005">
                <a:buClr>
                  <a:srgbClr val="000080"/>
                </a:buClr>
                <a:buSzPct val="90000"/>
                <a:buFont typeface="Monotype Sorts" pitchFamily="2" charset="2"/>
              </a:pPr>
              <a:endParaRPr lang="en-US" altLang="zh-CN" sz="2200" dirty="0">
                <a:latin typeface="Times New Roman" panose="02020603050405020304" pitchFamily="18" charset="0"/>
                <a:ea typeface="宋体" panose="02010600030101010101" pitchFamily="2" charset="-122"/>
              </a:endParaRPr>
            </a:p>
          </p:txBody>
        </p:sp>
        <p:sp>
          <p:nvSpPr>
            <p:cNvPr id="44170" name="Text Box 141"/>
            <p:cNvSpPr txBox="1"/>
            <p:nvPr/>
          </p:nvSpPr>
          <p:spPr>
            <a:xfrm>
              <a:off x="840" y="0"/>
              <a:ext cx="2265" cy="579"/>
            </a:xfrm>
            <a:prstGeom prst="rect">
              <a:avLst/>
            </a:prstGeom>
            <a:solidFill>
              <a:srgbClr val="000080"/>
            </a:solidFill>
            <a:ln w="9525">
              <a:noFill/>
            </a:ln>
          </p:spPr>
          <p:txBody>
            <a:bodyPr lIns="0" tIns="0" rIns="0" bIns="0" anchor="t"/>
            <a:lstStyle/>
            <a:p>
              <a:pPr algn="ctr" defTabSz="421005">
                <a:buClr>
                  <a:srgbClr val="000080"/>
                </a:buClr>
                <a:buSzPct val="90000"/>
                <a:buFont typeface="Monotype Sorts" pitchFamily="2" charset="2"/>
              </a:pPr>
              <a:r>
                <a:rPr lang="en-US" altLang="zh-CN" i="1" dirty="0">
                  <a:solidFill>
                    <a:srgbClr val="FFFFD0"/>
                  </a:solidFill>
                  <a:latin typeface="Arial" panose="020B0604020202020204" pitchFamily="34" charset="0"/>
                  <a:ea typeface="宋体" panose="02010600030101010101" pitchFamily="2" charset="-122"/>
                </a:rPr>
                <a:t>Potential combinations of  CFP- and YFP-tagged CD147 and MCT1</a:t>
              </a:r>
              <a:endParaRPr lang="en-US" altLang="zh-CN" sz="2200" dirty="0">
                <a:latin typeface="Times New Roman" panose="02020603050405020304" pitchFamily="18" charset="0"/>
                <a:ea typeface="宋体" panose="02010600030101010101" pitchFamily="2" charset="-122"/>
              </a:endParaRPr>
            </a:p>
          </p:txBody>
        </p:sp>
      </p:grpSp>
      <p:sp>
        <p:nvSpPr>
          <p:cNvPr id="44171" name="文本框 44171"/>
          <p:cNvSpPr txBox="1"/>
          <p:nvPr/>
        </p:nvSpPr>
        <p:spPr>
          <a:xfrm>
            <a:off x="641350" y="6172200"/>
            <a:ext cx="3067050" cy="365125"/>
          </a:xfrm>
          <a:prstGeom prst="rect">
            <a:avLst/>
          </a:prstGeom>
          <a:solidFill>
            <a:srgbClr val="0000FF"/>
          </a:solidFill>
          <a:ln w="9525">
            <a:noFill/>
          </a:ln>
        </p:spPr>
        <p:txBody>
          <a:bodyPr anchor="t">
            <a:spAutoFit/>
          </a:bodyPr>
          <a:lstStyle/>
          <a:p>
            <a:pPr algn="ctr"/>
            <a:r>
              <a:rPr lang="zh-CN" altLang="en-US" dirty="0">
                <a:solidFill>
                  <a:schemeClr val="bg1"/>
                </a:solidFill>
                <a:latin typeface="Arial" panose="020B0604020202020204" pitchFamily="34" charset="0"/>
                <a:ea typeface="华文细黑" pitchFamily="2" charset="-122"/>
              </a:rPr>
              <a:t>The principle of FRET</a:t>
            </a:r>
          </a:p>
        </p:txBody>
      </p:sp>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7" name="Group 2"/>
          <p:cNvGrpSpPr/>
          <p:nvPr/>
        </p:nvGrpSpPr>
        <p:grpSpPr>
          <a:xfrm>
            <a:off x="1077913" y="3816350"/>
            <a:ext cx="3065462" cy="1905000"/>
            <a:chOff x="0" y="0"/>
            <a:chExt cx="2124" cy="1360"/>
          </a:xfrm>
        </p:grpSpPr>
        <p:sp>
          <p:nvSpPr>
            <p:cNvPr id="45058" name="Rectangle 3"/>
            <p:cNvSpPr/>
            <p:nvPr/>
          </p:nvSpPr>
          <p:spPr>
            <a:xfrm>
              <a:off x="0" y="0"/>
              <a:ext cx="2124" cy="1360"/>
            </a:xfrm>
            <a:prstGeom prst="rect">
              <a:avLst/>
            </a:prstGeom>
            <a:solidFill>
              <a:srgbClr val="FFFFFF"/>
            </a:solid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059" name="Line 4"/>
            <p:cNvSpPr/>
            <p:nvPr/>
          </p:nvSpPr>
          <p:spPr>
            <a:xfrm>
              <a:off x="250" y="112"/>
              <a:ext cx="1" cy="928"/>
            </a:xfrm>
            <a:prstGeom prst="line">
              <a:avLst/>
            </a:prstGeom>
            <a:ln w="0" cap="flat" cmpd="sng">
              <a:solidFill>
                <a:srgbClr val="000000"/>
              </a:solidFill>
              <a:prstDash val="solid"/>
              <a:round/>
              <a:headEnd type="none" w="med" len="med"/>
              <a:tailEnd type="none" w="med" len="med"/>
            </a:ln>
          </p:spPr>
        </p:sp>
        <p:sp>
          <p:nvSpPr>
            <p:cNvPr id="45060" name="Line 5"/>
            <p:cNvSpPr/>
            <p:nvPr/>
          </p:nvSpPr>
          <p:spPr>
            <a:xfrm>
              <a:off x="233" y="1040"/>
              <a:ext cx="17" cy="1"/>
            </a:xfrm>
            <a:prstGeom prst="line">
              <a:avLst/>
            </a:prstGeom>
            <a:ln w="0" cap="flat" cmpd="sng">
              <a:solidFill>
                <a:srgbClr val="000000"/>
              </a:solidFill>
              <a:prstDash val="solid"/>
              <a:round/>
              <a:headEnd type="none" w="med" len="med"/>
              <a:tailEnd type="none" w="med" len="med"/>
            </a:ln>
          </p:spPr>
        </p:sp>
        <p:sp>
          <p:nvSpPr>
            <p:cNvPr id="45061" name="Line 6"/>
            <p:cNvSpPr/>
            <p:nvPr/>
          </p:nvSpPr>
          <p:spPr>
            <a:xfrm>
              <a:off x="233" y="883"/>
              <a:ext cx="17" cy="1"/>
            </a:xfrm>
            <a:prstGeom prst="line">
              <a:avLst/>
            </a:prstGeom>
            <a:ln w="0" cap="flat" cmpd="sng">
              <a:solidFill>
                <a:srgbClr val="000000"/>
              </a:solidFill>
              <a:prstDash val="solid"/>
              <a:round/>
              <a:headEnd type="none" w="med" len="med"/>
              <a:tailEnd type="none" w="med" len="med"/>
            </a:ln>
          </p:spPr>
        </p:sp>
        <p:sp>
          <p:nvSpPr>
            <p:cNvPr id="45062" name="Line 7"/>
            <p:cNvSpPr/>
            <p:nvPr/>
          </p:nvSpPr>
          <p:spPr>
            <a:xfrm>
              <a:off x="233" y="733"/>
              <a:ext cx="17" cy="1"/>
            </a:xfrm>
            <a:prstGeom prst="line">
              <a:avLst/>
            </a:prstGeom>
            <a:ln w="0" cap="flat" cmpd="sng">
              <a:solidFill>
                <a:srgbClr val="000000"/>
              </a:solidFill>
              <a:prstDash val="solid"/>
              <a:round/>
              <a:headEnd type="none" w="med" len="med"/>
              <a:tailEnd type="none" w="med" len="med"/>
            </a:ln>
          </p:spPr>
        </p:sp>
        <p:sp>
          <p:nvSpPr>
            <p:cNvPr id="45063" name="Line 8"/>
            <p:cNvSpPr/>
            <p:nvPr/>
          </p:nvSpPr>
          <p:spPr>
            <a:xfrm>
              <a:off x="233" y="576"/>
              <a:ext cx="17" cy="1"/>
            </a:xfrm>
            <a:prstGeom prst="line">
              <a:avLst/>
            </a:prstGeom>
            <a:ln w="0" cap="flat" cmpd="sng">
              <a:solidFill>
                <a:srgbClr val="000000"/>
              </a:solidFill>
              <a:prstDash val="solid"/>
              <a:round/>
              <a:headEnd type="none" w="med" len="med"/>
              <a:tailEnd type="none" w="med" len="med"/>
            </a:ln>
          </p:spPr>
        </p:sp>
        <p:sp>
          <p:nvSpPr>
            <p:cNvPr id="45064" name="Line 9"/>
            <p:cNvSpPr/>
            <p:nvPr/>
          </p:nvSpPr>
          <p:spPr>
            <a:xfrm>
              <a:off x="233" y="419"/>
              <a:ext cx="17" cy="1"/>
            </a:xfrm>
            <a:prstGeom prst="line">
              <a:avLst/>
            </a:prstGeom>
            <a:ln w="0" cap="flat" cmpd="sng">
              <a:solidFill>
                <a:srgbClr val="000000"/>
              </a:solidFill>
              <a:prstDash val="solid"/>
              <a:round/>
              <a:headEnd type="none" w="med" len="med"/>
              <a:tailEnd type="none" w="med" len="med"/>
            </a:ln>
          </p:spPr>
        </p:sp>
        <p:sp>
          <p:nvSpPr>
            <p:cNvPr id="45065" name="Line 10"/>
            <p:cNvSpPr/>
            <p:nvPr/>
          </p:nvSpPr>
          <p:spPr>
            <a:xfrm>
              <a:off x="233" y="269"/>
              <a:ext cx="17" cy="1"/>
            </a:xfrm>
            <a:prstGeom prst="line">
              <a:avLst/>
            </a:prstGeom>
            <a:ln w="0" cap="flat" cmpd="sng">
              <a:solidFill>
                <a:srgbClr val="000000"/>
              </a:solidFill>
              <a:prstDash val="solid"/>
              <a:round/>
              <a:headEnd type="none" w="med" len="med"/>
              <a:tailEnd type="none" w="med" len="med"/>
            </a:ln>
          </p:spPr>
        </p:sp>
        <p:sp>
          <p:nvSpPr>
            <p:cNvPr id="45066" name="Line 11"/>
            <p:cNvSpPr/>
            <p:nvPr/>
          </p:nvSpPr>
          <p:spPr>
            <a:xfrm>
              <a:off x="233" y="112"/>
              <a:ext cx="17" cy="1"/>
            </a:xfrm>
            <a:prstGeom prst="line">
              <a:avLst/>
            </a:prstGeom>
            <a:ln w="0" cap="flat" cmpd="sng">
              <a:solidFill>
                <a:srgbClr val="000000"/>
              </a:solidFill>
              <a:prstDash val="solid"/>
              <a:round/>
              <a:headEnd type="none" w="med" len="med"/>
              <a:tailEnd type="none" w="med" len="med"/>
            </a:ln>
          </p:spPr>
        </p:sp>
        <p:sp>
          <p:nvSpPr>
            <p:cNvPr id="45067" name="Line 12"/>
            <p:cNvSpPr/>
            <p:nvPr/>
          </p:nvSpPr>
          <p:spPr>
            <a:xfrm>
              <a:off x="250" y="1040"/>
              <a:ext cx="1728" cy="1"/>
            </a:xfrm>
            <a:prstGeom prst="line">
              <a:avLst/>
            </a:prstGeom>
            <a:ln w="0" cap="flat" cmpd="sng">
              <a:solidFill>
                <a:srgbClr val="000000"/>
              </a:solidFill>
              <a:prstDash val="solid"/>
              <a:round/>
              <a:headEnd type="none" w="med" len="med"/>
              <a:tailEnd type="none" w="med" len="med"/>
            </a:ln>
          </p:spPr>
        </p:sp>
        <p:sp>
          <p:nvSpPr>
            <p:cNvPr id="45068" name="Line 13"/>
            <p:cNvSpPr/>
            <p:nvPr/>
          </p:nvSpPr>
          <p:spPr>
            <a:xfrm flipV="1">
              <a:off x="250" y="1040"/>
              <a:ext cx="1" cy="18"/>
            </a:xfrm>
            <a:prstGeom prst="line">
              <a:avLst/>
            </a:prstGeom>
            <a:ln w="0" cap="flat" cmpd="sng">
              <a:solidFill>
                <a:srgbClr val="000000"/>
              </a:solidFill>
              <a:prstDash val="solid"/>
              <a:round/>
              <a:headEnd type="none" w="med" len="med"/>
              <a:tailEnd type="none" w="med" len="med"/>
            </a:ln>
          </p:spPr>
        </p:sp>
        <p:sp>
          <p:nvSpPr>
            <p:cNvPr id="45069" name="Line 14"/>
            <p:cNvSpPr/>
            <p:nvPr/>
          </p:nvSpPr>
          <p:spPr>
            <a:xfrm flipV="1">
              <a:off x="494" y="1040"/>
              <a:ext cx="1" cy="18"/>
            </a:xfrm>
            <a:prstGeom prst="line">
              <a:avLst/>
            </a:prstGeom>
            <a:ln w="0" cap="flat" cmpd="sng">
              <a:solidFill>
                <a:srgbClr val="000000"/>
              </a:solidFill>
              <a:prstDash val="solid"/>
              <a:round/>
              <a:headEnd type="none" w="med" len="med"/>
              <a:tailEnd type="none" w="med" len="med"/>
            </a:ln>
          </p:spPr>
        </p:sp>
        <p:sp>
          <p:nvSpPr>
            <p:cNvPr id="45070" name="Line 15"/>
            <p:cNvSpPr/>
            <p:nvPr/>
          </p:nvSpPr>
          <p:spPr>
            <a:xfrm flipV="1">
              <a:off x="745" y="1040"/>
              <a:ext cx="1" cy="18"/>
            </a:xfrm>
            <a:prstGeom prst="line">
              <a:avLst/>
            </a:prstGeom>
            <a:ln w="0" cap="flat" cmpd="sng">
              <a:solidFill>
                <a:srgbClr val="000000"/>
              </a:solidFill>
              <a:prstDash val="solid"/>
              <a:round/>
              <a:headEnd type="none" w="med" len="med"/>
              <a:tailEnd type="none" w="med" len="med"/>
            </a:ln>
          </p:spPr>
        </p:sp>
        <p:sp>
          <p:nvSpPr>
            <p:cNvPr id="45071" name="Line 16"/>
            <p:cNvSpPr/>
            <p:nvPr/>
          </p:nvSpPr>
          <p:spPr>
            <a:xfrm flipV="1">
              <a:off x="989" y="1040"/>
              <a:ext cx="1" cy="18"/>
            </a:xfrm>
            <a:prstGeom prst="line">
              <a:avLst/>
            </a:prstGeom>
            <a:ln w="0" cap="flat" cmpd="sng">
              <a:solidFill>
                <a:srgbClr val="000000"/>
              </a:solidFill>
              <a:prstDash val="solid"/>
              <a:round/>
              <a:headEnd type="none" w="med" len="med"/>
              <a:tailEnd type="none" w="med" len="med"/>
            </a:ln>
          </p:spPr>
        </p:sp>
        <p:sp>
          <p:nvSpPr>
            <p:cNvPr id="45072" name="Line 17"/>
            <p:cNvSpPr/>
            <p:nvPr/>
          </p:nvSpPr>
          <p:spPr>
            <a:xfrm flipV="1">
              <a:off x="1239" y="1040"/>
              <a:ext cx="1" cy="18"/>
            </a:xfrm>
            <a:prstGeom prst="line">
              <a:avLst/>
            </a:prstGeom>
            <a:ln w="0" cap="flat" cmpd="sng">
              <a:solidFill>
                <a:srgbClr val="000000"/>
              </a:solidFill>
              <a:prstDash val="solid"/>
              <a:round/>
              <a:headEnd type="none" w="med" len="med"/>
              <a:tailEnd type="none" w="med" len="med"/>
            </a:ln>
          </p:spPr>
        </p:sp>
        <p:sp>
          <p:nvSpPr>
            <p:cNvPr id="45073" name="Line 18"/>
            <p:cNvSpPr/>
            <p:nvPr/>
          </p:nvSpPr>
          <p:spPr>
            <a:xfrm flipV="1">
              <a:off x="1484" y="1040"/>
              <a:ext cx="1" cy="18"/>
            </a:xfrm>
            <a:prstGeom prst="line">
              <a:avLst/>
            </a:prstGeom>
            <a:ln w="0" cap="flat" cmpd="sng">
              <a:solidFill>
                <a:srgbClr val="000000"/>
              </a:solidFill>
              <a:prstDash val="solid"/>
              <a:round/>
              <a:headEnd type="none" w="med" len="med"/>
              <a:tailEnd type="none" w="med" len="med"/>
            </a:ln>
          </p:spPr>
        </p:sp>
        <p:sp>
          <p:nvSpPr>
            <p:cNvPr id="45074" name="Line 19"/>
            <p:cNvSpPr/>
            <p:nvPr/>
          </p:nvSpPr>
          <p:spPr>
            <a:xfrm flipV="1">
              <a:off x="1734" y="1040"/>
              <a:ext cx="1" cy="18"/>
            </a:xfrm>
            <a:prstGeom prst="line">
              <a:avLst/>
            </a:prstGeom>
            <a:ln w="0" cap="flat" cmpd="sng">
              <a:solidFill>
                <a:srgbClr val="000000"/>
              </a:solidFill>
              <a:prstDash val="solid"/>
              <a:round/>
              <a:headEnd type="none" w="med" len="med"/>
              <a:tailEnd type="none" w="med" len="med"/>
            </a:ln>
          </p:spPr>
        </p:sp>
        <p:sp>
          <p:nvSpPr>
            <p:cNvPr id="45075" name="Line 20"/>
            <p:cNvSpPr/>
            <p:nvPr/>
          </p:nvSpPr>
          <p:spPr>
            <a:xfrm flipV="1">
              <a:off x="1978" y="1040"/>
              <a:ext cx="1" cy="18"/>
            </a:xfrm>
            <a:prstGeom prst="line">
              <a:avLst/>
            </a:prstGeom>
            <a:ln w="0" cap="flat" cmpd="sng">
              <a:solidFill>
                <a:srgbClr val="000000"/>
              </a:solidFill>
              <a:prstDash val="solid"/>
              <a:round/>
              <a:headEnd type="none" w="med" len="med"/>
              <a:tailEnd type="none" w="med" len="med"/>
            </a:ln>
          </p:spPr>
        </p:sp>
        <p:sp>
          <p:nvSpPr>
            <p:cNvPr id="45076" name="Freeform 21"/>
            <p:cNvSpPr/>
            <p:nvPr/>
          </p:nvSpPr>
          <p:spPr>
            <a:xfrm>
              <a:off x="290" y="1004"/>
              <a:ext cx="57" cy="30"/>
            </a:xfrm>
            <a:custGeom>
              <a:avLst/>
              <a:gdLst/>
              <a:ahLst/>
              <a:cxnLst>
                <a:cxn ang="0">
                  <a:pos x="0" y="30"/>
                </a:cxn>
                <a:cxn ang="0">
                  <a:pos x="28" y="12"/>
                </a:cxn>
                <a:cxn ang="0">
                  <a:pos x="57" y="0"/>
                </a:cxn>
              </a:cxnLst>
              <a:rect l="0" t="0" r="0" b="0"/>
              <a:pathLst>
                <a:path w="57" h="30">
                  <a:moveTo>
                    <a:pt x="0" y="30"/>
                  </a:moveTo>
                  <a:lnTo>
                    <a:pt x="28" y="12"/>
                  </a:lnTo>
                  <a:lnTo>
                    <a:pt x="57" y="0"/>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77" name="Freeform 22"/>
            <p:cNvSpPr/>
            <p:nvPr/>
          </p:nvSpPr>
          <p:spPr>
            <a:xfrm>
              <a:off x="347" y="974"/>
              <a:ext cx="73" cy="30"/>
            </a:xfrm>
            <a:custGeom>
              <a:avLst/>
              <a:gdLst/>
              <a:ahLst/>
              <a:cxnLst>
                <a:cxn ang="0">
                  <a:pos x="0" y="30"/>
                </a:cxn>
                <a:cxn ang="0">
                  <a:pos x="34" y="12"/>
                </a:cxn>
                <a:cxn ang="0">
                  <a:pos x="73" y="0"/>
                </a:cxn>
              </a:cxnLst>
              <a:rect l="0" t="0" r="0" b="0"/>
              <a:pathLst>
                <a:path w="73" h="30">
                  <a:moveTo>
                    <a:pt x="0" y="30"/>
                  </a:moveTo>
                  <a:lnTo>
                    <a:pt x="34" y="12"/>
                  </a:lnTo>
                  <a:lnTo>
                    <a:pt x="73" y="0"/>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78" name="Freeform 23"/>
            <p:cNvSpPr/>
            <p:nvPr/>
          </p:nvSpPr>
          <p:spPr>
            <a:xfrm>
              <a:off x="420" y="962"/>
              <a:ext cx="63" cy="12"/>
            </a:xfrm>
            <a:custGeom>
              <a:avLst/>
              <a:gdLst/>
              <a:ahLst/>
              <a:cxnLst>
                <a:cxn ang="0">
                  <a:pos x="0" y="12"/>
                </a:cxn>
                <a:cxn ang="0">
                  <a:pos x="29" y="6"/>
                </a:cxn>
                <a:cxn ang="0">
                  <a:pos x="63" y="0"/>
                </a:cxn>
              </a:cxnLst>
              <a:rect l="0" t="0" r="0" b="0"/>
              <a:pathLst>
                <a:path w="63" h="12">
                  <a:moveTo>
                    <a:pt x="0" y="12"/>
                  </a:moveTo>
                  <a:lnTo>
                    <a:pt x="29" y="6"/>
                  </a:lnTo>
                  <a:lnTo>
                    <a:pt x="63" y="0"/>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79" name="Freeform 24"/>
            <p:cNvSpPr/>
            <p:nvPr/>
          </p:nvSpPr>
          <p:spPr>
            <a:xfrm>
              <a:off x="483" y="962"/>
              <a:ext cx="74" cy="1"/>
            </a:xfrm>
            <a:custGeom>
              <a:avLst/>
              <a:gdLst/>
              <a:ahLst/>
              <a:cxnLst>
                <a:cxn ang="0">
                  <a:pos x="0" y="0"/>
                </a:cxn>
                <a:cxn ang="0">
                  <a:pos x="34" y="0"/>
                </a:cxn>
                <a:cxn ang="0">
                  <a:pos x="74" y="0"/>
                </a:cxn>
              </a:cxnLst>
              <a:rect l="0" t="0" r="0" b="0"/>
              <a:pathLst>
                <a:path w="74" h="1">
                  <a:moveTo>
                    <a:pt x="0" y="0"/>
                  </a:moveTo>
                  <a:lnTo>
                    <a:pt x="34" y="0"/>
                  </a:lnTo>
                  <a:lnTo>
                    <a:pt x="74" y="0"/>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80" name="Freeform 25"/>
            <p:cNvSpPr/>
            <p:nvPr/>
          </p:nvSpPr>
          <p:spPr>
            <a:xfrm>
              <a:off x="557" y="962"/>
              <a:ext cx="74" cy="1"/>
            </a:xfrm>
            <a:custGeom>
              <a:avLst/>
              <a:gdLst/>
              <a:ahLst/>
              <a:cxnLst>
                <a:cxn ang="0">
                  <a:pos x="0" y="0"/>
                </a:cxn>
                <a:cxn ang="0">
                  <a:pos x="40" y="0"/>
                </a:cxn>
                <a:cxn ang="0">
                  <a:pos x="74" y="0"/>
                </a:cxn>
              </a:cxnLst>
              <a:rect l="0" t="0" r="0" b="0"/>
              <a:pathLst>
                <a:path w="74" h="1">
                  <a:moveTo>
                    <a:pt x="0" y="0"/>
                  </a:moveTo>
                  <a:lnTo>
                    <a:pt x="40" y="0"/>
                  </a:lnTo>
                  <a:lnTo>
                    <a:pt x="74" y="0"/>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81" name="Freeform 26"/>
            <p:cNvSpPr/>
            <p:nvPr/>
          </p:nvSpPr>
          <p:spPr>
            <a:xfrm>
              <a:off x="631" y="956"/>
              <a:ext cx="62" cy="6"/>
            </a:xfrm>
            <a:custGeom>
              <a:avLst/>
              <a:gdLst/>
              <a:ahLst/>
              <a:cxnLst>
                <a:cxn ang="0">
                  <a:pos x="0" y="6"/>
                </a:cxn>
                <a:cxn ang="0">
                  <a:pos x="28" y="6"/>
                </a:cxn>
                <a:cxn ang="0">
                  <a:pos x="62" y="0"/>
                </a:cxn>
              </a:cxnLst>
              <a:rect l="0" t="0" r="0" b="0"/>
              <a:pathLst>
                <a:path w="62" h="6">
                  <a:moveTo>
                    <a:pt x="0" y="6"/>
                  </a:moveTo>
                  <a:lnTo>
                    <a:pt x="28" y="6"/>
                  </a:lnTo>
                  <a:lnTo>
                    <a:pt x="62" y="0"/>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82" name="Freeform 27"/>
            <p:cNvSpPr/>
            <p:nvPr/>
          </p:nvSpPr>
          <p:spPr>
            <a:xfrm>
              <a:off x="693" y="938"/>
              <a:ext cx="74" cy="18"/>
            </a:xfrm>
            <a:custGeom>
              <a:avLst/>
              <a:gdLst/>
              <a:ahLst/>
              <a:cxnLst>
                <a:cxn ang="0">
                  <a:pos x="0" y="18"/>
                </a:cxn>
                <a:cxn ang="0">
                  <a:pos x="34" y="12"/>
                </a:cxn>
                <a:cxn ang="0">
                  <a:pos x="74" y="0"/>
                </a:cxn>
              </a:cxnLst>
              <a:rect l="0" t="0" r="0" b="0"/>
              <a:pathLst>
                <a:path w="74" h="18">
                  <a:moveTo>
                    <a:pt x="0" y="18"/>
                  </a:moveTo>
                  <a:lnTo>
                    <a:pt x="34" y="12"/>
                  </a:lnTo>
                  <a:lnTo>
                    <a:pt x="74" y="0"/>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83" name="Freeform 28"/>
            <p:cNvSpPr/>
            <p:nvPr/>
          </p:nvSpPr>
          <p:spPr>
            <a:xfrm>
              <a:off x="767" y="889"/>
              <a:ext cx="74" cy="49"/>
            </a:xfrm>
            <a:custGeom>
              <a:avLst/>
              <a:gdLst/>
              <a:ahLst/>
              <a:cxnLst>
                <a:cxn ang="0">
                  <a:pos x="0" y="49"/>
                </a:cxn>
                <a:cxn ang="0">
                  <a:pos x="40" y="30"/>
                </a:cxn>
                <a:cxn ang="0">
                  <a:pos x="57" y="18"/>
                </a:cxn>
                <a:cxn ang="0">
                  <a:pos x="74" y="0"/>
                </a:cxn>
              </a:cxnLst>
              <a:rect l="0" t="0" r="0" b="0"/>
              <a:pathLst>
                <a:path w="74" h="49">
                  <a:moveTo>
                    <a:pt x="0" y="49"/>
                  </a:moveTo>
                  <a:lnTo>
                    <a:pt x="40" y="30"/>
                  </a:lnTo>
                  <a:lnTo>
                    <a:pt x="57" y="18"/>
                  </a:lnTo>
                  <a:lnTo>
                    <a:pt x="74" y="0"/>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84" name="Freeform 29"/>
            <p:cNvSpPr/>
            <p:nvPr/>
          </p:nvSpPr>
          <p:spPr>
            <a:xfrm>
              <a:off x="841" y="739"/>
              <a:ext cx="63" cy="150"/>
            </a:xfrm>
            <a:custGeom>
              <a:avLst/>
              <a:gdLst/>
              <a:ahLst/>
              <a:cxnLst>
                <a:cxn ang="0">
                  <a:pos x="0" y="150"/>
                </a:cxn>
                <a:cxn ang="0">
                  <a:pos x="17" y="120"/>
                </a:cxn>
                <a:cxn ang="0">
                  <a:pos x="29" y="84"/>
                </a:cxn>
                <a:cxn ang="0">
                  <a:pos x="46" y="48"/>
                </a:cxn>
                <a:cxn ang="0">
                  <a:pos x="63" y="0"/>
                </a:cxn>
              </a:cxnLst>
              <a:rect l="0" t="0" r="0" b="0"/>
              <a:pathLst>
                <a:path w="63" h="150">
                  <a:moveTo>
                    <a:pt x="0" y="150"/>
                  </a:moveTo>
                  <a:lnTo>
                    <a:pt x="17" y="120"/>
                  </a:lnTo>
                  <a:lnTo>
                    <a:pt x="29" y="84"/>
                  </a:lnTo>
                  <a:lnTo>
                    <a:pt x="46" y="48"/>
                  </a:lnTo>
                  <a:lnTo>
                    <a:pt x="63" y="0"/>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85" name="Freeform 30"/>
            <p:cNvSpPr/>
            <p:nvPr/>
          </p:nvSpPr>
          <p:spPr>
            <a:xfrm>
              <a:off x="904" y="498"/>
              <a:ext cx="74" cy="241"/>
            </a:xfrm>
            <a:custGeom>
              <a:avLst/>
              <a:gdLst/>
              <a:ahLst/>
              <a:cxnLst>
                <a:cxn ang="0">
                  <a:pos x="0" y="241"/>
                </a:cxn>
                <a:cxn ang="0">
                  <a:pos x="17" y="186"/>
                </a:cxn>
                <a:cxn ang="0">
                  <a:pos x="34" y="120"/>
                </a:cxn>
                <a:cxn ang="0">
                  <a:pos x="57" y="60"/>
                </a:cxn>
                <a:cxn ang="0">
                  <a:pos x="74" y="0"/>
                </a:cxn>
              </a:cxnLst>
              <a:rect l="0" t="0" r="0" b="0"/>
              <a:pathLst>
                <a:path w="74" h="241">
                  <a:moveTo>
                    <a:pt x="0" y="241"/>
                  </a:moveTo>
                  <a:lnTo>
                    <a:pt x="17" y="186"/>
                  </a:lnTo>
                  <a:lnTo>
                    <a:pt x="34" y="120"/>
                  </a:lnTo>
                  <a:lnTo>
                    <a:pt x="57" y="60"/>
                  </a:lnTo>
                  <a:lnTo>
                    <a:pt x="74" y="0"/>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86" name="Freeform 31"/>
            <p:cNvSpPr/>
            <p:nvPr/>
          </p:nvSpPr>
          <p:spPr>
            <a:xfrm>
              <a:off x="978" y="323"/>
              <a:ext cx="62" cy="175"/>
            </a:xfrm>
            <a:custGeom>
              <a:avLst/>
              <a:gdLst/>
              <a:ahLst/>
              <a:cxnLst>
                <a:cxn ang="0">
                  <a:pos x="0" y="175"/>
                </a:cxn>
                <a:cxn ang="0">
                  <a:pos x="17" y="121"/>
                </a:cxn>
                <a:cxn ang="0">
                  <a:pos x="28" y="72"/>
                </a:cxn>
                <a:cxn ang="0">
                  <a:pos x="45" y="30"/>
                </a:cxn>
                <a:cxn ang="0">
                  <a:pos x="62" y="0"/>
                </a:cxn>
              </a:cxnLst>
              <a:rect l="0" t="0" r="0" b="0"/>
              <a:pathLst>
                <a:path w="62" h="175">
                  <a:moveTo>
                    <a:pt x="0" y="175"/>
                  </a:moveTo>
                  <a:lnTo>
                    <a:pt x="17" y="121"/>
                  </a:lnTo>
                  <a:lnTo>
                    <a:pt x="28" y="72"/>
                  </a:lnTo>
                  <a:lnTo>
                    <a:pt x="45" y="30"/>
                  </a:lnTo>
                  <a:lnTo>
                    <a:pt x="62" y="0"/>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87" name="Freeform 32"/>
            <p:cNvSpPr/>
            <p:nvPr/>
          </p:nvSpPr>
          <p:spPr>
            <a:xfrm>
              <a:off x="1040" y="287"/>
              <a:ext cx="74" cy="36"/>
            </a:xfrm>
            <a:custGeom>
              <a:avLst/>
              <a:gdLst/>
              <a:ahLst/>
              <a:cxnLst>
                <a:cxn ang="0">
                  <a:pos x="0" y="36"/>
                </a:cxn>
                <a:cxn ang="0">
                  <a:pos x="17" y="12"/>
                </a:cxn>
                <a:cxn ang="0">
                  <a:pos x="34" y="0"/>
                </a:cxn>
                <a:cxn ang="0">
                  <a:pos x="57" y="0"/>
                </a:cxn>
                <a:cxn ang="0">
                  <a:pos x="63" y="6"/>
                </a:cxn>
                <a:cxn ang="0">
                  <a:pos x="74" y="12"/>
                </a:cxn>
              </a:cxnLst>
              <a:rect l="0" t="0" r="0" b="0"/>
              <a:pathLst>
                <a:path w="74" h="36">
                  <a:moveTo>
                    <a:pt x="0" y="36"/>
                  </a:moveTo>
                  <a:lnTo>
                    <a:pt x="17" y="12"/>
                  </a:lnTo>
                  <a:lnTo>
                    <a:pt x="34" y="0"/>
                  </a:lnTo>
                  <a:lnTo>
                    <a:pt x="57" y="0"/>
                  </a:lnTo>
                  <a:lnTo>
                    <a:pt x="63" y="6"/>
                  </a:lnTo>
                  <a:lnTo>
                    <a:pt x="74" y="12"/>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88" name="Freeform 33"/>
            <p:cNvSpPr/>
            <p:nvPr/>
          </p:nvSpPr>
          <p:spPr>
            <a:xfrm>
              <a:off x="1114" y="299"/>
              <a:ext cx="74" cy="199"/>
            </a:xfrm>
            <a:custGeom>
              <a:avLst/>
              <a:gdLst/>
              <a:ahLst/>
              <a:cxnLst>
                <a:cxn ang="0">
                  <a:pos x="0" y="0"/>
                </a:cxn>
                <a:cxn ang="0">
                  <a:pos x="11" y="12"/>
                </a:cxn>
                <a:cxn ang="0">
                  <a:pos x="17" y="36"/>
                </a:cxn>
                <a:cxn ang="0">
                  <a:pos x="29" y="60"/>
                </a:cxn>
                <a:cxn ang="0">
                  <a:pos x="40" y="90"/>
                </a:cxn>
                <a:cxn ang="0">
                  <a:pos x="57" y="151"/>
                </a:cxn>
                <a:cxn ang="0">
                  <a:pos x="63" y="175"/>
                </a:cxn>
                <a:cxn ang="0">
                  <a:pos x="74" y="199"/>
                </a:cxn>
              </a:cxnLst>
              <a:rect l="0" t="0" r="0" b="0"/>
              <a:pathLst>
                <a:path w="74" h="199">
                  <a:moveTo>
                    <a:pt x="0" y="0"/>
                  </a:moveTo>
                  <a:lnTo>
                    <a:pt x="11" y="12"/>
                  </a:lnTo>
                  <a:lnTo>
                    <a:pt x="17" y="36"/>
                  </a:lnTo>
                  <a:lnTo>
                    <a:pt x="29" y="60"/>
                  </a:lnTo>
                  <a:lnTo>
                    <a:pt x="40" y="90"/>
                  </a:lnTo>
                  <a:lnTo>
                    <a:pt x="57" y="151"/>
                  </a:lnTo>
                  <a:lnTo>
                    <a:pt x="63" y="175"/>
                  </a:lnTo>
                  <a:lnTo>
                    <a:pt x="74" y="199"/>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89" name="Freeform 34"/>
            <p:cNvSpPr/>
            <p:nvPr/>
          </p:nvSpPr>
          <p:spPr>
            <a:xfrm>
              <a:off x="1188" y="498"/>
              <a:ext cx="63" cy="96"/>
            </a:xfrm>
            <a:custGeom>
              <a:avLst/>
              <a:gdLst/>
              <a:ahLst/>
              <a:cxnLst>
                <a:cxn ang="0">
                  <a:pos x="0" y="0"/>
                </a:cxn>
                <a:cxn ang="0">
                  <a:pos x="17" y="30"/>
                </a:cxn>
                <a:cxn ang="0">
                  <a:pos x="28" y="48"/>
                </a:cxn>
                <a:cxn ang="0">
                  <a:pos x="45" y="72"/>
                </a:cxn>
                <a:cxn ang="0">
                  <a:pos x="63" y="96"/>
                </a:cxn>
              </a:cxnLst>
              <a:rect l="0" t="0" r="0" b="0"/>
              <a:pathLst>
                <a:path w="63" h="96">
                  <a:moveTo>
                    <a:pt x="0" y="0"/>
                  </a:moveTo>
                  <a:lnTo>
                    <a:pt x="17" y="30"/>
                  </a:lnTo>
                  <a:lnTo>
                    <a:pt x="28" y="48"/>
                  </a:lnTo>
                  <a:lnTo>
                    <a:pt x="45" y="72"/>
                  </a:lnTo>
                  <a:lnTo>
                    <a:pt x="63" y="96"/>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90" name="Freeform 35"/>
            <p:cNvSpPr/>
            <p:nvPr/>
          </p:nvSpPr>
          <p:spPr>
            <a:xfrm>
              <a:off x="1251" y="594"/>
              <a:ext cx="73" cy="157"/>
            </a:xfrm>
            <a:custGeom>
              <a:avLst/>
              <a:gdLst/>
              <a:ahLst/>
              <a:cxnLst>
                <a:cxn ang="0">
                  <a:pos x="0" y="0"/>
                </a:cxn>
                <a:cxn ang="0">
                  <a:pos x="17" y="36"/>
                </a:cxn>
                <a:cxn ang="0">
                  <a:pos x="34" y="78"/>
                </a:cxn>
                <a:cxn ang="0">
                  <a:pos x="56" y="121"/>
                </a:cxn>
                <a:cxn ang="0">
                  <a:pos x="73" y="157"/>
                </a:cxn>
              </a:cxnLst>
              <a:rect l="0" t="0" r="0" b="0"/>
              <a:pathLst>
                <a:path w="73" h="157">
                  <a:moveTo>
                    <a:pt x="0" y="0"/>
                  </a:moveTo>
                  <a:lnTo>
                    <a:pt x="17" y="36"/>
                  </a:lnTo>
                  <a:lnTo>
                    <a:pt x="34" y="78"/>
                  </a:lnTo>
                  <a:lnTo>
                    <a:pt x="56" y="121"/>
                  </a:lnTo>
                  <a:lnTo>
                    <a:pt x="73" y="157"/>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91" name="Freeform 36"/>
            <p:cNvSpPr/>
            <p:nvPr/>
          </p:nvSpPr>
          <p:spPr>
            <a:xfrm>
              <a:off x="1324" y="751"/>
              <a:ext cx="74" cy="72"/>
            </a:xfrm>
            <a:custGeom>
              <a:avLst/>
              <a:gdLst/>
              <a:ahLst/>
              <a:cxnLst>
                <a:cxn ang="0">
                  <a:pos x="0" y="0"/>
                </a:cxn>
                <a:cxn ang="0">
                  <a:pos x="18" y="24"/>
                </a:cxn>
                <a:cxn ang="0">
                  <a:pos x="40" y="42"/>
                </a:cxn>
                <a:cxn ang="0">
                  <a:pos x="74" y="72"/>
                </a:cxn>
              </a:cxnLst>
              <a:rect l="0" t="0" r="0" b="0"/>
              <a:pathLst>
                <a:path w="74" h="72">
                  <a:moveTo>
                    <a:pt x="0" y="0"/>
                  </a:moveTo>
                  <a:lnTo>
                    <a:pt x="18" y="24"/>
                  </a:lnTo>
                  <a:lnTo>
                    <a:pt x="40" y="42"/>
                  </a:lnTo>
                  <a:lnTo>
                    <a:pt x="74" y="72"/>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92" name="Freeform 37"/>
            <p:cNvSpPr/>
            <p:nvPr/>
          </p:nvSpPr>
          <p:spPr>
            <a:xfrm>
              <a:off x="1398" y="823"/>
              <a:ext cx="63" cy="48"/>
            </a:xfrm>
            <a:custGeom>
              <a:avLst/>
              <a:gdLst/>
              <a:ahLst/>
              <a:cxnLst>
                <a:cxn ang="0">
                  <a:pos x="0" y="0"/>
                </a:cxn>
                <a:cxn ang="0">
                  <a:pos x="29" y="24"/>
                </a:cxn>
                <a:cxn ang="0">
                  <a:pos x="63" y="48"/>
                </a:cxn>
              </a:cxnLst>
              <a:rect l="0" t="0" r="0" b="0"/>
              <a:pathLst>
                <a:path w="63" h="48">
                  <a:moveTo>
                    <a:pt x="0" y="0"/>
                  </a:moveTo>
                  <a:lnTo>
                    <a:pt x="29" y="24"/>
                  </a:lnTo>
                  <a:lnTo>
                    <a:pt x="63" y="48"/>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93" name="Freeform 38"/>
            <p:cNvSpPr/>
            <p:nvPr/>
          </p:nvSpPr>
          <p:spPr>
            <a:xfrm>
              <a:off x="1461" y="871"/>
              <a:ext cx="74" cy="42"/>
            </a:xfrm>
            <a:custGeom>
              <a:avLst/>
              <a:gdLst/>
              <a:ahLst/>
              <a:cxnLst>
                <a:cxn ang="0">
                  <a:pos x="0" y="0"/>
                </a:cxn>
                <a:cxn ang="0">
                  <a:pos x="34" y="24"/>
                </a:cxn>
                <a:cxn ang="0">
                  <a:pos x="74" y="42"/>
                </a:cxn>
              </a:cxnLst>
              <a:rect l="0" t="0" r="0" b="0"/>
              <a:pathLst>
                <a:path w="74" h="42">
                  <a:moveTo>
                    <a:pt x="0" y="0"/>
                  </a:moveTo>
                  <a:lnTo>
                    <a:pt x="34" y="24"/>
                  </a:lnTo>
                  <a:lnTo>
                    <a:pt x="74" y="42"/>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94" name="Freeform 39"/>
            <p:cNvSpPr/>
            <p:nvPr/>
          </p:nvSpPr>
          <p:spPr>
            <a:xfrm>
              <a:off x="1535" y="913"/>
              <a:ext cx="62" cy="19"/>
            </a:xfrm>
            <a:custGeom>
              <a:avLst/>
              <a:gdLst/>
              <a:ahLst/>
              <a:cxnLst>
                <a:cxn ang="0">
                  <a:pos x="0" y="0"/>
                </a:cxn>
                <a:cxn ang="0">
                  <a:pos x="28" y="12"/>
                </a:cxn>
                <a:cxn ang="0">
                  <a:pos x="62" y="19"/>
                </a:cxn>
              </a:cxnLst>
              <a:rect l="0" t="0" r="0" b="0"/>
              <a:pathLst>
                <a:path w="62" h="19">
                  <a:moveTo>
                    <a:pt x="0" y="0"/>
                  </a:moveTo>
                  <a:lnTo>
                    <a:pt x="28" y="12"/>
                  </a:lnTo>
                  <a:lnTo>
                    <a:pt x="62" y="19"/>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95" name="Freeform 40"/>
            <p:cNvSpPr/>
            <p:nvPr/>
          </p:nvSpPr>
          <p:spPr>
            <a:xfrm>
              <a:off x="1597" y="932"/>
              <a:ext cx="74" cy="36"/>
            </a:xfrm>
            <a:custGeom>
              <a:avLst/>
              <a:gdLst/>
              <a:ahLst/>
              <a:cxnLst>
                <a:cxn ang="0">
                  <a:pos x="0" y="0"/>
                </a:cxn>
                <a:cxn ang="0">
                  <a:pos x="34" y="18"/>
                </a:cxn>
                <a:cxn ang="0">
                  <a:pos x="74" y="36"/>
                </a:cxn>
              </a:cxnLst>
              <a:rect l="0" t="0" r="0" b="0"/>
              <a:pathLst>
                <a:path w="74" h="36">
                  <a:moveTo>
                    <a:pt x="0" y="0"/>
                  </a:moveTo>
                  <a:lnTo>
                    <a:pt x="34" y="18"/>
                  </a:lnTo>
                  <a:lnTo>
                    <a:pt x="74" y="36"/>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96" name="Freeform 41"/>
            <p:cNvSpPr/>
            <p:nvPr/>
          </p:nvSpPr>
          <p:spPr>
            <a:xfrm>
              <a:off x="1671" y="968"/>
              <a:ext cx="74" cy="12"/>
            </a:xfrm>
            <a:custGeom>
              <a:avLst/>
              <a:gdLst/>
              <a:ahLst/>
              <a:cxnLst>
                <a:cxn ang="0">
                  <a:pos x="0" y="0"/>
                </a:cxn>
                <a:cxn ang="0">
                  <a:pos x="40" y="6"/>
                </a:cxn>
                <a:cxn ang="0">
                  <a:pos x="74" y="12"/>
                </a:cxn>
              </a:cxnLst>
              <a:rect l="0" t="0" r="0" b="0"/>
              <a:pathLst>
                <a:path w="74" h="12">
                  <a:moveTo>
                    <a:pt x="0" y="0"/>
                  </a:moveTo>
                  <a:lnTo>
                    <a:pt x="40" y="6"/>
                  </a:lnTo>
                  <a:lnTo>
                    <a:pt x="74" y="12"/>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97" name="Freeform 42"/>
            <p:cNvSpPr/>
            <p:nvPr/>
          </p:nvSpPr>
          <p:spPr>
            <a:xfrm>
              <a:off x="1745" y="980"/>
              <a:ext cx="63" cy="18"/>
            </a:xfrm>
            <a:custGeom>
              <a:avLst/>
              <a:gdLst/>
              <a:ahLst/>
              <a:cxnLst>
                <a:cxn ang="0">
                  <a:pos x="0" y="0"/>
                </a:cxn>
                <a:cxn ang="0">
                  <a:pos x="29" y="6"/>
                </a:cxn>
                <a:cxn ang="0">
                  <a:pos x="63" y="18"/>
                </a:cxn>
              </a:cxnLst>
              <a:rect l="0" t="0" r="0" b="0"/>
              <a:pathLst>
                <a:path w="63" h="18">
                  <a:moveTo>
                    <a:pt x="0" y="0"/>
                  </a:moveTo>
                  <a:lnTo>
                    <a:pt x="29" y="6"/>
                  </a:lnTo>
                  <a:lnTo>
                    <a:pt x="63" y="18"/>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98" name="Freeform 43"/>
            <p:cNvSpPr/>
            <p:nvPr/>
          </p:nvSpPr>
          <p:spPr>
            <a:xfrm>
              <a:off x="1808" y="998"/>
              <a:ext cx="74" cy="12"/>
            </a:xfrm>
            <a:custGeom>
              <a:avLst/>
              <a:gdLst/>
              <a:ahLst/>
              <a:cxnLst>
                <a:cxn ang="0">
                  <a:pos x="0" y="0"/>
                </a:cxn>
                <a:cxn ang="0">
                  <a:pos x="34" y="6"/>
                </a:cxn>
                <a:cxn ang="0">
                  <a:pos x="74" y="12"/>
                </a:cxn>
              </a:cxnLst>
              <a:rect l="0" t="0" r="0" b="0"/>
              <a:pathLst>
                <a:path w="74" h="12">
                  <a:moveTo>
                    <a:pt x="0" y="0"/>
                  </a:moveTo>
                  <a:lnTo>
                    <a:pt x="34" y="6"/>
                  </a:lnTo>
                  <a:lnTo>
                    <a:pt x="74" y="12"/>
                  </a:lnTo>
                </a:path>
              </a:pathLst>
            </a:custGeom>
            <a:noFill/>
            <a:ln w="26988" cap="flat" cmpd="sng">
              <a:solidFill>
                <a:srgbClr val="FF0000"/>
              </a:solidFill>
              <a:prstDash val="solid"/>
              <a:miter/>
              <a:headEnd type="none" w="med" len="med"/>
              <a:tailEnd type="none" w="med" len="med"/>
            </a:ln>
          </p:spPr>
          <p:txBody>
            <a:bodyPr/>
            <a:lstStyle/>
            <a:p>
              <a:endParaRPr lang="zh-CN" altLang="en-US"/>
            </a:p>
          </p:txBody>
        </p:sp>
        <p:sp>
          <p:nvSpPr>
            <p:cNvPr id="45099" name="Line 44"/>
            <p:cNvSpPr/>
            <p:nvPr/>
          </p:nvSpPr>
          <p:spPr>
            <a:xfrm>
              <a:off x="1882" y="1010"/>
              <a:ext cx="74" cy="6"/>
            </a:xfrm>
            <a:prstGeom prst="line">
              <a:avLst/>
            </a:prstGeom>
            <a:ln w="26988" cap="flat" cmpd="sng">
              <a:solidFill>
                <a:srgbClr val="FF0000"/>
              </a:solidFill>
              <a:prstDash val="solid"/>
              <a:round/>
              <a:headEnd type="none" w="med" len="med"/>
              <a:tailEnd type="none" w="med" len="med"/>
            </a:ln>
          </p:spPr>
        </p:sp>
        <p:sp>
          <p:nvSpPr>
            <p:cNvPr id="45100" name="Rectangle 45"/>
            <p:cNvSpPr/>
            <p:nvPr/>
          </p:nvSpPr>
          <p:spPr>
            <a:xfrm>
              <a:off x="170" y="998"/>
              <a:ext cx="68" cy="108"/>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0</a:t>
              </a:r>
              <a:endParaRPr lang="en-GB" altLang="en-US" sz="2200" dirty="0">
                <a:latin typeface="Times New Roman" panose="02020603050405020304" pitchFamily="18" charset="0"/>
                <a:ea typeface="宋体" panose="02010600030101010101" pitchFamily="2" charset="-122"/>
              </a:endParaRPr>
            </a:p>
          </p:txBody>
        </p:sp>
        <p:sp>
          <p:nvSpPr>
            <p:cNvPr id="45101" name="Rectangle 46"/>
            <p:cNvSpPr/>
            <p:nvPr/>
          </p:nvSpPr>
          <p:spPr>
            <a:xfrm>
              <a:off x="170" y="841"/>
              <a:ext cx="68" cy="108"/>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2</a:t>
              </a:r>
              <a:endParaRPr lang="en-GB" altLang="en-US" sz="2200" dirty="0">
                <a:latin typeface="Times New Roman" panose="02020603050405020304" pitchFamily="18" charset="0"/>
                <a:ea typeface="宋体" panose="02010600030101010101" pitchFamily="2" charset="-122"/>
              </a:endParaRPr>
            </a:p>
          </p:txBody>
        </p:sp>
        <p:sp>
          <p:nvSpPr>
            <p:cNvPr id="45102" name="Rectangle 47"/>
            <p:cNvSpPr/>
            <p:nvPr/>
          </p:nvSpPr>
          <p:spPr>
            <a:xfrm>
              <a:off x="170" y="691"/>
              <a:ext cx="68" cy="108"/>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4</a:t>
              </a:r>
              <a:endParaRPr lang="en-GB" altLang="en-US" sz="2200" dirty="0">
                <a:latin typeface="Times New Roman" panose="02020603050405020304" pitchFamily="18" charset="0"/>
                <a:ea typeface="宋体" panose="02010600030101010101" pitchFamily="2" charset="-122"/>
              </a:endParaRPr>
            </a:p>
          </p:txBody>
        </p:sp>
        <p:sp>
          <p:nvSpPr>
            <p:cNvPr id="45103" name="Rectangle 48"/>
            <p:cNvSpPr/>
            <p:nvPr/>
          </p:nvSpPr>
          <p:spPr>
            <a:xfrm>
              <a:off x="170" y="534"/>
              <a:ext cx="68" cy="108"/>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6</a:t>
              </a:r>
              <a:endParaRPr lang="en-GB" altLang="en-US" sz="2200" dirty="0">
                <a:latin typeface="Times New Roman" panose="02020603050405020304" pitchFamily="18" charset="0"/>
                <a:ea typeface="宋体" panose="02010600030101010101" pitchFamily="2" charset="-122"/>
              </a:endParaRPr>
            </a:p>
          </p:txBody>
        </p:sp>
        <p:sp>
          <p:nvSpPr>
            <p:cNvPr id="45104" name="Rectangle 49"/>
            <p:cNvSpPr/>
            <p:nvPr/>
          </p:nvSpPr>
          <p:spPr>
            <a:xfrm>
              <a:off x="170" y="377"/>
              <a:ext cx="68" cy="108"/>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8</a:t>
              </a:r>
              <a:endParaRPr lang="en-GB" altLang="en-US" sz="2200" dirty="0">
                <a:latin typeface="Times New Roman" panose="02020603050405020304" pitchFamily="18" charset="0"/>
                <a:ea typeface="宋体" panose="02010600030101010101" pitchFamily="2" charset="-122"/>
              </a:endParaRPr>
            </a:p>
          </p:txBody>
        </p:sp>
        <p:sp>
          <p:nvSpPr>
            <p:cNvPr id="45105" name="Rectangle 50"/>
            <p:cNvSpPr/>
            <p:nvPr/>
          </p:nvSpPr>
          <p:spPr>
            <a:xfrm>
              <a:off x="136" y="227"/>
              <a:ext cx="108" cy="108"/>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10</a:t>
              </a:r>
              <a:endParaRPr lang="en-GB" altLang="en-US" sz="2200" dirty="0">
                <a:latin typeface="Times New Roman" panose="02020603050405020304" pitchFamily="18" charset="0"/>
                <a:ea typeface="宋体" panose="02010600030101010101" pitchFamily="2" charset="-122"/>
              </a:endParaRPr>
            </a:p>
          </p:txBody>
        </p:sp>
        <p:sp>
          <p:nvSpPr>
            <p:cNvPr id="45106" name="Rectangle 51"/>
            <p:cNvSpPr/>
            <p:nvPr/>
          </p:nvSpPr>
          <p:spPr>
            <a:xfrm>
              <a:off x="136" y="70"/>
              <a:ext cx="108" cy="108"/>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12</a:t>
              </a:r>
              <a:endParaRPr lang="en-GB" altLang="en-US" sz="2200" dirty="0">
                <a:latin typeface="Times New Roman" panose="02020603050405020304" pitchFamily="18" charset="0"/>
                <a:ea typeface="宋体" panose="02010600030101010101" pitchFamily="2" charset="-122"/>
              </a:endParaRPr>
            </a:p>
          </p:txBody>
        </p:sp>
        <p:sp>
          <p:nvSpPr>
            <p:cNvPr id="45107" name="Rectangle 52"/>
            <p:cNvSpPr/>
            <p:nvPr/>
          </p:nvSpPr>
          <p:spPr>
            <a:xfrm>
              <a:off x="199" y="1094"/>
              <a:ext cx="148" cy="108"/>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460</a:t>
              </a:r>
              <a:endParaRPr lang="en-GB" altLang="en-US" sz="2200" dirty="0">
                <a:latin typeface="Times New Roman" panose="02020603050405020304" pitchFamily="18" charset="0"/>
                <a:ea typeface="宋体" panose="02010600030101010101" pitchFamily="2" charset="-122"/>
              </a:endParaRPr>
            </a:p>
          </p:txBody>
        </p:sp>
        <p:sp>
          <p:nvSpPr>
            <p:cNvPr id="45108" name="Rectangle 53"/>
            <p:cNvSpPr/>
            <p:nvPr/>
          </p:nvSpPr>
          <p:spPr>
            <a:xfrm>
              <a:off x="443" y="1094"/>
              <a:ext cx="148" cy="108"/>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480</a:t>
              </a:r>
              <a:endParaRPr lang="en-GB" altLang="en-US" sz="2200" dirty="0">
                <a:latin typeface="Times New Roman" panose="02020603050405020304" pitchFamily="18" charset="0"/>
                <a:ea typeface="宋体" panose="02010600030101010101" pitchFamily="2" charset="-122"/>
              </a:endParaRPr>
            </a:p>
          </p:txBody>
        </p:sp>
        <p:sp>
          <p:nvSpPr>
            <p:cNvPr id="45109" name="Rectangle 54"/>
            <p:cNvSpPr/>
            <p:nvPr/>
          </p:nvSpPr>
          <p:spPr>
            <a:xfrm>
              <a:off x="693" y="1094"/>
              <a:ext cx="148" cy="108"/>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500</a:t>
              </a:r>
              <a:endParaRPr lang="en-GB" altLang="en-US" sz="2200" dirty="0">
                <a:latin typeface="Times New Roman" panose="02020603050405020304" pitchFamily="18" charset="0"/>
                <a:ea typeface="宋体" panose="02010600030101010101" pitchFamily="2" charset="-122"/>
              </a:endParaRPr>
            </a:p>
          </p:txBody>
        </p:sp>
        <p:sp>
          <p:nvSpPr>
            <p:cNvPr id="45110" name="Rectangle 55"/>
            <p:cNvSpPr/>
            <p:nvPr/>
          </p:nvSpPr>
          <p:spPr>
            <a:xfrm>
              <a:off x="938" y="1094"/>
              <a:ext cx="148" cy="108"/>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520</a:t>
              </a:r>
              <a:endParaRPr lang="en-GB" altLang="en-US" sz="2200" dirty="0">
                <a:latin typeface="Times New Roman" panose="02020603050405020304" pitchFamily="18" charset="0"/>
                <a:ea typeface="宋体" panose="02010600030101010101" pitchFamily="2" charset="-122"/>
              </a:endParaRPr>
            </a:p>
          </p:txBody>
        </p:sp>
        <p:sp>
          <p:nvSpPr>
            <p:cNvPr id="45111" name="Rectangle 56"/>
            <p:cNvSpPr/>
            <p:nvPr/>
          </p:nvSpPr>
          <p:spPr>
            <a:xfrm>
              <a:off x="1188" y="1094"/>
              <a:ext cx="148" cy="108"/>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540</a:t>
              </a:r>
              <a:endParaRPr lang="en-GB" altLang="en-US" sz="2200" dirty="0">
                <a:latin typeface="Times New Roman" panose="02020603050405020304" pitchFamily="18" charset="0"/>
                <a:ea typeface="宋体" panose="02010600030101010101" pitchFamily="2" charset="-122"/>
              </a:endParaRPr>
            </a:p>
          </p:txBody>
        </p:sp>
        <p:sp>
          <p:nvSpPr>
            <p:cNvPr id="45112" name="Rectangle 57"/>
            <p:cNvSpPr/>
            <p:nvPr/>
          </p:nvSpPr>
          <p:spPr>
            <a:xfrm>
              <a:off x="1432" y="1094"/>
              <a:ext cx="148" cy="108"/>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560</a:t>
              </a:r>
              <a:endParaRPr lang="en-GB" altLang="en-US" sz="2200" dirty="0">
                <a:latin typeface="Times New Roman" panose="02020603050405020304" pitchFamily="18" charset="0"/>
                <a:ea typeface="宋体" panose="02010600030101010101" pitchFamily="2" charset="-122"/>
              </a:endParaRPr>
            </a:p>
          </p:txBody>
        </p:sp>
        <p:sp>
          <p:nvSpPr>
            <p:cNvPr id="45113" name="Rectangle 58"/>
            <p:cNvSpPr/>
            <p:nvPr/>
          </p:nvSpPr>
          <p:spPr>
            <a:xfrm>
              <a:off x="1683" y="1094"/>
              <a:ext cx="148" cy="108"/>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580</a:t>
              </a:r>
              <a:endParaRPr lang="en-GB" altLang="en-US" sz="2200" dirty="0">
                <a:latin typeface="Times New Roman" panose="02020603050405020304" pitchFamily="18" charset="0"/>
                <a:ea typeface="宋体" panose="02010600030101010101" pitchFamily="2" charset="-122"/>
              </a:endParaRPr>
            </a:p>
          </p:txBody>
        </p:sp>
        <p:sp>
          <p:nvSpPr>
            <p:cNvPr id="45114" name="Rectangle 59"/>
            <p:cNvSpPr/>
            <p:nvPr/>
          </p:nvSpPr>
          <p:spPr>
            <a:xfrm>
              <a:off x="1927" y="1094"/>
              <a:ext cx="148" cy="108"/>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600</a:t>
              </a:r>
              <a:endParaRPr lang="en-GB" altLang="en-US" sz="2200" dirty="0">
                <a:latin typeface="Times New Roman" panose="02020603050405020304" pitchFamily="18" charset="0"/>
                <a:ea typeface="宋体" panose="02010600030101010101" pitchFamily="2" charset="-122"/>
              </a:endParaRPr>
            </a:p>
          </p:txBody>
        </p:sp>
        <p:sp>
          <p:nvSpPr>
            <p:cNvPr id="45115" name="Rectangle 60"/>
            <p:cNvSpPr/>
            <p:nvPr/>
          </p:nvSpPr>
          <p:spPr>
            <a:xfrm>
              <a:off x="745" y="1221"/>
              <a:ext cx="932" cy="114"/>
            </a:xfrm>
            <a:prstGeom prst="rect">
              <a:avLst/>
            </a:prstGeom>
            <a:noFill/>
            <a:ln w="9525">
              <a:noFill/>
            </a:ln>
          </p:spPr>
          <p:txBody>
            <a:bodyPr wrap="none" lIns="0" tIns="0" rIns="0" bIns="0" anchor="t">
              <a:spAutoFit/>
            </a:bodyPr>
            <a:lstStyle/>
            <a:p>
              <a:pPr defTabSz="821055"/>
              <a:r>
                <a:rPr lang="en-GB" altLang="en-US" sz="900" b="1" dirty="0">
                  <a:solidFill>
                    <a:srgbClr val="000000"/>
                  </a:solidFill>
                  <a:latin typeface="Arial" panose="020B0604020202020204" pitchFamily="34" charset="0"/>
                  <a:ea typeface="宋体" panose="02010600030101010101" pitchFamily="2" charset="-122"/>
                </a:rPr>
                <a:t>Emission wavelength nm</a:t>
              </a:r>
              <a:endParaRPr lang="en-GB" altLang="en-US" sz="2200" dirty="0">
                <a:latin typeface="Times New Roman" panose="02020603050405020304" pitchFamily="18" charset="0"/>
                <a:ea typeface="宋体" panose="02010600030101010101" pitchFamily="2" charset="-122"/>
              </a:endParaRPr>
            </a:p>
          </p:txBody>
        </p:sp>
        <p:sp>
          <p:nvSpPr>
            <p:cNvPr id="45116" name="Rectangle 61"/>
            <p:cNvSpPr/>
            <p:nvPr/>
          </p:nvSpPr>
          <p:spPr>
            <a:xfrm rot="-5400000">
              <a:off x="-94" y="562"/>
              <a:ext cx="335" cy="114"/>
            </a:xfrm>
            <a:prstGeom prst="rect">
              <a:avLst/>
            </a:prstGeom>
            <a:noFill/>
            <a:ln w="9525">
              <a:noFill/>
            </a:ln>
          </p:spPr>
          <p:txBody>
            <a:bodyPr wrap="none" lIns="0" tIns="0" rIns="0" bIns="0" anchor="t">
              <a:spAutoFit/>
            </a:bodyPr>
            <a:lstStyle/>
            <a:p>
              <a:pPr defTabSz="821055"/>
              <a:r>
                <a:rPr lang="en-GB" altLang="en-US" sz="900" b="1" dirty="0">
                  <a:solidFill>
                    <a:srgbClr val="000000"/>
                  </a:solidFill>
                  <a:latin typeface="Arial" panose="020B0604020202020204" pitchFamily="34" charset="0"/>
                  <a:ea typeface="宋体" panose="02010600030101010101" pitchFamily="2" charset="-122"/>
                </a:rPr>
                <a:t>intensity</a:t>
              </a:r>
              <a:endParaRPr lang="en-GB" altLang="en-US" sz="2200" dirty="0">
                <a:latin typeface="Times New Roman" panose="02020603050405020304" pitchFamily="18" charset="0"/>
                <a:ea typeface="宋体" panose="02010600030101010101" pitchFamily="2" charset="-122"/>
              </a:endParaRPr>
            </a:p>
          </p:txBody>
        </p:sp>
      </p:grpSp>
      <p:grpSp>
        <p:nvGrpSpPr>
          <p:cNvPr id="45117" name="Group 62"/>
          <p:cNvGrpSpPr/>
          <p:nvPr/>
        </p:nvGrpSpPr>
        <p:grpSpPr>
          <a:xfrm>
            <a:off x="1103313" y="2287588"/>
            <a:ext cx="3092450" cy="1576387"/>
            <a:chOff x="0" y="0"/>
            <a:chExt cx="2142" cy="1126"/>
          </a:xfrm>
        </p:grpSpPr>
        <p:sp>
          <p:nvSpPr>
            <p:cNvPr id="45118" name="Rectangle 63"/>
            <p:cNvSpPr/>
            <p:nvPr/>
          </p:nvSpPr>
          <p:spPr>
            <a:xfrm>
              <a:off x="0" y="0"/>
              <a:ext cx="2142" cy="1126"/>
            </a:xfrm>
            <a:prstGeom prst="rect">
              <a:avLst/>
            </a:prstGeom>
            <a:solidFill>
              <a:srgbClr val="FFFFFF"/>
            </a:solid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119" name="Line 64"/>
            <p:cNvSpPr/>
            <p:nvPr/>
          </p:nvSpPr>
          <p:spPr>
            <a:xfrm>
              <a:off x="259" y="164"/>
              <a:ext cx="1" cy="643"/>
            </a:xfrm>
            <a:prstGeom prst="line">
              <a:avLst/>
            </a:prstGeom>
            <a:ln w="0" cap="flat" cmpd="sng">
              <a:solidFill>
                <a:srgbClr val="000000"/>
              </a:solidFill>
              <a:prstDash val="solid"/>
              <a:round/>
              <a:headEnd type="none" w="med" len="med"/>
              <a:tailEnd type="none" w="med" len="med"/>
            </a:ln>
          </p:spPr>
        </p:sp>
        <p:sp>
          <p:nvSpPr>
            <p:cNvPr id="45120" name="Line 65"/>
            <p:cNvSpPr/>
            <p:nvPr/>
          </p:nvSpPr>
          <p:spPr>
            <a:xfrm>
              <a:off x="242" y="807"/>
              <a:ext cx="17" cy="1"/>
            </a:xfrm>
            <a:prstGeom prst="line">
              <a:avLst/>
            </a:prstGeom>
            <a:ln w="0" cap="flat" cmpd="sng">
              <a:solidFill>
                <a:srgbClr val="000000"/>
              </a:solidFill>
              <a:prstDash val="solid"/>
              <a:round/>
              <a:headEnd type="none" w="med" len="med"/>
              <a:tailEnd type="none" w="med" len="med"/>
            </a:ln>
          </p:spPr>
        </p:sp>
        <p:sp>
          <p:nvSpPr>
            <p:cNvPr id="45121" name="Line 66"/>
            <p:cNvSpPr/>
            <p:nvPr/>
          </p:nvSpPr>
          <p:spPr>
            <a:xfrm>
              <a:off x="242" y="716"/>
              <a:ext cx="17" cy="1"/>
            </a:xfrm>
            <a:prstGeom prst="line">
              <a:avLst/>
            </a:prstGeom>
            <a:ln w="0" cap="flat" cmpd="sng">
              <a:solidFill>
                <a:srgbClr val="000000"/>
              </a:solidFill>
              <a:prstDash val="solid"/>
              <a:round/>
              <a:headEnd type="none" w="med" len="med"/>
              <a:tailEnd type="none" w="med" len="med"/>
            </a:ln>
          </p:spPr>
        </p:sp>
        <p:sp>
          <p:nvSpPr>
            <p:cNvPr id="45122" name="Line 67"/>
            <p:cNvSpPr/>
            <p:nvPr/>
          </p:nvSpPr>
          <p:spPr>
            <a:xfrm>
              <a:off x="242" y="625"/>
              <a:ext cx="17" cy="1"/>
            </a:xfrm>
            <a:prstGeom prst="line">
              <a:avLst/>
            </a:prstGeom>
            <a:ln w="0" cap="flat" cmpd="sng">
              <a:solidFill>
                <a:srgbClr val="000000"/>
              </a:solidFill>
              <a:prstDash val="solid"/>
              <a:round/>
              <a:headEnd type="none" w="med" len="med"/>
              <a:tailEnd type="none" w="med" len="med"/>
            </a:ln>
          </p:spPr>
        </p:sp>
        <p:sp>
          <p:nvSpPr>
            <p:cNvPr id="45123" name="Line 68"/>
            <p:cNvSpPr/>
            <p:nvPr/>
          </p:nvSpPr>
          <p:spPr>
            <a:xfrm>
              <a:off x="242" y="534"/>
              <a:ext cx="17" cy="1"/>
            </a:xfrm>
            <a:prstGeom prst="line">
              <a:avLst/>
            </a:prstGeom>
            <a:ln w="0" cap="flat" cmpd="sng">
              <a:solidFill>
                <a:srgbClr val="000000"/>
              </a:solidFill>
              <a:prstDash val="solid"/>
              <a:round/>
              <a:headEnd type="none" w="med" len="med"/>
              <a:tailEnd type="none" w="med" len="med"/>
            </a:ln>
          </p:spPr>
        </p:sp>
        <p:sp>
          <p:nvSpPr>
            <p:cNvPr id="45124" name="Line 69"/>
            <p:cNvSpPr/>
            <p:nvPr/>
          </p:nvSpPr>
          <p:spPr>
            <a:xfrm>
              <a:off x="242" y="437"/>
              <a:ext cx="17" cy="1"/>
            </a:xfrm>
            <a:prstGeom prst="line">
              <a:avLst/>
            </a:prstGeom>
            <a:ln w="0" cap="flat" cmpd="sng">
              <a:solidFill>
                <a:srgbClr val="000000"/>
              </a:solidFill>
              <a:prstDash val="solid"/>
              <a:round/>
              <a:headEnd type="none" w="med" len="med"/>
              <a:tailEnd type="none" w="med" len="med"/>
            </a:ln>
          </p:spPr>
        </p:sp>
        <p:sp>
          <p:nvSpPr>
            <p:cNvPr id="45125" name="Line 70"/>
            <p:cNvSpPr/>
            <p:nvPr/>
          </p:nvSpPr>
          <p:spPr>
            <a:xfrm>
              <a:off x="242" y="346"/>
              <a:ext cx="17" cy="1"/>
            </a:xfrm>
            <a:prstGeom prst="line">
              <a:avLst/>
            </a:prstGeom>
            <a:ln w="0" cap="flat" cmpd="sng">
              <a:solidFill>
                <a:srgbClr val="000000"/>
              </a:solidFill>
              <a:prstDash val="solid"/>
              <a:round/>
              <a:headEnd type="none" w="med" len="med"/>
              <a:tailEnd type="none" w="med" len="med"/>
            </a:ln>
          </p:spPr>
        </p:sp>
        <p:sp>
          <p:nvSpPr>
            <p:cNvPr id="45126" name="Line 71"/>
            <p:cNvSpPr/>
            <p:nvPr/>
          </p:nvSpPr>
          <p:spPr>
            <a:xfrm>
              <a:off x="242" y="255"/>
              <a:ext cx="17" cy="1"/>
            </a:xfrm>
            <a:prstGeom prst="line">
              <a:avLst/>
            </a:prstGeom>
            <a:ln w="0" cap="flat" cmpd="sng">
              <a:solidFill>
                <a:srgbClr val="000000"/>
              </a:solidFill>
              <a:prstDash val="solid"/>
              <a:round/>
              <a:headEnd type="none" w="med" len="med"/>
              <a:tailEnd type="none" w="med" len="med"/>
            </a:ln>
          </p:spPr>
        </p:sp>
        <p:sp>
          <p:nvSpPr>
            <p:cNvPr id="45127" name="Line 72"/>
            <p:cNvSpPr/>
            <p:nvPr/>
          </p:nvSpPr>
          <p:spPr>
            <a:xfrm>
              <a:off x="242" y="164"/>
              <a:ext cx="17" cy="1"/>
            </a:xfrm>
            <a:prstGeom prst="line">
              <a:avLst/>
            </a:prstGeom>
            <a:ln w="0" cap="flat" cmpd="sng">
              <a:solidFill>
                <a:srgbClr val="000000"/>
              </a:solidFill>
              <a:prstDash val="solid"/>
              <a:round/>
              <a:headEnd type="none" w="med" len="med"/>
              <a:tailEnd type="none" w="med" len="med"/>
            </a:ln>
          </p:spPr>
        </p:sp>
        <p:sp>
          <p:nvSpPr>
            <p:cNvPr id="45128" name="Line 73"/>
            <p:cNvSpPr/>
            <p:nvPr/>
          </p:nvSpPr>
          <p:spPr>
            <a:xfrm>
              <a:off x="259" y="807"/>
              <a:ext cx="1725" cy="1"/>
            </a:xfrm>
            <a:prstGeom prst="line">
              <a:avLst/>
            </a:prstGeom>
            <a:ln w="0" cap="flat" cmpd="sng">
              <a:solidFill>
                <a:srgbClr val="000000"/>
              </a:solidFill>
              <a:prstDash val="solid"/>
              <a:round/>
              <a:headEnd type="none" w="med" len="med"/>
              <a:tailEnd type="none" w="med" len="med"/>
            </a:ln>
          </p:spPr>
        </p:sp>
        <p:sp>
          <p:nvSpPr>
            <p:cNvPr id="45129" name="Line 74"/>
            <p:cNvSpPr/>
            <p:nvPr/>
          </p:nvSpPr>
          <p:spPr>
            <a:xfrm flipV="1">
              <a:off x="259" y="807"/>
              <a:ext cx="1" cy="18"/>
            </a:xfrm>
            <a:prstGeom prst="line">
              <a:avLst/>
            </a:prstGeom>
            <a:ln w="0" cap="flat" cmpd="sng">
              <a:solidFill>
                <a:srgbClr val="000000"/>
              </a:solidFill>
              <a:prstDash val="solid"/>
              <a:round/>
              <a:headEnd type="none" w="med" len="med"/>
              <a:tailEnd type="none" w="med" len="med"/>
            </a:ln>
          </p:spPr>
        </p:sp>
        <p:sp>
          <p:nvSpPr>
            <p:cNvPr id="45130" name="Line 75"/>
            <p:cNvSpPr/>
            <p:nvPr/>
          </p:nvSpPr>
          <p:spPr>
            <a:xfrm flipV="1">
              <a:off x="503" y="807"/>
              <a:ext cx="1" cy="18"/>
            </a:xfrm>
            <a:prstGeom prst="line">
              <a:avLst/>
            </a:prstGeom>
            <a:ln w="0" cap="flat" cmpd="sng">
              <a:solidFill>
                <a:srgbClr val="000000"/>
              </a:solidFill>
              <a:prstDash val="solid"/>
              <a:round/>
              <a:headEnd type="none" w="med" len="med"/>
              <a:tailEnd type="none" w="med" len="med"/>
            </a:ln>
          </p:spPr>
        </p:sp>
        <p:sp>
          <p:nvSpPr>
            <p:cNvPr id="45131" name="Line 76"/>
            <p:cNvSpPr/>
            <p:nvPr/>
          </p:nvSpPr>
          <p:spPr>
            <a:xfrm flipV="1">
              <a:off x="752" y="807"/>
              <a:ext cx="1" cy="18"/>
            </a:xfrm>
            <a:prstGeom prst="line">
              <a:avLst/>
            </a:prstGeom>
            <a:ln w="0" cap="flat" cmpd="sng">
              <a:solidFill>
                <a:srgbClr val="000000"/>
              </a:solidFill>
              <a:prstDash val="solid"/>
              <a:round/>
              <a:headEnd type="none" w="med" len="med"/>
              <a:tailEnd type="none" w="med" len="med"/>
            </a:ln>
          </p:spPr>
        </p:sp>
        <p:sp>
          <p:nvSpPr>
            <p:cNvPr id="45132" name="Line 77"/>
            <p:cNvSpPr/>
            <p:nvPr/>
          </p:nvSpPr>
          <p:spPr>
            <a:xfrm flipV="1">
              <a:off x="996" y="807"/>
              <a:ext cx="1" cy="18"/>
            </a:xfrm>
            <a:prstGeom prst="line">
              <a:avLst/>
            </a:prstGeom>
            <a:ln w="0" cap="flat" cmpd="sng">
              <a:solidFill>
                <a:srgbClr val="000000"/>
              </a:solidFill>
              <a:prstDash val="solid"/>
              <a:round/>
              <a:headEnd type="none" w="med" len="med"/>
              <a:tailEnd type="none" w="med" len="med"/>
            </a:ln>
          </p:spPr>
        </p:sp>
        <p:sp>
          <p:nvSpPr>
            <p:cNvPr id="45133" name="Line 78"/>
            <p:cNvSpPr/>
            <p:nvPr/>
          </p:nvSpPr>
          <p:spPr>
            <a:xfrm flipV="1">
              <a:off x="1246" y="807"/>
              <a:ext cx="1" cy="18"/>
            </a:xfrm>
            <a:prstGeom prst="line">
              <a:avLst/>
            </a:prstGeom>
            <a:ln w="0" cap="flat" cmpd="sng">
              <a:solidFill>
                <a:srgbClr val="000000"/>
              </a:solidFill>
              <a:prstDash val="solid"/>
              <a:round/>
              <a:headEnd type="none" w="med" len="med"/>
              <a:tailEnd type="none" w="med" len="med"/>
            </a:ln>
          </p:spPr>
        </p:sp>
        <p:sp>
          <p:nvSpPr>
            <p:cNvPr id="45134" name="Line 79"/>
            <p:cNvSpPr/>
            <p:nvPr/>
          </p:nvSpPr>
          <p:spPr>
            <a:xfrm flipV="1">
              <a:off x="1490" y="807"/>
              <a:ext cx="1" cy="18"/>
            </a:xfrm>
            <a:prstGeom prst="line">
              <a:avLst/>
            </a:prstGeom>
            <a:ln w="0" cap="flat" cmpd="sng">
              <a:solidFill>
                <a:srgbClr val="000000"/>
              </a:solidFill>
              <a:prstDash val="solid"/>
              <a:round/>
              <a:headEnd type="none" w="med" len="med"/>
              <a:tailEnd type="none" w="med" len="med"/>
            </a:ln>
          </p:spPr>
        </p:sp>
        <p:sp>
          <p:nvSpPr>
            <p:cNvPr id="45135" name="Line 80"/>
            <p:cNvSpPr/>
            <p:nvPr/>
          </p:nvSpPr>
          <p:spPr>
            <a:xfrm flipV="1">
              <a:off x="1740" y="807"/>
              <a:ext cx="1" cy="18"/>
            </a:xfrm>
            <a:prstGeom prst="line">
              <a:avLst/>
            </a:prstGeom>
            <a:ln w="0" cap="flat" cmpd="sng">
              <a:solidFill>
                <a:srgbClr val="000000"/>
              </a:solidFill>
              <a:prstDash val="solid"/>
              <a:round/>
              <a:headEnd type="none" w="med" len="med"/>
              <a:tailEnd type="none" w="med" len="med"/>
            </a:ln>
          </p:spPr>
        </p:sp>
        <p:sp>
          <p:nvSpPr>
            <p:cNvPr id="45136" name="Line 81"/>
            <p:cNvSpPr/>
            <p:nvPr/>
          </p:nvSpPr>
          <p:spPr>
            <a:xfrm flipV="1">
              <a:off x="1984" y="807"/>
              <a:ext cx="1" cy="18"/>
            </a:xfrm>
            <a:prstGeom prst="line">
              <a:avLst/>
            </a:prstGeom>
            <a:ln w="0" cap="flat" cmpd="sng">
              <a:solidFill>
                <a:srgbClr val="000000"/>
              </a:solidFill>
              <a:prstDash val="solid"/>
              <a:round/>
              <a:headEnd type="none" w="med" len="med"/>
              <a:tailEnd type="none" w="med" len="med"/>
            </a:ln>
          </p:spPr>
        </p:sp>
        <p:sp>
          <p:nvSpPr>
            <p:cNvPr id="45137" name="Line 82"/>
            <p:cNvSpPr/>
            <p:nvPr/>
          </p:nvSpPr>
          <p:spPr>
            <a:xfrm>
              <a:off x="712" y="807"/>
              <a:ext cx="57" cy="1"/>
            </a:xfrm>
            <a:prstGeom prst="line">
              <a:avLst/>
            </a:prstGeom>
            <a:ln w="26988" cap="flat" cmpd="sng">
              <a:solidFill>
                <a:srgbClr val="00FF00"/>
              </a:solidFill>
              <a:prstDash val="solid"/>
              <a:round/>
              <a:headEnd type="none" w="med" len="med"/>
              <a:tailEnd type="none" w="med" len="med"/>
            </a:ln>
          </p:spPr>
        </p:sp>
        <p:sp>
          <p:nvSpPr>
            <p:cNvPr id="45138" name="Line 83"/>
            <p:cNvSpPr/>
            <p:nvPr/>
          </p:nvSpPr>
          <p:spPr>
            <a:xfrm>
              <a:off x="769" y="807"/>
              <a:ext cx="51" cy="1"/>
            </a:xfrm>
            <a:prstGeom prst="line">
              <a:avLst/>
            </a:prstGeom>
            <a:ln w="26988" cap="flat" cmpd="sng">
              <a:solidFill>
                <a:srgbClr val="00FF00"/>
              </a:solidFill>
              <a:prstDash val="solid"/>
              <a:round/>
              <a:headEnd type="none" w="med" len="med"/>
              <a:tailEnd type="none" w="med" len="med"/>
            </a:ln>
          </p:spPr>
        </p:sp>
        <p:sp>
          <p:nvSpPr>
            <p:cNvPr id="45139" name="Freeform 84"/>
            <p:cNvSpPr/>
            <p:nvPr/>
          </p:nvSpPr>
          <p:spPr>
            <a:xfrm>
              <a:off x="820" y="801"/>
              <a:ext cx="57" cy="6"/>
            </a:xfrm>
            <a:custGeom>
              <a:avLst/>
              <a:gdLst/>
              <a:ahLst/>
              <a:cxnLst>
                <a:cxn ang="0">
                  <a:pos x="0" y="6"/>
                </a:cxn>
                <a:cxn ang="0">
                  <a:pos x="29" y="6"/>
                </a:cxn>
                <a:cxn ang="0">
                  <a:pos x="46" y="6"/>
                </a:cxn>
                <a:cxn ang="0">
                  <a:pos x="57" y="0"/>
                </a:cxn>
              </a:cxnLst>
              <a:rect l="0" t="0" r="0" b="0"/>
              <a:pathLst>
                <a:path w="57" h="6">
                  <a:moveTo>
                    <a:pt x="0" y="6"/>
                  </a:moveTo>
                  <a:lnTo>
                    <a:pt x="29" y="6"/>
                  </a:lnTo>
                  <a:lnTo>
                    <a:pt x="46" y="6"/>
                  </a:lnTo>
                  <a:lnTo>
                    <a:pt x="57" y="0"/>
                  </a:lnTo>
                </a:path>
              </a:pathLst>
            </a:custGeom>
            <a:noFill/>
            <a:ln w="26988" cap="flat" cmpd="sng">
              <a:solidFill>
                <a:srgbClr val="00FF00"/>
              </a:solidFill>
              <a:prstDash val="solid"/>
              <a:miter/>
              <a:headEnd type="none" w="med" len="med"/>
              <a:tailEnd type="none" w="med" len="med"/>
            </a:ln>
          </p:spPr>
          <p:txBody>
            <a:bodyPr/>
            <a:lstStyle/>
            <a:p>
              <a:endParaRPr lang="zh-CN" altLang="en-US"/>
            </a:p>
          </p:txBody>
        </p:sp>
        <p:sp>
          <p:nvSpPr>
            <p:cNvPr id="45140" name="Freeform 85"/>
            <p:cNvSpPr/>
            <p:nvPr/>
          </p:nvSpPr>
          <p:spPr>
            <a:xfrm>
              <a:off x="877" y="728"/>
              <a:ext cx="51" cy="73"/>
            </a:xfrm>
            <a:custGeom>
              <a:avLst/>
              <a:gdLst/>
              <a:ahLst/>
              <a:cxnLst>
                <a:cxn ang="0">
                  <a:pos x="0" y="73"/>
                </a:cxn>
                <a:cxn ang="0">
                  <a:pos x="11" y="61"/>
                </a:cxn>
                <a:cxn ang="0">
                  <a:pos x="23" y="49"/>
                </a:cxn>
                <a:cxn ang="0">
                  <a:pos x="40" y="30"/>
                </a:cxn>
                <a:cxn ang="0">
                  <a:pos x="51" y="0"/>
                </a:cxn>
              </a:cxnLst>
              <a:rect l="0" t="0" r="0" b="0"/>
              <a:pathLst>
                <a:path w="51" h="73">
                  <a:moveTo>
                    <a:pt x="0" y="73"/>
                  </a:moveTo>
                  <a:lnTo>
                    <a:pt x="11" y="61"/>
                  </a:lnTo>
                  <a:lnTo>
                    <a:pt x="23" y="49"/>
                  </a:lnTo>
                  <a:lnTo>
                    <a:pt x="40" y="30"/>
                  </a:lnTo>
                  <a:lnTo>
                    <a:pt x="51" y="0"/>
                  </a:lnTo>
                </a:path>
              </a:pathLst>
            </a:custGeom>
            <a:noFill/>
            <a:ln w="26988" cap="flat" cmpd="sng">
              <a:solidFill>
                <a:srgbClr val="00FF00"/>
              </a:solidFill>
              <a:prstDash val="solid"/>
              <a:miter/>
              <a:headEnd type="none" w="med" len="med"/>
              <a:tailEnd type="none" w="med" len="med"/>
            </a:ln>
          </p:spPr>
          <p:txBody>
            <a:bodyPr/>
            <a:lstStyle/>
            <a:p>
              <a:endParaRPr lang="zh-CN" altLang="en-US"/>
            </a:p>
          </p:txBody>
        </p:sp>
        <p:sp>
          <p:nvSpPr>
            <p:cNvPr id="45141" name="Freeform 86"/>
            <p:cNvSpPr/>
            <p:nvPr/>
          </p:nvSpPr>
          <p:spPr>
            <a:xfrm>
              <a:off x="928" y="528"/>
              <a:ext cx="57" cy="200"/>
            </a:xfrm>
            <a:custGeom>
              <a:avLst/>
              <a:gdLst/>
              <a:ahLst/>
              <a:cxnLst>
                <a:cxn ang="0">
                  <a:pos x="0" y="200"/>
                </a:cxn>
                <a:cxn ang="0">
                  <a:pos x="11" y="158"/>
                </a:cxn>
                <a:cxn ang="0">
                  <a:pos x="28" y="109"/>
                </a:cxn>
                <a:cxn ang="0">
                  <a:pos x="46" y="55"/>
                </a:cxn>
                <a:cxn ang="0">
                  <a:pos x="57" y="0"/>
                </a:cxn>
              </a:cxnLst>
              <a:rect l="0" t="0" r="0" b="0"/>
              <a:pathLst>
                <a:path w="57" h="200">
                  <a:moveTo>
                    <a:pt x="0" y="200"/>
                  </a:moveTo>
                  <a:lnTo>
                    <a:pt x="11" y="158"/>
                  </a:lnTo>
                  <a:lnTo>
                    <a:pt x="28" y="109"/>
                  </a:lnTo>
                  <a:lnTo>
                    <a:pt x="46" y="55"/>
                  </a:lnTo>
                  <a:lnTo>
                    <a:pt x="57" y="0"/>
                  </a:lnTo>
                </a:path>
              </a:pathLst>
            </a:custGeom>
            <a:noFill/>
            <a:ln w="26988" cap="flat" cmpd="sng">
              <a:solidFill>
                <a:srgbClr val="00FF00"/>
              </a:solidFill>
              <a:prstDash val="solid"/>
              <a:miter/>
              <a:headEnd type="none" w="med" len="med"/>
              <a:tailEnd type="none" w="med" len="med"/>
            </a:ln>
          </p:spPr>
          <p:txBody>
            <a:bodyPr/>
            <a:lstStyle/>
            <a:p>
              <a:endParaRPr lang="zh-CN" altLang="en-US"/>
            </a:p>
          </p:txBody>
        </p:sp>
        <p:sp>
          <p:nvSpPr>
            <p:cNvPr id="45142" name="Freeform 87"/>
            <p:cNvSpPr/>
            <p:nvPr/>
          </p:nvSpPr>
          <p:spPr>
            <a:xfrm>
              <a:off x="985" y="291"/>
              <a:ext cx="51" cy="237"/>
            </a:xfrm>
            <a:custGeom>
              <a:avLst/>
              <a:gdLst/>
              <a:ahLst/>
              <a:cxnLst>
                <a:cxn ang="0">
                  <a:pos x="0" y="237"/>
                </a:cxn>
                <a:cxn ang="0">
                  <a:pos x="6" y="207"/>
                </a:cxn>
                <a:cxn ang="0">
                  <a:pos x="11" y="176"/>
                </a:cxn>
                <a:cxn ang="0">
                  <a:pos x="23" y="104"/>
                </a:cxn>
                <a:cxn ang="0">
                  <a:pos x="34" y="67"/>
                </a:cxn>
                <a:cxn ang="0">
                  <a:pos x="40" y="37"/>
                </a:cxn>
                <a:cxn ang="0">
                  <a:pos x="45" y="19"/>
                </a:cxn>
                <a:cxn ang="0">
                  <a:pos x="51" y="0"/>
                </a:cxn>
              </a:cxnLst>
              <a:rect l="0" t="0" r="0" b="0"/>
              <a:pathLst>
                <a:path w="51" h="237">
                  <a:moveTo>
                    <a:pt x="0" y="237"/>
                  </a:moveTo>
                  <a:lnTo>
                    <a:pt x="6" y="207"/>
                  </a:lnTo>
                  <a:lnTo>
                    <a:pt x="11" y="176"/>
                  </a:lnTo>
                  <a:lnTo>
                    <a:pt x="23" y="104"/>
                  </a:lnTo>
                  <a:lnTo>
                    <a:pt x="34" y="67"/>
                  </a:lnTo>
                  <a:lnTo>
                    <a:pt x="40" y="37"/>
                  </a:lnTo>
                  <a:lnTo>
                    <a:pt x="45" y="19"/>
                  </a:lnTo>
                  <a:lnTo>
                    <a:pt x="51" y="0"/>
                  </a:lnTo>
                </a:path>
              </a:pathLst>
            </a:custGeom>
            <a:noFill/>
            <a:ln w="26988" cap="flat" cmpd="sng">
              <a:solidFill>
                <a:srgbClr val="00FF00"/>
              </a:solidFill>
              <a:prstDash val="solid"/>
              <a:miter/>
              <a:headEnd type="none" w="med" len="med"/>
              <a:tailEnd type="none" w="med" len="med"/>
            </a:ln>
          </p:spPr>
          <p:txBody>
            <a:bodyPr/>
            <a:lstStyle/>
            <a:p>
              <a:endParaRPr lang="zh-CN" altLang="en-US"/>
            </a:p>
          </p:txBody>
        </p:sp>
        <p:sp>
          <p:nvSpPr>
            <p:cNvPr id="45143" name="Freeform 88"/>
            <p:cNvSpPr/>
            <p:nvPr/>
          </p:nvSpPr>
          <p:spPr>
            <a:xfrm>
              <a:off x="1036" y="285"/>
              <a:ext cx="57" cy="67"/>
            </a:xfrm>
            <a:custGeom>
              <a:avLst/>
              <a:gdLst/>
              <a:ahLst/>
              <a:cxnLst>
                <a:cxn ang="0">
                  <a:pos x="0" y="6"/>
                </a:cxn>
                <a:cxn ang="0">
                  <a:pos x="6" y="0"/>
                </a:cxn>
                <a:cxn ang="0">
                  <a:pos x="11" y="6"/>
                </a:cxn>
                <a:cxn ang="0">
                  <a:pos x="23" y="13"/>
                </a:cxn>
                <a:cxn ang="0">
                  <a:pos x="28" y="31"/>
                </a:cxn>
                <a:cxn ang="0">
                  <a:pos x="40" y="55"/>
                </a:cxn>
                <a:cxn ang="0">
                  <a:pos x="51" y="67"/>
                </a:cxn>
                <a:cxn ang="0">
                  <a:pos x="57" y="67"/>
                </a:cxn>
              </a:cxnLst>
              <a:rect l="0" t="0" r="0" b="0"/>
              <a:pathLst>
                <a:path w="57" h="67">
                  <a:moveTo>
                    <a:pt x="0" y="6"/>
                  </a:moveTo>
                  <a:lnTo>
                    <a:pt x="6" y="0"/>
                  </a:lnTo>
                  <a:lnTo>
                    <a:pt x="11" y="6"/>
                  </a:lnTo>
                  <a:lnTo>
                    <a:pt x="23" y="13"/>
                  </a:lnTo>
                  <a:lnTo>
                    <a:pt x="28" y="31"/>
                  </a:lnTo>
                  <a:lnTo>
                    <a:pt x="40" y="55"/>
                  </a:lnTo>
                  <a:lnTo>
                    <a:pt x="51" y="67"/>
                  </a:lnTo>
                  <a:lnTo>
                    <a:pt x="57" y="67"/>
                  </a:lnTo>
                </a:path>
              </a:pathLst>
            </a:custGeom>
            <a:noFill/>
            <a:ln w="26988" cap="flat" cmpd="sng">
              <a:solidFill>
                <a:srgbClr val="00FF00"/>
              </a:solidFill>
              <a:prstDash val="solid"/>
              <a:miter/>
              <a:headEnd type="none" w="med" len="med"/>
              <a:tailEnd type="none" w="med" len="med"/>
            </a:ln>
          </p:spPr>
          <p:txBody>
            <a:bodyPr/>
            <a:lstStyle/>
            <a:p>
              <a:endParaRPr lang="zh-CN" altLang="en-US"/>
            </a:p>
          </p:txBody>
        </p:sp>
        <p:sp>
          <p:nvSpPr>
            <p:cNvPr id="45144" name="Freeform 89"/>
            <p:cNvSpPr/>
            <p:nvPr/>
          </p:nvSpPr>
          <p:spPr>
            <a:xfrm>
              <a:off x="1093" y="249"/>
              <a:ext cx="56" cy="103"/>
            </a:xfrm>
            <a:custGeom>
              <a:avLst/>
              <a:gdLst/>
              <a:ahLst/>
              <a:cxnLst>
                <a:cxn ang="0">
                  <a:pos x="0" y="103"/>
                </a:cxn>
                <a:cxn ang="0">
                  <a:pos x="5" y="97"/>
                </a:cxn>
                <a:cxn ang="0">
                  <a:pos x="17" y="79"/>
                </a:cxn>
                <a:cxn ang="0">
                  <a:pos x="28" y="42"/>
                </a:cxn>
                <a:cxn ang="0">
                  <a:pos x="34" y="24"/>
                </a:cxn>
                <a:cxn ang="0">
                  <a:pos x="45" y="6"/>
                </a:cxn>
                <a:cxn ang="0">
                  <a:pos x="51" y="0"/>
                </a:cxn>
                <a:cxn ang="0">
                  <a:pos x="56" y="6"/>
                </a:cxn>
              </a:cxnLst>
              <a:rect l="0" t="0" r="0" b="0"/>
              <a:pathLst>
                <a:path w="56" h="103">
                  <a:moveTo>
                    <a:pt x="0" y="103"/>
                  </a:moveTo>
                  <a:lnTo>
                    <a:pt x="5" y="97"/>
                  </a:lnTo>
                  <a:lnTo>
                    <a:pt x="17" y="79"/>
                  </a:lnTo>
                  <a:lnTo>
                    <a:pt x="28" y="42"/>
                  </a:lnTo>
                  <a:lnTo>
                    <a:pt x="34" y="24"/>
                  </a:lnTo>
                  <a:lnTo>
                    <a:pt x="45" y="6"/>
                  </a:lnTo>
                  <a:lnTo>
                    <a:pt x="51" y="0"/>
                  </a:lnTo>
                  <a:lnTo>
                    <a:pt x="56" y="6"/>
                  </a:lnTo>
                </a:path>
              </a:pathLst>
            </a:custGeom>
            <a:noFill/>
            <a:ln w="26988" cap="flat" cmpd="sng">
              <a:solidFill>
                <a:srgbClr val="00FF00"/>
              </a:solidFill>
              <a:prstDash val="solid"/>
              <a:miter/>
              <a:headEnd type="none" w="med" len="med"/>
              <a:tailEnd type="none" w="med" len="med"/>
            </a:ln>
          </p:spPr>
          <p:txBody>
            <a:bodyPr/>
            <a:lstStyle/>
            <a:p>
              <a:endParaRPr lang="zh-CN" altLang="en-US"/>
            </a:p>
          </p:txBody>
        </p:sp>
        <p:sp>
          <p:nvSpPr>
            <p:cNvPr id="45145" name="Freeform 90"/>
            <p:cNvSpPr/>
            <p:nvPr/>
          </p:nvSpPr>
          <p:spPr>
            <a:xfrm>
              <a:off x="1149" y="255"/>
              <a:ext cx="51" cy="261"/>
            </a:xfrm>
            <a:custGeom>
              <a:avLst/>
              <a:gdLst/>
              <a:ahLst/>
              <a:cxnLst>
                <a:cxn ang="0">
                  <a:pos x="0" y="0"/>
                </a:cxn>
                <a:cxn ang="0">
                  <a:pos x="6" y="18"/>
                </a:cxn>
                <a:cxn ang="0">
                  <a:pos x="12" y="43"/>
                </a:cxn>
                <a:cxn ang="0">
                  <a:pos x="17" y="79"/>
                </a:cxn>
                <a:cxn ang="0">
                  <a:pos x="23" y="115"/>
                </a:cxn>
                <a:cxn ang="0">
                  <a:pos x="40" y="194"/>
                </a:cxn>
                <a:cxn ang="0">
                  <a:pos x="46" y="230"/>
                </a:cxn>
                <a:cxn ang="0">
                  <a:pos x="51" y="261"/>
                </a:cxn>
              </a:cxnLst>
              <a:rect l="0" t="0" r="0" b="0"/>
              <a:pathLst>
                <a:path w="51" h="261">
                  <a:moveTo>
                    <a:pt x="0" y="0"/>
                  </a:moveTo>
                  <a:lnTo>
                    <a:pt x="6" y="18"/>
                  </a:lnTo>
                  <a:lnTo>
                    <a:pt x="12" y="43"/>
                  </a:lnTo>
                  <a:lnTo>
                    <a:pt x="17" y="79"/>
                  </a:lnTo>
                  <a:lnTo>
                    <a:pt x="23" y="115"/>
                  </a:lnTo>
                  <a:lnTo>
                    <a:pt x="40" y="194"/>
                  </a:lnTo>
                  <a:lnTo>
                    <a:pt x="46" y="230"/>
                  </a:lnTo>
                  <a:lnTo>
                    <a:pt x="51" y="261"/>
                  </a:lnTo>
                </a:path>
              </a:pathLst>
            </a:custGeom>
            <a:noFill/>
            <a:ln w="26988" cap="flat" cmpd="sng">
              <a:solidFill>
                <a:srgbClr val="00FF00"/>
              </a:solidFill>
              <a:prstDash val="solid"/>
              <a:miter/>
              <a:headEnd type="none" w="med" len="med"/>
              <a:tailEnd type="none" w="med" len="med"/>
            </a:ln>
          </p:spPr>
          <p:txBody>
            <a:bodyPr/>
            <a:lstStyle/>
            <a:p>
              <a:endParaRPr lang="zh-CN" altLang="en-US"/>
            </a:p>
          </p:txBody>
        </p:sp>
        <p:sp>
          <p:nvSpPr>
            <p:cNvPr id="45146" name="Freeform 91"/>
            <p:cNvSpPr/>
            <p:nvPr/>
          </p:nvSpPr>
          <p:spPr>
            <a:xfrm>
              <a:off x="1200" y="516"/>
              <a:ext cx="57" cy="133"/>
            </a:xfrm>
            <a:custGeom>
              <a:avLst/>
              <a:gdLst/>
              <a:ahLst/>
              <a:cxnLst>
                <a:cxn ang="0">
                  <a:pos x="0" y="0"/>
                </a:cxn>
                <a:cxn ang="0">
                  <a:pos x="12" y="42"/>
                </a:cxn>
                <a:cxn ang="0">
                  <a:pos x="29" y="79"/>
                </a:cxn>
                <a:cxn ang="0">
                  <a:pos x="46" y="109"/>
                </a:cxn>
                <a:cxn ang="0">
                  <a:pos x="57" y="133"/>
                </a:cxn>
              </a:cxnLst>
              <a:rect l="0" t="0" r="0" b="0"/>
              <a:pathLst>
                <a:path w="57" h="133">
                  <a:moveTo>
                    <a:pt x="0" y="0"/>
                  </a:moveTo>
                  <a:lnTo>
                    <a:pt x="12" y="42"/>
                  </a:lnTo>
                  <a:lnTo>
                    <a:pt x="29" y="79"/>
                  </a:lnTo>
                  <a:lnTo>
                    <a:pt x="46" y="109"/>
                  </a:lnTo>
                  <a:lnTo>
                    <a:pt x="57" y="133"/>
                  </a:lnTo>
                </a:path>
              </a:pathLst>
            </a:custGeom>
            <a:noFill/>
            <a:ln w="26988" cap="flat" cmpd="sng">
              <a:solidFill>
                <a:srgbClr val="00FF00"/>
              </a:solidFill>
              <a:prstDash val="solid"/>
              <a:miter/>
              <a:headEnd type="none" w="med" len="med"/>
              <a:tailEnd type="none" w="med" len="med"/>
            </a:ln>
          </p:spPr>
          <p:txBody>
            <a:bodyPr/>
            <a:lstStyle/>
            <a:p>
              <a:endParaRPr lang="zh-CN" altLang="en-US"/>
            </a:p>
          </p:txBody>
        </p:sp>
        <p:sp>
          <p:nvSpPr>
            <p:cNvPr id="45147" name="Freeform 92"/>
            <p:cNvSpPr/>
            <p:nvPr/>
          </p:nvSpPr>
          <p:spPr>
            <a:xfrm>
              <a:off x="1257" y="649"/>
              <a:ext cx="51" cy="73"/>
            </a:xfrm>
            <a:custGeom>
              <a:avLst/>
              <a:gdLst/>
              <a:ahLst/>
              <a:cxnLst>
                <a:cxn ang="0">
                  <a:pos x="0" y="0"/>
                </a:cxn>
                <a:cxn ang="0">
                  <a:pos x="12" y="24"/>
                </a:cxn>
                <a:cxn ang="0">
                  <a:pos x="23" y="43"/>
                </a:cxn>
                <a:cxn ang="0">
                  <a:pos x="51" y="73"/>
                </a:cxn>
              </a:cxnLst>
              <a:rect l="0" t="0" r="0" b="0"/>
              <a:pathLst>
                <a:path w="51" h="73">
                  <a:moveTo>
                    <a:pt x="0" y="0"/>
                  </a:moveTo>
                  <a:lnTo>
                    <a:pt x="12" y="24"/>
                  </a:lnTo>
                  <a:lnTo>
                    <a:pt x="23" y="43"/>
                  </a:lnTo>
                  <a:lnTo>
                    <a:pt x="51" y="73"/>
                  </a:lnTo>
                </a:path>
              </a:pathLst>
            </a:custGeom>
            <a:noFill/>
            <a:ln w="26988" cap="flat" cmpd="sng">
              <a:solidFill>
                <a:srgbClr val="00FF00"/>
              </a:solidFill>
              <a:prstDash val="solid"/>
              <a:miter/>
              <a:headEnd type="none" w="med" len="med"/>
              <a:tailEnd type="none" w="med" len="med"/>
            </a:ln>
          </p:spPr>
          <p:txBody>
            <a:bodyPr/>
            <a:lstStyle/>
            <a:p>
              <a:endParaRPr lang="zh-CN" altLang="en-US"/>
            </a:p>
          </p:txBody>
        </p:sp>
        <p:sp>
          <p:nvSpPr>
            <p:cNvPr id="45148" name="Freeform 93"/>
            <p:cNvSpPr/>
            <p:nvPr/>
          </p:nvSpPr>
          <p:spPr>
            <a:xfrm>
              <a:off x="1308" y="722"/>
              <a:ext cx="57" cy="42"/>
            </a:xfrm>
            <a:custGeom>
              <a:avLst/>
              <a:gdLst/>
              <a:ahLst/>
              <a:cxnLst>
                <a:cxn ang="0">
                  <a:pos x="0" y="0"/>
                </a:cxn>
                <a:cxn ang="0">
                  <a:pos x="29" y="24"/>
                </a:cxn>
                <a:cxn ang="0">
                  <a:pos x="57" y="42"/>
                </a:cxn>
              </a:cxnLst>
              <a:rect l="0" t="0" r="0" b="0"/>
              <a:pathLst>
                <a:path w="57" h="42">
                  <a:moveTo>
                    <a:pt x="0" y="0"/>
                  </a:moveTo>
                  <a:lnTo>
                    <a:pt x="29" y="24"/>
                  </a:lnTo>
                  <a:lnTo>
                    <a:pt x="57" y="42"/>
                  </a:lnTo>
                </a:path>
              </a:pathLst>
            </a:custGeom>
            <a:noFill/>
            <a:ln w="26988" cap="flat" cmpd="sng">
              <a:solidFill>
                <a:srgbClr val="00FF00"/>
              </a:solidFill>
              <a:prstDash val="solid"/>
              <a:miter/>
              <a:headEnd type="none" w="med" len="med"/>
              <a:tailEnd type="none" w="med" len="med"/>
            </a:ln>
          </p:spPr>
          <p:txBody>
            <a:bodyPr/>
            <a:lstStyle/>
            <a:p>
              <a:endParaRPr lang="zh-CN" altLang="en-US"/>
            </a:p>
          </p:txBody>
        </p:sp>
        <p:sp>
          <p:nvSpPr>
            <p:cNvPr id="45149" name="Freeform 94"/>
            <p:cNvSpPr/>
            <p:nvPr/>
          </p:nvSpPr>
          <p:spPr>
            <a:xfrm>
              <a:off x="1365" y="764"/>
              <a:ext cx="51" cy="19"/>
            </a:xfrm>
            <a:custGeom>
              <a:avLst/>
              <a:gdLst/>
              <a:ahLst/>
              <a:cxnLst>
                <a:cxn ang="0">
                  <a:pos x="0" y="0"/>
                </a:cxn>
                <a:cxn ang="0">
                  <a:pos x="23" y="13"/>
                </a:cxn>
                <a:cxn ang="0">
                  <a:pos x="51" y="19"/>
                </a:cxn>
              </a:cxnLst>
              <a:rect l="0" t="0" r="0" b="0"/>
              <a:pathLst>
                <a:path w="51" h="19">
                  <a:moveTo>
                    <a:pt x="0" y="0"/>
                  </a:moveTo>
                  <a:lnTo>
                    <a:pt x="23" y="13"/>
                  </a:lnTo>
                  <a:lnTo>
                    <a:pt x="51" y="19"/>
                  </a:lnTo>
                </a:path>
              </a:pathLst>
            </a:custGeom>
            <a:noFill/>
            <a:ln w="26988" cap="flat" cmpd="sng">
              <a:solidFill>
                <a:srgbClr val="00FF00"/>
              </a:solidFill>
              <a:prstDash val="solid"/>
              <a:miter/>
              <a:headEnd type="none" w="med" len="med"/>
              <a:tailEnd type="none" w="med" len="med"/>
            </a:ln>
          </p:spPr>
          <p:txBody>
            <a:bodyPr/>
            <a:lstStyle/>
            <a:p>
              <a:endParaRPr lang="zh-CN" altLang="en-US"/>
            </a:p>
          </p:txBody>
        </p:sp>
        <p:sp>
          <p:nvSpPr>
            <p:cNvPr id="45150" name="Freeform 95"/>
            <p:cNvSpPr/>
            <p:nvPr/>
          </p:nvSpPr>
          <p:spPr>
            <a:xfrm>
              <a:off x="1416" y="783"/>
              <a:ext cx="57" cy="24"/>
            </a:xfrm>
            <a:custGeom>
              <a:avLst/>
              <a:gdLst/>
              <a:ahLst/>
              <a:cxnLst>
                <a:cxn ang="0">
                  <a:pos x="0" y="0"/>
                </a:cxn>
                <a:cxn ang="0">
                  <a:pos x="28" y="12"/>
                </a:cxn>
                <a:cxn ang="0">
                  <a:pos x="57" y="24"/>
                </a:cxn>
              </a:cxnLst>
              <a:rect l="0" t="0" r="0" b="0"/>
              <a:pathLst>
                <a:path w="57" h="24">
                  <a:moveTo>
                    <a:pt x="0" y="0"/>
                  </a:moveTo>
                  <a:lnTo>
                    <a:pt x="28" y="12"/>
                  </a:lnTo>
                  <a:lnTo>
                    <a:pt x="57" y="24"/>
                  </a:lnTo>
                </a:path>
              </a:pathLst>
            </a:custGeom>
            <a:noFill/>
            <a:ln w="26988" cap="flat" cmpd="sng">
              <a:solidFill>
                <a:srgbClr val="00FF00"/>
              </a:solidFill>
              <a:prstDash val="solid"/>
              <a:miter/>
              <a:headEnd type="none" w="med" len="med"/>
              <a:tailEnd type="none" w="med" len="med"/>
            </a:ln>
          </p:spPr>
          <p:txBody>
            <a:bodyPr/>
            <a:lstStyle/>
            <a:p>
              <a:endParaRPr lang="zh-CN" altLang="en-US"/>
            </a:p>
          </p:txBody>
        </p:sp>
        <p:sp>
          <p:nvSpPr>
            <p:cNvPr id="45151" name="Freeform 96"/>
            <p:cNvSpPr/>
            <p:nvPr/>
          </p:nvSpPr>
          <p:spPr>
            <a:xfrm>
              <a:off x="1473" y="807"/>
              <a:ext cx="51" cy="1"/>
            </a:xfrm>
            <a:custGeom>
              <a:avLst/>
              <a:gdLst/>
              <a:ahLst/>
              <a:cxnLst>
                <a:cxn ang="0">
                  <a:pos x="0" y="0"/>
                </a:cxn>
                <a:cxn ang="0">
                  <a:pos x="23" y="0"/>
                </a:cxn>
                <a:cxn ang="0">
                  <a:pos x="51" y="0"/>
                </a:cxn>
              </a:cxnLst>
              <a:rect l="0" t="0" r="0" b="0"/>
              <a:pathLst>
                <a:path w="51" h="1">
                  <a:moveTo>
                    <a:pt x="0" y="0"/>
                  </a:moveTo>
                  <a:lnTo>
                    <a:pt x="23" y="0"/>
                  </a:lnTo>
                  <a:lnTo>
                    <a:pt x="51" y="0"/>
                  </a:lnTo>
                </a:path>
              </a:pathLst>
            </a:custGeom>
            <a:noFill/>
            <a:ln w="26988" cap="flat" cmpd="sng">
              <a:solidFill>
                <a:srgbClr val="00FF00"/>
              </a:solidFill>
              <a:prstDash val="solid"/>
              <a:miter/>
              <a:headEnd type="none" w="med" len="med"/>
              <a:tailEnd type="none" w="med" len="med"/>
            </a:ln>
          </p:spPr>
          <p:txBody>
            <a:bodyPr/>
            <a:lstStyle/>
            <a:p>
              <a:endParaRPr lang="zh-CN" altLang="en-US"/>
            </a:p>
          </p:txBody>
        </p:sp>
        <p:sp>
          <p:nvSpPr>
            <p:cNvPr id="45152" name="Line 97"/>
            <p:cNvSpPr/>
            <p:nvPr/>
          </p:nvSpPr>
          <p:spPr>
            <a:xfrm>
              <a:off x="1524" y="807"/>
              <a:ext cx="57" cy="1"/>
            </a:xfrm>
            <a:prstGeom prst="line">
              <a:avLst/>
            </a:prstGeom>
            <a:ln w="26988" cap="flat" cmpd="sng">
              <a:solidFill>
                <a:srgbClr val="00FF00"/>
              </a:solidFill>
              <a:prstDash val="solid"/>
              <a:round/>
              <a:headEnd type="none" w="med" len="med"/>
              <a:tailEnd type="none" w="med" len="med"/>
            </a:ln>
          </p:spPr>
        </p:sp>
        <p:sp>
          <p:nvSpPr>
            <p:cNvPr id="45153" name="Line 98"/>
            <p:cNvSpPr/>
            <p:nvPr/>
          </p:nvSpPr>
          <p:spPr>
            <a:xfrm>
              <a:off x="1581" y="807"/>
              <a:ext cx="56" cy="1"/>
            </a:xfrm>
            <a:prstGeom prst="line">
              <a:avLst/>
            </a:prstGeom>
            <a:ln w="26988" cap="flat" cmpd="sng">
              <a:solidFill>
                <a:srgbClr val="00FF00"/>
              </a:solidFill>
              <a:prstDash val="solid"/>
              <a:round/>
              <a:headEnd type="none" w="med" len="med"/>
              <a:tailEnd type="none" w="med" len="med"/>
            </a:ln>
          </p:spPr>
        </p:sp>
        <p:sp>
          <p:nvSpPr>
            <p:cNvPr id="45154" name="Line 99"/>
            <p:cNvSpPr/>
            <p:nvPr/>
          </p:nvSpPr>
          <p:spPr>
            <a:xfrm>
              <a:off x="1637" y="807"/>
              <a:ext cx="51" cy="1"/>
            </a:xfrm>
            <a:prstGeom prst="line">
              <a:avLst/>
            </a:prstGeom>
            <a:ln w="26988" cap="flat" cmpd="sng">
              <a:solidFill>
                <a:srgbClr val="00FF00"/>
              </a:solidFill>
              <a:prstDash val="solid"/>
              <a:round/>
              <a:headEnd type="none" w="med" len="med"/>
              <a:tailEnd type="none" w="med" len="med"/>
            </a:ln>
          </p:spPr>
        </p:sp>
        <p:sp>
          <p:nvSpPr>
            <p:cNvPr id="45155" name="Freeform 100"/>
            <p:cNvSpPr/>
            <p:nvPr/>
          </p:nvSpPr>
          <p:spPr>
            <a:xfrm>
              <a:off x="1688" y="807"/>
              <a:ext cx="57" cy="1"/>
            </a:xfrm>
            <a:custGeom>
              <a:avLst/>
              <a:gdLst/>
              <a:ahLst/>
              <a:cxnLst>
                <a:cxn ang="0">
                  <a:pos x="0" y="0"/>
                </a:cxn>
                <a:cxn ang="0">
                  <a:pos x="29" y="0"/>
                </a:cxn>
                <a:cxn ang="0">
                  <a:pos x="57" y="0"/>
                </a:cxn>
              </a:cxnLst>
              <a:rect l="0" t="0" r="0" b="0"/>
              <a:pathLst>
                <a:path w="57" h="1">
                  <a:moveTo>
                    <a:pt x="0" y="0"/>
                  </a:moveTo>
                  <a:lnTo>
                    <a:pt x="29" y="0"/>
                  </a:lnTo>
                  <a:lnTo>
                    <a:pt x="57" y="0"/>
                  </a:lnTo>
                </a:path>
              </a:pathLst>
            </a:custGeom>
            <a:noFill/>
            <a:ln w="26988" cap="flat" cmpd="sng">
              <a:solidFill>
                <a:srgbClr val="00FF00"/>
              </a:solidFill>
              <a:prstDash val="solid"/>
              <a:miter/>
              <a:headEnd type="none" w="med" len="med"/>
              <a:tailEnd type="none" w="med" len="med"/>
            </a:ln>
          </p:spPr>
          <p:txBody>
            <a:bodyPr/>
            <a:lstStyle/>
            <a:p>
              <a:endParaRPr lang="zh-CN" altLang="en-US"/>
            </a:p>
          </p:txBody>
        </p:sp>
        <p:sp>
          <p:nvSpPr>
            <p:cNvPr id="45156" name="Line 101"/>
            <p:cNvSpPr/>
            <p:nvPr/>
          </p:nvSpPr>
          <p:spPr>
            <a:xfrm>
              <a:off x="1745" y="807"/>
              <a:ext cx="51" cy="1"/>
            </a:xfrm>
            <a:prstGeom prst="line">
              <a:avLst/>
            </a:prstGeom>
            <a:ln w="26988" cap="flat" cmpd="sng">
              <a:solidFill>
                <a:srgbClr val="00FF00"/>
              </a:solidFill>
              <a:prstDash val="solid"/>
              <a:round/>
              <a:headEnd type="none" w="med" len="med"/>
              <a:tailEnd type="none" w="med" len="med"/>
            </a:ln>
          </p:spPr>
        </p:sp>
        <p:sp>
          <p:nvSpPr>
            <p:cNvPr id="45157" name="Freeform 102"/>
            <p:cNvSpPr/>
            <p:nvPr/>
          </p:nvSpPr>
          <p:spPr>
            <a:xfrm>
              <a:off x="1796" y="807"/>
              <a:ext cx="57" cy="1"/>
            </a:xfrm>
            <a:custGeom>
              <a:avLst/>
              <a:gdLst/>
              <a:ahLst/>
              <a:cxnLst>
                <a:cxn ang="0">
                  <a:pos x="0" y="0"/>
                </a:cxn>
                <a:cxn ang="0">
                  <a:pos x="29" y="0"/>
                </a:cxn>
                <a:cxn ang="0">
                  <a:pos x="57" y="0"/>
                </a:cxn>
              </a:cxnLst>
              <a:rect l="0" t="0" r="0" b="0"/>
              <a:pathLst>
                <a:path w="57" h="1">
                  <a:moveTo>
                    <a:pt x="0" y="0"/>
                  </a:moveTo>
                  <a:lnTo>
                    <a:pt x="29" y="0"/>
                  </a:lnTo>
                  <a:lnTo>
                    <a:pt x="57" y="0"/>
                  </a:lnTo>
                </a:path>
              </a:pathLst>
            </a:custGeom>
            <a:noFill/>
            <a:ln w="26988" cap="flat" cmpd="sng">
              <a:solidFill>
                <a:srgbClr val="00FF00"/>
              </a:solidFill>
              <a:prstDash val="solid"/>
              <a:miter/>
              <a:headEnd type="none" w="med" len="med"/>
              <a:tailEnd type="none" w="med" len="med"/>
            </a:ln>
          </p:spPr>
          <p:txBody>
            <a:bodyPr/>
            <a:lstStyle/>
            <a:p>
              <a:endParaRPr lang="zh-CN" altLang="en-US"/>
            </a:p>
          </p:txBody>
        </p:sp>
        <p:sp>
          <p:nvSpPr>
            <p:cNvPr id="45158" name="Line 103"/>
            <p:cNvSpPr/>
            <p:nvPr/>
          </p:nvSpPr>
          <p:spPr>
            <a:xfrm>
              <a:off x="1853" y="807"/>
              <a:ext cx="51" cy="1"/>
            </a:xfrm>
            <a:prstGeom prst="line">
              <a:avLst/>
            </a:prstGeom>
            <a:ln w="26988" cap="flat" cmpd="sng">
              <a:solidFill>
                <a:srgbClr val="00FF00"/>
              </a:solidFill>
              <a:prstDash val="solid"/>
              <a:round/>
              <a:headEnd type="none" w="med" len="med"/>
              <a:tailEnd type="none" w="med" len="med"/>
            </a:ln>
          </p:spPr>
        </p:sp>
        <p:sp>
          <p:nvSpPr>
            <p:cNvPr id="45159" name="Line 104"/>
            <p:cNvSpPr/>
            <p:nvPr/>
          </p:nvSpPr>
          <p:spPr>
            <a:xfrm>
              <a:off x="1904" y="807"/>
              <a:ext cx="57" cy="1"/>
            </a:xfrm>
            <a:prstGeom prst="line">
              <a:avLst/>
            </a:prstGeom>
            <a:ln w="26988" cap="flat" cmpd="sng">
              <a:solidFill>
                <a:srgbClr val="00FF00"/>
              </a:solidFill>
              <a:prstDash val="solid"/>
              <a:round/>
              <a:headEnd type="none" w="med" len="med"/>
              <a:tailEnd type="none" w="med" len="med"/>
            </a:ln>
          </p:spPr>
        </p:sp>
        <p:sp>
          <p:nvSpPr>
            <p:cNvPr id="45160" name="Rectangle 105"/>
            <p:cNvSpPr/>
            <p:nvPr/>
          </p:nvSpPr>
          <p:spPr>
            <a:xfrm>
              <a:off x="179" y="764"/>
              <a:ext cx="68" cy="109"/>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0</a:t>
              </a:r>
              <a:endParaRPr lang="en-GB" altLang="en-US" sz="2200" dirty="0">
                <a:latin typeface="Times New Roman" panose="02020603050405020304" pitchFamily="18" charset="0"/>
                <a:ea typeface="宋体" panose="02010600030101010101" pitchFamily="2" charset="-122"/>
              </a:endParaRPr>
            </a:p>
          </p:txBody>
        </p:sp>
        <p:sp>
          <p:nvSpPr>
            <p:cNvPr id="45161" name="Rectangle 106"/>
            <p:cNvSpPr/>
            <p:nvPr/>
          </p:nvSpPr>
          <p:spPr>
            <a:xfrm>
              <a:off x="179" y="673"/>
              <a:ext cx="68" cy="109"/>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2</a:t>
              </a:r>
              <a:endParaRPr lang="en-GB" altLang="en-US" sz="2200" dirty="0">
                <a:latin typeface="Times New Roman" panose="02020603050405020304" pitchFamily="18" charset="0"/>
                <a:ea typeface="宋体" panose="02010600030101010101" pitchFamily="2" charset="-122"/>
              </a:endParaRPr>
            </a:p>
          </p:txBody>
        </p:sp>
        <p:sp>
          <p:nvSpPr>
            <p:cNvPr id="45162" name="Rectangle 107"/>
            <p:cNvSpPr/>
            <p:nvPr/>
          </p:nvSpPr>
          <p:spPr>
            <a:xfrm>
              <a:off x="179" y="583"/>
              <a:ext cx="68" cy="109"/>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4</a:t>
              </a:r>
              <a:endParaRPr lang="en-GB" altLang="en-US" sz="2200" dirty="0">
                <a:latin typeface="Times New Roman" panose="02020603050405020304" pitchFamily="18" charset="0"/>
                <a:ea typeface="宋体" panose="02010600030101010101" pitchFamily="2" charset="-122"/>
              </a:endParaRPr>
            </a:p>
          </p:txBody>
        </p:sp>
        <p:sp>
          <p:nvSpPr>
            <p:cNvPr id="45163" name="Rectangle 108"/>
            <p:cNvSpPr/>
            <p:nvPr/>
          </p:nvSpPr>
          <p:spPr>
            <a:xfrm>
              <a:off x="179" y="492"/>
              <a:ext cx="68" cy="109"/>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6</a:t>
              </a:r>
              <a:endParaRPr lang="en-GB" altLang="en-US" sz="2200" dirty="0">
                <a:latin typeface="Times New Roman" panose="02020603050405020304" pitchFamily="18" charset="0"/>
                <a:ea typeface="宋体" panose="02010600030101010101" pitchFamily="2" charset="-122"/>
              </a:endParaRPr>
            </a:p>
          </p:txBody>
        </p:sp>
        <p:sp>
          <p:nvSpPr>
            <p:cNvPr id="45164" name="Rectangle 109"/>
            <p:cNvSpPr/>
            <p:nvPr/>
          </p:nvSpPr>
          <p:spPr>
            <a:xfrm>
              <a:off x="179" y="395"/>
              <a:ext cx="68" cy="109"/>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8</a:t>
              </a:r>
              <a:endParaRPr lang="en-GB" altLang="en-US" sz="2200" dirty="0">
                <a:latin typeface="Times New Roman" panose="02020603050405020304" pitchFamily="18" charset="0"/>
                <a:ea typeface="宋体" panose="02010600030101010101" pitchFamily="2" charset="-122"/>
              </a:endParaRPr>
            </a:p>
          </p:txBody>
        </p:sp>
        <p:sp>
          <p:nvSpPr>
            <p:cNvPr id="45165" name="Rectangle 110"/>
            <p:cNvSpPr/>
            <p:nvPr/>
          </p:nvSpPr>
          <p:spPr>
            <a:xfrm>
              <a:off x="145" y="304"/>
              <a:ext cx="108" cy="109"/>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10</a:t>
              </a:r>
              <a:endParaRPr lang="en-GB" altLang="en-US" sz="2200" dirty="0">
                <a:latin typeface="Times New Roman" panose="02020603050405020304" pitchFamily="18" charset="0"/>
                <a:ea typeface="宋体" panose="02010600030101010101" pitchFamily="2" charset="-122"/>
              </a:endParaRPr>
            </a:p>
          </p:txBody>
        </p:sp>
        <p:sp>
          <p:nvSpPr>
            <p:cNvPr id="45166" name="Rectangle 111"/>
            <p:cNvSpPr/>
            <p:nvPr/>
          </p:nvSpPr>
          <p:spPr>
            <a:xfrm>
              <a:off x="145" y="213"/>
              <a:ext cx="108" cy="109"/>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12</a:t>
              </a:r>
              <a:endParaRPr lang="en-GB" altLang="en-US" sz="2200" dirty="0">
                <a:latin typeface="Times New Roman" panose="02020603050405020304" pitchFamily="18" charset="0"/>
                <a:ea typeface="宋体" panose="02010600030101010101" pitchFamily="2" charset="-122"/>
              </a:endParaRPr>
            </a:p>
          </p:txBody>
        </p:sp>
        <p:sp>
          <p:nvSpPr>
            <p:cNvPr id="45167" name="Rectangle 112"/>
            <p:cNvSpPr/>
            <p:nvPr/>
          </p:nvSpPr>
          <p:spPr>
            <a:xfrm>
              <a:off x="145" y="122"/>
              <a:ext cx="108" cy="109"/>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14</a:t>
              </a:r>
              <a:endParaRPr lang="en-GB" altLang="en-US" sz="2200" dirty="0">
                <a:latin typeface="Times New Roman" panose="02020603050405020304" pitchFamily="18" charset="0"/>
                <a:ea typeface="宋体" panose="02010600030101010101" pitchFamily="2" charset="-122"/>
              </a:endParaRPr>
            </a:p>
          </p:txBody>
        </p:sp>
        <p:sp>
          <p:nvSpPr>
            <p:cNvPr id="45168" name="Rectangle 113"/>
            <p:cNvSpPr/>
            <p:nvPr/>
          </p:nvSpPr>
          <p:spPr>
            <a:xfrm>
              <a:off x="207" y="861"/>
              <a:ext cx="148" cy="109"/>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460</a:t>
              </a:r>
              <a:endParaRPr lang="en-GB" altLang="en-US" sz="2200" dirty="0">
                <a:latin typeface="Times New Roman" panose="02020603050405020304" pitchFamily="18" charset="0"/>
                <a:ea typeface="宋体" panose="02010600030101010101" pitchFamily="2" charset="-122"/>
              </a:endParaRPr>
            </a:p>
          </p:txBody>
        </p:sp>
        <p:sp>
          <p:nvSpPr>
            <p:cNvPr id="45169" name="Rectangle 114"/>
            <p:cNvSpPr/>
            <p:nvPr/>
          </p:nvSpPr>
          <p:spPr>
            <a:xfrm>
              <a:off x="451" y="861"/>
              <a:ext cx="148" cy="109"/>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480</a:t>
              </a:r>
              <a:endParaRPr lang="en-GB" altLang="en-US" sz="2200" dirty="0">
                <a:latin typeface="Times New Roman" panose="02020603050405020304" pitchFamily="18" charset="0"/>
                <a:ea typeface="宋体" panose="02010600030101010101" pitchFamily="2" charset="-122"/>
              </a:endParaRPr>
            </a:p>
          </p:txBody>
        </p:sp>
        <p:sp>
          <p:nvSpPr>
            <p:cNvPr id="45170" name="Rectangle 115"/>
            <p:cNvSpPr/>
            <p:nvPr/>
          </p:nvSpPr>
          <p:spPr>
            <a:xfrm>
              <a:off x="701" y="861"/>
              <a:ext cx="148" cy="109"/>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500</a:t>
              </a:r>
              <a:endParaRPr lang="en-GB" altLang="en-US" sz="2200" dirty="0">
                <a:latin typeface="Times New Roman" panose="02020603050405020304" pitchFamily="18" charset="0"/>
                <a:ea typeface="宋体" panose="02010600030101010101" pitchFamily="2" charset="-122"/>
              </a:endParaRPr>
            </a:p>
          </p:txBody>
        </p:sp>
        <p:sp>
          <p:nvSpPr>
            <p:cNvPr id="45171" name="Rectangle 116"/>
            <p:cNvSpPr/>
            <p:nvPr/>
          </p:nvSpPr>
          <p:spPr>
            <a:xfrm>
              <a:off x="945" y="861"/>
              <a:ext cx="148" cy="109"/>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520</a:t>
              </a:r>
              <a:endParaRPr lang="en-GB" altLang="en-US" sz="2200" dirty="0">
                <a:latin typeface="Times New Roman" panose="02020603050405020304" pitchFamily="18" charset="0"/>
                <a:ea typeface="宋体" panose="02010600030101010101" pitchFamily="2" charset="-122"/>
              </a:endParaRPr>
            </a:p>
          </p:txBody>
        </p:sp>
        <p:sp>
          <p:nvSpPr>
            <p:cNvPr id="45172" name="Rectangle 117"/>
            <p:cNvSpPr/>
            <p:nvPr/>
          </p:nvSpPr>
          <p:spPr>
            <a:xfrm>
              <a:off x="1195" y="861"/>
              <a:ext cx="148" cy="109"/>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540</a:t>
              </a:r>
              <a:endParaRPr lang="en-GB" altLang="en-US" sz="2200" dirty="0">
                <a:latin typeface="Times New Roman" panose="02020603050405020304" pitchFamily="18" charset="0"/>
                <a:ea typeface="宋体" panose="02010600030101010101" pitchFamily="2" charset="-122"/>
              </a:endParaRPr>
            </a:p>
          </p:txBody>
        </p:sp>
        <p:sp>
          <p:nvSpPr>
            <p:cNvPr id="45173" name="Rectangle 118"/>
            <p:cNvSpPr/>
            <p:nvPr/>
          </p:nvSpPr>
          <p:spPr>
            <a:xfrm>
              <a:off x="1439" y="861"/>
              <a:ext cx="148" cy="109"/>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560</a:t>
              </a:r>
              <a:endParaRPr lang="en-GB" altLang="en-US" sz="2200" dirty="0">
                <a:latin typeface="Times New Roman" panose="02020603050405020304" pitchFamily="18" charset="0"/>
                <a:ea typeface="宋体" panose="02010600030101010101" pitchFamily="2" charset="-122"/>
              </a:endParaRPr>
            </a:p>
          </p:txBody>
        </p:sp>
        <p:sp>
          <p:nvSpPr>
            <p:cNvPr id="45174" name="Rectangle 119"/>
            <p:cNvSpPr/>
            <p:nvPr/>
          </p:nvSpPr>
          <p:spPr>
            <a:xfrm>
              <a:off x="1688" y="861"/>
              <a:ext cx="148" cy="109"/>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580</a:t>
              </a:r>
              <a:endParaRPr lang="en-GB" altLang="en-US" sz="2200" dirty="0">
                <a:latin typeface="Times New Roman" panose="02020603050405020304" pitchFamily="18" charset="0"/>
                <a:ea typeface="宋体" panose="02010600030101010101" pitchFamily="2" charset="-122"/>
              </a:endParaRPr>
            </a:p>
          </p:txBody>
        </p:sp>
        <p:sp>
          <p:nvSpPr>
            <p:cNvPr id="45175" name="Rectangle 120"/>
            <p:cNvSpPr/>
            <p:nvPr/>
          </p:nvSpPr>
          <p:spPr>
            <a:xfrm>
              <a:off x="1932" y="861"/>
              <a:ext cx="148" cy="109"/>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600</a:t>
              </a:r>
              <a:endParaRPr lang="en-GB" altLang="en-US" sz="2200" dirty="0">
                <a:latin typeface="Times New Roman" panose="02020603050405020304" pitchFamily="18" charset="0"/>
                <a:ea typeface="宋体" panose="02010600030101010101" pitchFamily="2" charset="-122"/>
              </a:endParaRPr>
            </a:p>
          </p:txBody>
        </p:sp>
        <p:sp>
          <p:nvSpPr>
            <p:cNvPr id="45176" name="Rectangle 121"/>
            <p:cNvSpPr/>
            <p:nvPr/>
          </p:nvSpPr>
          <p:spPr>
            <a:xfrm>
              <a:off x="673" y="989"/>
              <a:ext cx="931" cy="115"/>
            </a:xfrm>
            <a:prstGeom prst="rect">
              <a:avLst/>
            </a:prstGeom>
            <a:noFill/>
            <a:ln w="9525">
              <a:noFill/>
            </a:ln>
          </p:spPr>
          <p:txBody>
            <a:bodyPr wrap="none" lIns="0" tIns="0" rIns="0" bIns="0" anchor="t">
              <a:spAutoFit/>
            </a:bodyPr>
            <a:lstStyle/>
            <a:p>
              <a:pPr defTabSz="821055"/>
              <a:r>
                <a:rPr lang="en-GB" altLang="en-US" sz="900" b="1" dirty="0">
                  <a:solidFill>
                    <a:srgbClr val="000000"/>
                  </a:solidFill>
                  <a:latin typeface="Arial" panose="020B0604020202020204" pitchFamily="34" charset="0"/>
                  <a:ea typeface="宋体" panose="02010600030101010101" pitchFamily="2" charset="-122"/>
                </a:rPr>
                <a:t>Emission wavelength nm</a:t>
              </a:r>
              <a:endParaRPr lang="en-GB" altLang="en-US" sz="2200" dirty="0">
                <a:latin typeface="Times New Roman" panose="02020603050405020304" pitchFamily="18" charset="0"/>
                <a:ea typeface="宋体" panose="02010600030101010101" pitchFamily="2" charset="-122"/>
              </a:endParaRPr>
            </a:p>
          </p:txBody>
        </p:sp>
        <p:sp>
          <p:nvSpPr>
            <p:cNvPr id="45177" name="Rectangle 122"/>
            <p:cNvSpPr/>
            <p:nvPr/>
          </p:nvSpPr>
          <p:spPr>
            <a:xfrm rot="-5400000">
              <a:off x="-94" y="419"/>
              <a:ext cx="335" cy="115"/>
            </a:xfrm>
            <a:prstGeom prst="rect">
              <a:avLst/>
            </a:prstGeom>
            <a:noFill/>
            <a:ln w="9525">
              <a:noFill/>
            </a:ln>
          </p:spPr>
          <p:txBody>
            <a:bodyPr wrap="none" lIns="0" tIns="0" rIns="0" bIns="0" anchor="t">
              <a:spAutoFit/>
            </a:bodyPr>
            <a:lstStyle/>
            <a:p>
              <a:pPr defTabSz="821055"/>
              <a:r>
                <a:rPr lang="en-GB" altLang="en-US" sz="900" b="1" dirty="0">
                  <a:solidFill>
                    <a:srgbClr val="000000"/>
                  </a:solidFill>
                  <a:latin typeface="Arial" panose="020B0604020202020204" pitchFamily="34" charset="0"/>
                  <a:ea typeface="宋体" panose="02010600030101010101" pitchFamily="2" charset="-122"/>
                </a:rPr>
                <a:t>intensity</a:t>
              </a:r>
              <a:endParaRPr lang="en-GB" altLang="en-US" sz="2200" dirty="0">
                <a:latin typeface="Times New Roman" panose="02020603050405020304" pitchFamily="18" charset="0"/>
                <a:ea typeface="宋体" panose="02010600030101010101" pitchFamily="2" charset="-122"/>
              </a:endParaRPr>
            </a:p>
          </p:txBody>
        </p:sp>
      </p:grpSp>
      <p:sp>
        <p:nvSpPr>
          <p:cNvPr id="45178" name="Rectangle 123"/>
          <p:cNvSpPr/>
          <p:nvPr/>
        </p:nvSpPr>
        <p:spPr>
          <a:xfrm>
            <a:off x="2417763" y="2971800"/>
            <a:ext cx="1308100" cy="228600"/>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179" name="Rectangle 124"/>
          <p:cNvSpPr/>
          <p:nvPr/>
        </p:nvSpPr>
        <p:spPr>
          <a:xfrm>
            <a:off x="2840038" y="2689225"/>
            <a:ext cx="1130300" cy="149225"/>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YFP laser excitation</a:t>
            </a:r>
            <a:endParaRPr lang="en-GB" altLang="en-US" sz="2200" dirty="0">
              <a:latin typeface="Times New Roman" panose="02020603050405020304" pitchFamily="18" charset="0"/>
              <a:ea typeface="宋体" panose="02010600030101010101" pitchFamily="2" charset="-122"/>
            </a:endParaRPr>
          </a:p>
        </p:txBody>
      </p:sp>
      <p:sp>
        <p:nvSpPr>
          <p:cNvPr id="45180" name="Rectangle 125"/>
          <p:cNvSpPr/>
          <p:nvPr/>
        </p:nvSpPr>
        <p:spPr>
          <a:xfrm>
            <a:off x="4456113" y="5237163"/>
            <a:ext cx="1709737" cy="377825"/>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181" name="Rectangle 126"/>
          <p:cNvSpPr/>
          <p:nvPr/>
        </p:nvSpPr>
        <p:spPr>
          <a:xfrm>
            <a:off x="4495800" y="5189538"/>
            <a:ext cx="163513" cy="149225"/>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Co</a:t>
            </a:r>
            <a:endParaRPr lang="en-GB" altLang="en-US" sz="2200" dirty="0">
              <a:latin typeface="Times New Roman" panose="02020603050405020304" pitchFamily="18" charset="0"/>
              <a:ea typeface="宋体" panose="02010600030101010101" pitchFamily="2" charset="-122"/>
            </a:endParaRPr>
          </a:p>
        </p:txBody>
      </p:sp>
      <p:sp>
        <p:nvSpPr>
          <p:cNvPr id="45182" name="Rectangle 127"/>
          <p:cNvSpPr/>
          <p:nvPr/>
        </p:nvSpPr>
        <p:spPr>
          <a:xfrm>
            <a:off x="4700588" y="5111750"/>
            <a:ext cx="41275" cy="147638"/>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a:t>
            </a:r>
            <a:endParaRPr lang="en-GB" altLang="en-US" sz="2200" dirty="0">
              <a:latin typeface="Times New Roman" panose="02020603050405020304" pitchFamily="18" charset="0"/>
              <a:ea typeface="宋体" panose="02010600030101010101" pitchFamily="2" charset="-122"/>
            </a:endParaRPr>
          </a:p>
        </p:txBody>
      </p:sp>
      <p:sp>
        <p:nvSpPr>
          <p:cNvPr id="45183" name="Rectangle 128"/>
          <p:cNvSpPr/>
          <p:nvPr/>
        </p:nvSpPr>
        <p:spPr>
          <a:xfrm>
            <a:off x="4703763" y="5189538"/>
            <a:ext cx="654050" cy="149225"/>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transfection</a:t>
            </a:r>
            <a:endParaRPr lang="en-GB" altLang="en-US" sz="2200" dirty="0">
              <a:latin typeface="Times New Roman" panose="02020603050405020304" pitchFamily="18" charset="0"/>
              <a:ea typeface="宋体" panose="02010600030101010101" pitchFamily="2" charset="-122"/>
            </a:endParaRPr>
          </a:p>
        </p:txBody>
      </p:sp>
      <p:sp>
        <p:nvSpPr>
          <p:cNvPr id="45184" name="Rectangle 129"/>
          <p:cNvSpPr/>
          <p:nvPr/>
        </p:nvSpPr>
        <p:spPr>
          <a:xfrm>
            <a:off x="4181475" y="5437188"/>
            <a:ext cx="1722438" cy="180975"/>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MCT1nCFP + CD147cYFP</a:t>
            </a:r>
            <a:endParaRPr lang="en-GB" altLang="en-US" sz="2200" dirty="0">
              <a:latin typeface="Times New Roman" panose="02020603050405020304" pitchFamily="18" charset="0"/>
              <a:ea typeface="宋体" panose="02010600030101010101" pitchFamily="2" charset="-122"/>
            </a:endParaRPr>
          </a:p>
        </p:txBody>
      </p:sp>
      <p:grpSp>
        <p:nvGrpSpPr>
          <p:cNvPr id="45185" name="Group 130"/>
          <p:cNvGrpSpPr/>
          <p:nvPr/>
        </p:nvGrpSpPr>
        <p:grpSpPr>
          <a:xfrm>
            <a:off x="1049338" y="803275"/>
            <a:ext cx="2997200" cy="1644650"/>
            <a:chOff x="0" y="0"/>
            <a:chExt cx="2077" cy="1174"/>
          </a:xfrm>
        </p:grpSpPr>
        <p:sp>
          <p:nvSpPr>
            <p:cNvPr id="45186" name="Rectangle 131"/>
            <p:cNvSpPr/>
            <p:nvPr/>
          </p:nvSpPr>
          <p:spPr>
            <a:xfrm>
              <a:off x="0" y="0"/>
              <a:ext cx="2059" cy="1174"/>
            </a:xfrm>
            <a:prstGeom prst="rect">
              <a:avLst/>
            </a:prstGeom>
            <a:solidFill>
              <a:srgbClr val="FFFFFF"/>
            </a:solid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187" name="Line 132"/>
            <p:cNvSpPr/>
            <p:nvPr/>
          </p:nvSpPr>
          <p:spPr>
            <a:xfrm>
              <a:off x="234" y="115"/>
              <a:ext cx="1" cy="743"/>
            </a:xfrm>
            <a:prstGeom prst="line">
              <a:avLst/>
            </a:prstGeom>
            <a:ln w="0" cap="flat" cmpd="sng">
              <a:solidFill>
                <a:srgbClr val="000000"/>
              </a:solidFill>
              <a:prstDash val="solid"/>
              <a:round/>
              <a:headEnd type="none" w="med" len="med"/>
              <a:tailEnd type="none" w="med" len="med"/>
            </a:ln>
          </p:spPr>
        </p:sp>
        <p:sp>
          <p:nvSpPr>
            <p:cNvPr id="45188" name="Line 133"/>
            <p:cNvSpPr/>
            <p:nvPr/>
          </p:nvSpPr>
          <p:spPr>
            <a:xfrm>
              <a:off x="218" y="858"/>
              <a:ext cx="16" cy="1"/>
            </a:xfrm>
            <a:prstGeom prst="line">
              <a:avLst/>
            </a:prstGeom>
            <a:ln w="0" cap="flat" cmpd="sng">
              <a:solidFill>
                <a:srgbClr val="000000"/>
              </a:solidFill>
              <a:prstDash val="solid"/>
              <a:round/>
              <a:headEnd type="none" w="med" len="med"/>
              <a:tailEnd type="none" w="med" len="med"/>
            </a:ln>
          </p:spPr>
        </p:sp>
        <p:sp>
          <p:nvSpPr>
            <p:cNvPr id="45189" name="Line 134"/>
            <p:cNvSpPr/>
            <p:nvPr/>
          </p:nvSpPr>
          <p:spPr>
            <a:xfrm>
              <a:off x="218" y="736"/>
              <a:ext cx="16" cy="1"/>
            </a:xfrm>
            <a:prstGeom prst="line">
              <a:avLst/>
            </a:prstGeom>
            <a:ln w="0" cap="flat" cmpd="sng">
              <a:solidFill>
                <a:srgbClr val="000000"/>
              </a:solidFill>
              <a:prstDash val="solid"/>
              <a:round/>
              <a:headEnd type="none" w="med" len="med"/>
              <a:tailEnd type="none" w="med" len="med"/>
            </a:ln>
          </p:spPr>
        </p:sp>
        <p:sp>
          <p:nvSpPr>
            <p:cNvPr id="45190" name="Line 135"/>
            <p:cNvSpPr/>
            <p:nvPr/>
          </p:nvSpPr>
          <p:spPr>
            <a:xfrm>
              <a:off x="218" y="608"/>
              <a:ext cx="16" cy="1"/>
            </a:xfrm>
            <a:prstGeom prst="line">
              <a:avLst/>
            </a:prstGeom>
            <a:ln w="0" cap="flat" cmpd="sng">
              <a:solidFill>
                <a:srgbClr val="000000"/>
              </a:solidFill>
              <a:prstDash val="solid"/>
              <a:round/>
              <a:headEnd type="none" w="med" len="med"/>
              <a:tailEnd type="none" w="med" len="med"/>
            </a:ln>
          </p:spPr>
        </p:sp>
        <p:sp>
          <p:nvSpPr>
            <p:cNvPr id="45191" name="Line 136"/>
            <p:cNvSpPr/>
            <p:nvPr/>
          </p:nvSpPr>
          <p:spPr>
            <a:xfrm>
              <a:off x="218" y="486"/>
              <a:ext cx="16" cy="1"/>
            </a:xfrm>
            <a:prstGeom prst="line">
              <a:avLst/>
            </a:prstGeom>
            <a:ln w="0" cap="flat" cmpd="sng">
              <a:solidFill>
                <a:srgbClr val="000000"/>
              </a:solidFill>
              <a:prstDash val="solid"/>
              <a:round/>
              <a:headEnd type="none" w="med" len="med"/>
              <a:tailEnd type="none" w="med" len="med"/>
            </a:ln>
          </p:spPr>
        </p:sp>
        <p:sp>
          <p:nvSpPr>
            <p:cNvPr id="45192" name="Line 137"/>
            <p:cNvSpPr/>
            <p:nvPr/>
          </p:nvSpPr>
          <p:spPr>
            <a:xfrm>
              <a:off x="218" y="365"/>
              <a:ext cx="16" cy="1"/>
            </a:xfrm>
            <a:prstGeom prst="line">
              <a:avLst/>
            </a:prstGeom>
            <a:ln w="0" cap="flat" cmpd="sng">
              <a:solidFill>
                <a:srgbClr val="000000"/>
              </a:solidFill>
              <a:prstDash val="solid"/>
              <a:round/>
              <a:headEnd type="none" w="med" len="med"/>
              <a:tailEnd type="none" w="med" len="med"/>
            </a:ln>
          </p:spPr>
        </p:sp>
        <p:sp>
          <p:nvSpPr>
            <p:cNvPr id="45193" name="Line 138"/>
            <p:cNvSpPr/>
            <p:nvPr/>
          </p:nvSpPr>
          <p:spPr>
            <a:xfrm>
              <a:off x="218" y="237"/>
              <a:ext cx="16" cy="1"/>
            </a:xfrm>
            <a:prstGeom prst="line">
              <a:avLst/>
            </a:prstGeom>
            <a:ln w="0" cap="flat" cmpd="sng">
              <a:solidFill>
                <a:srgbClr val="000000"/>
              </a:solidFill>
              <a:prstDash val="solid"/>
              <a:round/>
              <a:headEnd type="none" w="med" len="med"/>
              <a:tailEnd type="none" w="med" len="med"/>
            </a:ln>
          </p:spPr>
        </p:sp>
        <p:sp>
          <p:nvSpPr>
            <p:cNvPr id="45194" name="Line 139"/>
            <p:cNvSpPr/>
            <p:nvPr/>
          </p:nvSpPr>
          <p:spPr>
            <a:xfrm>
              <a:off x="218" y="115"/>
              <a:ext cx="16" cy="1"/>
            </a:xfrm>
            <a:prstGeom prst="line">
              <a:avLst/>
            </a:prstGeom>
            <a:ln w="0" cap="flat" cmpd="sng">
              <a:solidFill>
                <a:srgbClr val="000000"/>
              </a:solidFill>
              <a:prstDash val="solid"/>
              <a:round/>
              <a:headEnd type="none" w="med" len="med"/>
              <a:tailEnd type="none" w="med" len="med"/>
            </a:ln>
          </p:spPr>
        </p:sp>
        <p:sp>
          <p:nvSpPr>
            <p:cNvPr id="45195" name="Line 140"/>
            <p:cNvSpPr/>
            <p:nvPr/>
          </p:nvSpPr>
          <p:spPr>
            <a:xfrm>
              <a:off x="234" y="858"/>
              <a:ext cx="1752" cy="1"/>
            </a:xfrm>
            <a:prstGeom prst="line">
              <a:avLst/>
            </a:prstGeom>
            <a:ln w="0" cap="flat" cmpd="sng">
              <a:solidFill>
                <a:srgbClr val="000000"/>
              </a:solidFill>
              <a:prstDash val="solid"/>
              <a:round/>
              <a:headEnd type="none" w="med" len="med"/>
              <a:tailEnd type="none" w="med" len="med"/>
            </a:ln>
          </p:spPr>
        </p:sp>
        <p:sp>
          <p:nvSpPr>
            <p:cNvPr id="45196" name="Line 141"/>
            <p:cNvSpPr/>
            <p:nvPr/>
          </p:nvSpPr>
          <p:spPr>
            <a:xfrm flipV="1">
              <a:off x="234" y="858"/>
              <a:ext cx="1" cy="18"/>
            </a:xfrm>
            <a:prstGeom prst="line">
              <a:avLst/>
            </a:prstGeom>
            <a:ln w="0" cap="flat" cmpd="sng">
              <a:solidFill>
                <a:srgbClr val="000000"/>
              </a:solidFill>
              <a:prstDash val="solid"/>
              <a:round/>
              <a:headEnd type="none" w="med" len="med"/>
              <a:tailEnd type="none" w="med" len="med"/>
            </a:ln>
          </p:spPr>
        </p:sp>
        <p:sp>
          <p:nvSpPr>
            <p:cNvPr id="45197" name="Line 142"/>
            <p:cNvSpPr/>
            <p:nvPr/>
          </p:nvSpPr>
          <p:spPr>
            <a:xfrm flipV="1">
              <a:off x="485" y="858"/>
              <a:ext cx="1" cy="18"/>
            </a:xfrm>
            <a:prstGeom prst="line">
              <a:avLst/>
            </a:prstGeom>
            <a:ln w="0" cap="flat" cmpd="sng">
              <a:solidFill>
                <a:srgbClr val="000000"/>
              </a:solidFill>
              <a:prstDash val="solid"/>
              <a:round/>
              <a:headEnd type="none" w="med" len="med"/>
              <a:tailEnd type="none" w="med" len="med"/>
            </a:ln>
          </p:spPr>
        </p:sp>
        <p:sp>
          <p:nvSpPr>
            <p:cNvPr id="45198" name="Line 143"/>
            <p:cNvSpPr/>
            <p:nvPr/>
          </p:nvSpPr>
          <p:spPr>
            <a:xfrm flipV="1">
              <a:off x="736" y="858"/>
              <a:ext cx="1" cy="18"/>
            </a:xfrm>
            <a:prstGeom prst="line">
              <a:avLst/>
            </a:prstGeom>
            <a:ln w="0" cap="flat" cmpd="sng">
              <a:solidFill>
                <a:srgbClr val="000000"/>
              </a:solidFill>
              <a:prstDash val="solid"/>
              <a:round/>
              <a:headEnd type="none" w="med" len="med"/>
              <a:tailEnd type="none" w="med" len="med"/>
            </a:ln>
          </p:spPr>
        </p:sp>
        <p:sp>
          <p:nvSpPr>
            <p:cNvPr id="45199" name="Line 144"/>
            <p:cNvSpPr/>
            <p:nvPr/>
          </p:nvSpPr>
          <p:spPr>
            <a:xfrm flipV="1">
              <a:off x="987" y="858"/>
              <a:ext cx="1" cy="18"/>
            </a:xfrm>
            <a:prstGeom prst="line">
              <a:avLst/>
            </a:prstGeom>
            <a:ln w="0" cap="flat" cmpd="sng">
              <a:solidFill>
                <a:srgbClr val="000000"/>
              </a:solidFill>
              <a:prstDash val="solid"/>
              <a:round/>
              <a:headEnd type="none" w="med" len="med"/>
              <a:tailEnd type="none" w="med" len="med"/>
            </a:ln>
          </p:spPr>
        </p:sp>
        <p:sp>
          <p:nvSpPr>
            <p:cNvPr id="45200" name="Line 145"/>
            <p:cNvSpPr/>
            <p:nvPr/>
          </p:nvSpPr>
          <p:spPr>
            <a:xfrm flipV="1">
              <a:off x="1233" y="858"/>
              <a:ext cx="1" cy="18"/>
            </a:xfrm>
            <a:prstGeom prst="line">
              <a:avLst/>
            </a:prstGeom>
            <a:ln w="0" cap="flat" cmpd="sng">
              <a:solidFill>
                <a:srgbClr val="000000"/>
              </a:solidFill>
              <a:prstDash val="solid"/>
              <a:round/>
              <a:headEnd type="none" w="med" len="med"/>
              <a:tailEnd type="none" w="med" len="med"/>
            </a:ln>
          </p:spPr>
        </p:sp>
        <p:sp>
          <p:nvSpPr>
            <p:cNvPr id="45201" name="Line 146"/>
            <p:cNvSpPr/>
            <p:nvPr/>
          </p:nvSpPr>
          <p:spPr>
            <a:xfrm flipV="1">
              <a:off x="1484" y="858"/>
              <a:ext cx="1" cy="18"/>
            </a:xfrm>
            <a:prstGeom prst="line">
              <a:avLst/>
            </a:prstGeom>
            <a:ln w="0" cap="flat" cmpd="sng">
              <a:solidFill>
                <a:srgbClr val="000000"/>
              </a:solidFill>
              <a:prstDash val="solid"/>
              <a:round/>
              <a:headEnd type="none" w="med" len="med"/>
              <a:tailEnd type="none" w="med" len="med"/>
            </a:ln>
          </p:spPr>
        </p:sp>
        <p:sp>
          <p:nvSpPr>
            <p:cNvPr id="45202" name="Line 147"/>
            <p:cNvSpPr/>
            <p:nvPr/>
          </p:nvSpPr>
          <p:spPr>
            <a:xfrm flipV="1">
              <a:off x="1735" y="858"/>
              <a:ext cx="1" cy="18"/>
            </a:xfrm>
            <a:prstGeom prst="line">
              <a:avLst/>
            </a:prstGeom>
            <a:ln w="0" cap="flat" cmpd="sng">
              <a:solidFill>
                <a:srgbClr val="000000"/>
              </a:solidFill>
              <a:prstDash val="solid"/>
              <a:round/>
              <a:headEnd type="none" w="med" len="med"/>
              <a:tailEnd type="none" w="med" len="med"/>
            </a:ln>
          </p:spPr>
        </p:sp>
        <p:sp>
          <p:nvSpPr>
            <p:cNvPr id="45203" name="Line 148"/>
            <p:cNvSpPr/>
            <p:nvPr/>
          </p:nvSpPr>
          <p:spPr>
            <a:xfrm flipV="1">
              <a:off x="1986" y="858"/>
              <a:ext cx="1" cy="18"/>
            </a:xfrm>
            <a:prstGeom prst="line">
              <a:avLst/>
            </a:prstGeom>
            <a:ln w="0" cap="flat" cmpd="sng">
              <a:solidFill>
                <a:srgbClr val="000000"/>
              </a:solidFill>
              <a:prstDash val="solid"/>
              <a:round/>
              <a:headEnd type="none" w="med" len="med"/>
              <a:tailEnd type="none" w="med" len="med"/>
            </a:ln>
          </p:spPr>
        </p:sp>
        <p:sp>
          <p:nvSpPr>
            <p:cNvPr id="45204" name="Freeform 149"/>
            <p:cNvSpPr/>
            <p:nvPr/>
          </p:nvSpPr>
          <p:spPr>
            <a:xfrm>
              <a:off x="272" y="712"/>
              <a:ext cx="64" cy="146"/>
            </a:xfrm>
            <a:custGeom>
              <a:avLst/>
              <a:gdLst/>
              <a:ahLst/>
              <a:cxnLst>
                <a:cxn ang="0">
                  <a:pos x="0" y="146"/>
                </a:cxn>
                <a:cxn ang="0">
                  <a:pos x="16" y="116"/>
                </a:cxn>
                <a:cxn ang="0">
                  <a:pos x="32" y="85"/>
                </a:cxn>
                <a:cxn ang="0">
                  <a:pos x="48" y="49"/>
                </a:cxn>
                <a:cxn ang="0">
                  <a:pos x="53" y="24"/>
                </a:cxn>
                <a:cxn ang="0">
                  <a:pos x="64" y="0"/>
                </a:cxn>
              </a:cxnLst>
              <a:rect l="0" t="0" r="0" b="0"/>
              <a:pathLst>
                <a:path w="64" h="146">
                  <a:moveTo>
                    <a:pt x="0" y="146"/>
                  </a:moveTo>
                  <a:lnTo>
                    <a:pt x="16" y="116"/>
                  </a:lnTo>
                  <a:lnTo>
                    <a:pt x="32" y="85"/>
                  </a:lnTo>
                  <a:lnTo>
                    <a:pt x="48" y="49"/>
                  </a:lnTo>
                  <a:lnTo>
                    <a:pt x="53" y="24"/>
                  </a:lnTo>
                  <a:lnTo>
                    <a:pt x="64" y="0"/>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05" name="Freeform 150"/>
            <p:cNvSpPr/>
            <p:nvPr/>
          </p:nvSpPr>
          <p:spPr>
            <a:xfrm>
              <a:off x="336" y="413"/>
              <a:ext cx="74" cy="299"/>
            </a:xfrm>
            <a:custGeom>
              <a:avLst/>
              <a:gdLst/>
              <a:ahLst/>
              <a:cxnLst>
                <a:cxn ang="0">
                  <a:pos x="0" y="299"/>
                </a:cxn>
                <a:cxn ang="0">
                  <a:pos x="10" y="268"/>
                </a:cxn>
                <a:cxn ang="0">
                  <a:pos x="16" y="232"/>
                </a:cxn>
                <a:cxn ang="0">
                  <a:pos x="37" y="147"/>
                </a:cxn>
                <a:cxn ang="0">
                  <a:pos x="58" y="67"/>
                </a:cxn>
                <a:cxn ang="0">
                  <a:pos x="64" y="31"/>
                </a:cxn>
                <a:cxn ang="0">
                  <a:pos x="74" y="0"/>
                </a:cxn>
              </a:cxnLst>
              <a:rect l="0" t="0" r="0" b="0"/>
              <a:pathLst>
                <a:path w="74" h="299">
                  <a:moveTo>
                    <a:pt x="0" y="299"/>
                  </a:moveTo>
                  <a:lnTo>
                    <a:pt x="10" y="268"/>
                  </a:lnTo>
                  <a:lnTo>
                    <a:pt x="16" y="232"/>
                  </a:lnTo>
                  <a:lnTo>
                    <a:pt x="37" y="147"/>
                  </a:lnTo>
                  <a:lnTo>
                    <a:pt x="58" y="67"/>
                  </a:lnTo>
                  <a:lnTo>
                    <a:pt x="64" y="31"/>
                  </a:lnTo>
                  <a:lnTo>
                    <a:pt x="74" y="0"/>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06" name="Freeform 151"/>
            <p:cNvSpPr/>
            <p:nvPr/>
          </p:nvSpPr>
          <p:spPr>
            <a:xfrm>
              <a:off x="410" y="285"/>
              <a:ext cx="65" cy="128"/>
            </a:xfrm>
            <a:custGeom>
              <a:avLst/>
              <a:gdLst/>
              <a:ahLst/>
              <a:cxnLst>
                <a:cxn ang="0">
                  <a:pos x="0" y="128"/>
                </a:cxn>
                <a:cxn ang="0">
                  <a:pos x="17" y="86"/>
                </a:cxn>
                <a:cxn ang="0">
                  <a:pos x="33" y="49"/>
                </a:cxn>
                <a:cxn ang="0">
                  <a:pos x="49" y="19"/>
                </a:cxn>
                <a:cxn ang="0">
                  <a:pos x="65" y="0"/>
                </a:cxn>
              </a:cxnLst>
              <a:rect l="0" t="0" r="0" b="0"/>
              <a:pathLst>
                <a:path w="65" h="128">
                  <a:moveTo>
                    <a:pt x="0" y="128"/>
                  </a:moveTo>
                  <a:lnTo>
                    <a:pt x="17" y="86"/>
                  </a:lnTo>
                  <a:lnTo>
                    <a:pt x="33" y="49"/>
                  </a:lnTo>
                  <a:lnTo>
                    <a:pt x="49" y="19"/>
                  </a:lnTo>
                  <a:lnTo>
                    <a:pt x="65" y="0"/>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07" name="Freeform 152"/>
            <p:cNvSpPr/>
            <p:nvPr/>
          </p:nvSpPr>
          <p:spPr>
            <a:xfrm>
              <a:off x="475" y="261"/>
              <a:ext cx="74" cy="24"/>
            </a:xfrm>
            <a:custGeom>
              <a:avLst/>
              <a:gdLst/>
              <a:ahLst/>
              <a:cxnLst>
                <a:cxn ang="0">
                  <a:pos x="0" y="24"/>
                </a:cxn>
                <a:cxn ang="0">
                  <a:pos x="16" y="12"/>
                </a:cxn>
                <a:cxn ang="0">
                  <a:pos x="37" y="6"/>
                </a:cxn>
                <a:cxn ang="0">
                  <a:pos x="53" y="6"/>
                </a:cxn>
                <a:cxn ang="0">
                  <a:pos x="74" y="0"/>
                </a:cxn>
              </a:cxnLst>
              <a:rect l="0" t="0" r="0" b="0"/>
              <a:pathLst>
                <a:path w="74" h="24">
                  <a:moveTo>
                    <a:pt x="0" y="24"/>
                  </a:moveTo>
                  <a:lnTo>
                    <a:pt x="16" y="12"/>
                  </a:lnTo>
                  <a:lnTo>
                    <a:pt x="37" y="6"/>
                  </a:lnTo>
                  <a:lnTo>
                    <a:pt x="53" y="6"/>
                  </a:lnTo>
                  <a:lnTo>
                    <a:pt x="74" y="0"/>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08" name="Freeform 153"/>
            <p:cNvSpPr/>
            <p:nvPr/>
          </p:nvSpPr>
          <p:spPr>
            <a:xfrm>
              <a:off x="549" y="237"/>
              <a:ext cx="75" cy="24"/>
            </a:xfrm>
            <a:custGeom>
              <a:avLst/>
              <a:gdLst/>
              <a:ahLst/>
              <a:cxnLst>
                <a:cxn ang="0">
                  <a:pos x="0" y="24"/>
                </a:cxn>
                <a:cxn ang="0">
                  <a:pos x="38" y="12"/>
                </a:cxn>
                <a:cxn ang="0">
                  <a:pos x="75" y="0"/>
                </a:cxn>
              </a:cxnLst>
              <a:rect l="0" t="0" r="0" b="0"/>
              <a:pathLst>
                <a:path w="75" h="24">
                  <a:moveTo>
                    <a:pt x="0" y="24"/>
                  </a:moveTo>
                  <a:lnTo>
                    <a:pt x="38" y="12"/>
                  </a:lnTo>
                  <a:lnTo>
                    <a:pt x="75" y="0"/>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09" name="Freeform 154"/>
            <p:cNvSpPr/>
            <p:nvPr/>
          </p:nvSpPr>
          <p:spPr>
            <a:xfrm>
              <a:off x="624" y="231"/>
              <a:ext cx="59" cy="6"/>
            </a:xfrm>
            <a:custGeom>
              <a:avLst/>
              <a:gdLst/>
              <a:ahLst/>
              <a:cxnLst>
                <a:cxn ang="0">
                  <a:pos x="0" y="6"/>
                </a:cxn>
                <a:cxn ang="0">
                  <a:pos x="27" y="0"/>
                </a:cxn>
                <a:cxn ang="0">
                  <a:pos x="59" y="6"/>
                </a:cxn>
              </a:cxnLst>
              <a:rect l="0" t="0" r="0" b="0"/>
              <a:pathLst>
                <a:path w="59" h="6">
                  <a:moveTo>
                    <a:pt x="0" y="6"/>
                  </a:moveTo>
                  <a:lnTo>
                    <a:pt x="27" y="0"/>
                  </a:lnTo>
                  <a:lnTo>
                    <a:pt x="59" y="6"/>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10" name="Freeform 155"/>
            <p:cNvSpPr/>
            <p:nvPr/>
          </p:nvSpPr>
          <p:spPr>
            <a:xfrm>
              <a:off x="683" y="237"/>
              <a:ext cx="75" cy="48"/>
            </a:xfrm>
            <a:custGeom>
              <a:avLst/>
              <a:gdLst/>
              <a:ahLst/>
              <a:cxnLst>
                <a:cxn ang="0">
                  <a:pos x="0" y="0"/>
                </a:cxn>
                <a:cxn ang="0">
                  <a:pos x="16" y="12"/>
                </a:cxn>
                <a:cxn ang="0">
                  <a:pos x="37" y="24"/>
                </a:cxn>
                <a:cxn ang="0">
                  <a:pos x="53" y="36"/>
                </a:cxn>
                <a:cxn ang="0">
                  <a:pos x="75" y="48"/>
                </a:cxn>
              </a:cxnLst>
              <a:rect l="0" t="0" r="0" b="0"/>
              <a:pathLst>
                <a:path w="75" h="48">
                  <a:moveTo>
                    <a:pt x="0" y="0"/>
                  </a:moveTo>
                  <a:lnTo>
                    <a:pt x="16" y="12"/>
                  </a:lnTo>
                  <a:lnTo>
                    <a:pt x="37" y="24"/>
                  </a:lnTo>
                  <a:lnTo>
                    <a:pt x="53" y="36"/>
                  </a:lnTo>
                  <a:lnTo>
                    <a:pt x="75" y="48"/>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11" name="Freeform 156"/>
            <p:cNvSpPr/>
            <p:nvPr/>
          </p:nvSpPr>
          <p:spPr>
            <a:xfrm>
              <a:off x="758" y="285"/>
              <a:ext cx="74" cy="7"/>
            </a:xfrm>
            <a:custGeom>
              <a:avLst/>
              <a:gdLst/>
              <a:ahLst/>
              <a:cxnLst>
                <a:cxn ang="0">
                  <a:pos x="0" y="0"/>
                </a:cxn>
                <a:cxn ang="0">
                  <a:pos x="21" y="7"/>
                </a:cxn>
                <a:cxn ang="0">
                  <a:pos x="37" y="0"/>
                </a:cxn>
                <a:cxn ang="0">
                  <a:pos x="74" y="0"/>
                </a:cxn>
              </a:cxnLst>
              <a:rect l="0" t="0" r="0" b="0"/>
              <a:pathLst>
                <a:path w="74" h="7">
                  <a:moveTo>
                    <a:pt x="0" y="0"/>
                  </a:moveTo>
                  <a:lnTo>
                    <a:pt x="21" y="7"/>
                  </a:lnTo>
                  <a:lnTo>
                    <a:pt x="37" y="0"/>
                  </a:lnTo>
                  <a:lnTo>
                    <a:pt x="74" y="0"/>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12" name="Freeform 157"/>
            <p:cNvSpPr/>
            <p:nvPr/>
          </p:nvSpPr>
          <p:spPr>
            <a:xfrm>
              <a:off x="832" y="279"/>
              <a:ext cx="65" cy="6"/>
            </a:xfrm>
            <a:custGeom>
              <a:avLst/>
              <a:gdLst/>
              <a:ahLst/>
              <a:cxnLst>
                <a:cxn ang="0">
                  <a:pos x="0" y="6"/>
                </a:cxn>
                <a:cxn ang="0">
                  <a:pos x="16" y="6"/>
                </a:cxn>
                <a:cxn ang="0">
                  <a:pos x="32" y="0"/>
                </a:cxn>
                <a:cxn ang="0">
                  <a:pos x="49" y="0"/>
                </a:cxn>
                <a:cxn ang="0">
                  <a:pos x="65" y="6"/>
                </a:cxn>
              </a:cxnLst>
              <a:rect l="0" t="0" r="0" b="0"/>
              <a:pathLst>
                <a:path w="65" h="6">
                  <a:moveTo>
                    <a:pt x="0" y="6"/>
                  </a:moveTo>
                  <a:lnTo>
                    <a:pt x="16" y="6"/>
                  </a:lnTo>
                  <a:lnTo>
                    <a:pt x="32" y="0"/>
                  </a:lnTo>
                  <a:lnTo>
                    <a:pt x="49" y="0"/>
                  </a:lnTo>
                  <a:lnTo>
                    <a:pt x="65" y="6"/>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13" name="Freeform 158"/>
            <p:cNvSpPr/>
            <p:nvPr/>
          </p:nvSpPr>
          <p:spPr>
            <a:xfrm>
              <a:off x="897" y="285"/>
              <a:ext cx="74" cy="104"/>
            </a:xfrm>
            <a:custGeom>
              <a:avLst/>
              <a:gdLst/>
              <a:ahLst/>
              <a:cxnLst>
                <a:cxn ang="0">
                  <a:pos x="0" y="0"/>
                </a:cxn>
                <a:cxn ang="0">
                  <a:pos x="16" y="19"/>
                </a:cxn>
                <a:cxn ang="0">
                  <a:pos x="37" y="49"/>
                </a:cxn>
                <a:cxn ang="0">
                  <a:pos x="58" y="80"/>
                </a:cxn>
                <a:cxn ang="0">
                  <a:pos x="74" y="104"/>
                </a:cxn>
              </a:cxnLst>
              <a:rect l="0" t="0" r="0" b="0"/>
              <a:pathLst>
                <a:path w="74" h="104">
                  <a:moveTo>
                    <a:pt x="0" y="0"/>
                  </a:moveTo>
                  <a:lnTo>
                    <a:pt x="16" y="19"/>
                  </a:lnTo>
                  <a:lnTo>
                    <a:pt x="37" y="49"/>
                  </a:lnTo>
                  <a:lnTo>
                    <a:pt x="58" y="80"/>
                  </a:lnTo>
                  <a:lnTo>
                    <a:pt x="74" y="104"/>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14" name="Freeform 159"/>
            <p:cNvSpPr/>
            <p:nvPr/>
          </p:nvSpPr>
          <p:spPr>
            <a:xfrm>
              <a:off x="971" y="389"/>
              <a:ext cx="64" cy="73"/>
            </a:xfrm>
            <a:custGeom>
              <a:avLst/>
              <a:gdLst/>
              <a:ahLst/>
              <a:cxnLst>
                <a:cxn ang="0">
                  <a:pos x="0" y="0"/>
                </a:cxn>
                <a:cxn ang="0">
                  <a:pos x="32" y="37"/>
                </a:cxn>
                <a:cxn ang="0">
                  <a:pos x="64" y="73"/>
                </a:cxn>
              </a:cxnLst>
              <a:rect l="0" t="0" r="0" b="0"/>
              <a:pathLst>
                <a:path w="64" h="73">
                  <a:moveTo>
                    <a:pt x="0" y="0"/>
                  </a:moveTo>
                  <a:lnTo>
                    <a:pt x="32" y="37"/>
                  </a:lnTo>
                  <a:lnTo>
                    <a:pt x="64" y="73"/>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15" name="Freeform 160"/>
            <p:cNvSpPr/>
            <p:nvPr/>
          </p:nvSpPr>
          <p:spPr>
            <a:xfrm>
              <a:off x="1035" y="462"/>
              <a:ext cx="75" cy="73"/>
            </a:xfrm>
            <a:custGeom>
              <a:avLst/>
              <a:gdLst/>
              <a:ahLst/>
              <a:cxnLst>
                <a:cxn ang="0">
                  <a:pos x="0" y="0"/>
                </a:cxn>
                <a:cxn ang="0">
                  <a:pos x="38" y="37"/>
                </a:cxn>
                <a:cxn ang="0">
                  <a:pos x="75" y="73"/>
                </a:cxn>
              </a:cxnLst>
              <a:rect l="0" t="0" r="0" b="0"/>
              <a:pathLst>
                <a:path w="75" h="73">
                  <a:moveTo>
                    <a:pt x="0" y="0"/>
                  </a:moveTo>
                  <a:lnTo>
                    <a:pt x="38" y="37"/>
                  </a:lnTo>
                  <a:lnTo>
                    <a:pt x="75" y="73"/>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16" name="Freeform 161"/>
            <p:cNvSpPr/>
            <p:nvPr/>
          </p:nvSpPr>
          <p:spPr>
            <a:xfrm>
              <a:off x="1110" y="535"/>
              <a:ext cx="75" cy="49"/>
            </a:xfrm>
            <a:custGeom>
              <a:avLst/>
              <a:gdLst/>
              <a:ahLst/>
              <a:cxnLst>
                <a:cxn ang="0">
                  <a:pos x="0" y="0"/>
                </a:cxn>
                <a:cxn ang="0">
                  <a:pos x="38" y="25"/>
                </a:cxn>
                <a:cxn ang="0">
                  <a:pos x="75" y="49"/>
                </a:cxn>
              </a:cxnLst>
              <a:rect l="0" t="0" r="0" b="0"/>
              <a:pathLst>
                <a:path w="75" h="49">
                  <a:moveTo>
                    <a:pt x="0" y="0"/>
                  </a:moveTo>
                  <a:lnTo>
                    <a:pt x="38" y="25"/>
                  </a:lnTo>
                  <a:lnTo>
                    <a:pt x="75" y="49"/>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17" name="Freeform 162"/>
            <p:cNvSpPr/>
            <p:nvPr/>
          </p:nvSpPr>
          <p:spPr>
            <a:xfrm>
              <a:off x="1185" y="584"/>
              <a:ext cx="64" cy="24"/>
            </a:xfrm>
            <a:custGeom>
              <a:avLst/>
              <a:gdLst/>
              <a:ahLst/>
              <a:cxnLst>
                <a:cxn ang="0">
                  <a:pos x="0" y="0"/>
                </a:cxn>
                <a:cxn ang="0">
                  <a:pos x="32" y="18"/>
                </a:cxn>
                <a:cxn ang="0">
                  <a:pos x="64" y="24"/>
                </a:cxn>
              </a:cxnLst>
              <a:rect l="0" t="0" r="0" b="0"/>
              <a:pathLst>
                <a:path w="64" h="24">
                  <a:moveTo>
                    <a:pt x="0" y="0"/>
                  </a:moveTo>
                  <a:lnTo>
                    <a:pt x="32" y="18"/>
                  </a:lnTo>
                  <a:lnTo>
                    <a:pt x="64" y="24"/>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18" name="Freeform 163"/>
            <p:cNvSpPr/>
            <p:nvPr/>
          </p:nvSpPr>
          <p:spPr>
            <a:xfrm>
              <a:off x="1249" y="602"/>
              <a:ext cx="75" cy="6"/>
            </a:xfrm>
            <a:custGeom>
              <a:avLst/>
              <a:gdLst/>
              <a:ahLst/>
              <a:cxnLst>
                <a:cxn ang="0">
                  <a:pos x="0" y="6"/>
                </a:cxn>
                <a:cxn ang="0">
                  <a:pos x="16" y="6"/>
                </a:cxn>
                <a:cxn ang="0">
                  <a:pos x="37" y="0"/>
                </a:cxn>
                <a:cxn ang="0">
                  <a:pos x="53" y="0"/>
                </a:cxn>
                <a:cxn ang="0">
                  <a:pos x="75" y="6"/>
                </a:cxn>
              </a:cxnLst>
              <a:rect l="0" t="0" r="0" b="0"/>
              <a:pathLst>
                <a:path w="75" h="6">
                  <a:moveTo>
                    <a:pt x="0" y="6"/>
                  </a:moveTo>
                  <a:lnTo>
                    <a:pt x="16" y="6"/>
                  </a:lnTo>
                  <a:lnTo>
                    <a:pt x="37" y="0"/>
                  </a:lnTo>
                  <a:lnTo>
                    <a:pt x="53" y="0"/>
                  </a:lnTo>
                  <a:lnTo>
                    <a:pt x="75" y="6"/>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19" name="Freeform 164"/>
            <p:cNvSpPr/>
            <p:nvPr/>
          </p:nvSpPr>
          <p:spPr>
            <a:xfrm>
              <a:off x="1324" y="608"/>
              <a:ext cx="75" cy="79"/>
            </a:xfrm>
            <a:custGeom>
              <a:avLst/>
              <a:gdLst/>
              <a:ahLst/>
              <a:cxnLst>
                <a:cxn ang="0">
                  <a:pos x="0" y="0"/>
                </a:cxn>
                <a:cxn ang="0">
                  <a:pos x="21" y="19"/>
                </a:cxn>
                <a:cxn ang="0">
                  <a:pos x="37" y="37"/>
                </a:cxn>
                <a:cxn ang="0">
                  <a:pos x="59" y="61"/>
                </a:cxn>
                <a:cxn ang="0">
                  <a:pos x="75" y="79"/>
                </a:cxn>
              </a:cxnLst>
              <a:rect l="0" t="0" r="0" b="0"/>
              <a:pathLst>
                <a:path w="75" h="79">
                  <a:moveTo>
                    <a:pt x="0" y="0"/>
                  </a:moveTo>
                  <a:lnTo>
                    <a:pt x="21" y="19"/>
                  </a:lnTo>
                  <a:lnTo>
                    <a:pt x="37" y="37"/>
                  </a:lnTo>
                  <a:lnTo>
                    <a:pt x="59" y="61"/>
                  </a:lnTo>
                  <a:lnTo>
                    <a:pt x="75" y="79"/>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20" name="Freeform 165"/>
            <p:cNvSpPr/>
            <p:nvPr/>
          </p:nvSpPr>
          <p:spPr>
            <a:xfrm>
              <a:off x="1399" y="687"/>
              <a:ext cx="64" cy="7"/>
            </a:xfrm>
            <a:custGeom>
              <a:avLst/>
              <a:gdLst/>
              <a:ahLst/>
              <a:cxnLst>
                <a:cxn ang="0">
                  <a:pos x="0" y="0"/>
                </a:cxn>
                <a:cxn ang="0">
                  <a:pos x="16" y="7"/>
                </a:cxn>
                <a:cxn ang="0">
                  <a:pos x="32" y="0"/>
                </a:cxn>
                <a:cxn ang="0">
                  <a:pos x="48" y="0"/>
                </a:cxn>
                <a:cxn ang="0">
                  <a:pos x="64" y="0"/>
                </a:cxn>
              </a:cxnLst>
              <a:rect l="0" t="0" r="0" b="0"/>
              <a:pathLst>
                <a:path w="64" h="7">
                  <a:moveTo>
                    <a:pt x="0" y="0"/>
                  </a:moveTo>
                  <a:lnTo>
                    <a:pt x="16" y="7"/>
                  </a:lnTo>
                  <a:lnTo>
                    <a:pt x="32" y="0"/>
                  </a:lnTo>
                  <a:lnTo>
                    <a:pt x="48" y="0"/>
                  </a:lnTo>
                  <a:lnTo>
                    <a:pt x="64" y="0"/>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21" name="Freeform 166"/>
            <p:cNvSpPr/>
            <p:nvPr/>
          </p:nvSpPr>
          <p:spPr>
            <a:xfrm>
              <a:off x="1463" y="687"/>
              <a:ext cx="75" cy="49"/>
            </a:xfrm>
            <a:custGeom>
              <a:avLst/>
              <a:gdLst/>
              <a:ahLst/>
              <a:cxnLst>
                <a:cxn ang="0">
                  <a:pos x="0" y="0"/>
                </a:cxn>
                <a:cxn ang="0">
                  <a:pos x="16" y="13"/>
                </a:cxn>
                <a:cxn ang="0">
                  <a:pos x="37" y="25"/>
                </a:cxn>
                <a:cxn ang="0">
                  <a:pos x="58" y="37"/>
                </a:cxn>
                <a:cxn ang="0">
                  <a:pos x="75" y="49"/>
                </a:cxn>
              </a:cxnLst>
              <a:rect l="0" t="0" r="0" b="0"/>
              <a:pathLst>
                <a:path w="75" h="49">
                  <a:moveTo>
                    <a:pt x="0" y="0"/>
                  </a:moveTo>
                  <a:lnTo>
                    <a:pt x="16" y="13"/>
                  </a:lnTo>
                  <a:lnTo>
                    <a:pt x="37" y="25"/>
                  </a:lnTo>
                  <a:lnTo>
                    <a:pt x="58" y="37"/>
                  </a:lnTo>
                  <a:lnTo>
                    <a:pt x="75" y="49"/>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22" name="Freeform 167"/>
            <p:cNvSpPr/>
            <p:nvPr/>
          </p:nvSpPr>
          <p:spPr>
            <a:xfrm>
              <a:off x="1538" y="736"/>
              <a:ext cx="58" cy="25"/>
            </a:xfrm>
            <a:custGeom>
              <a:avLst/>
              <a:gdLst/>
              <a:ahLst/>
              <a:cxnLst>
                <a:cxn ang="0">
                  <a:pos x="0" y="0"/>
                </a:cxn>
                <a:cxn ang="0">
                  <a:pos x="26" y="12"/>
                </a:cxn>
                <a:cxn ang="0">
                  <a:pos x="58" y="25"/>
                </a:cxn>
              </a:cxnLst>
              <a:rect l="0" t="0" r="0" b="0"/>
              <a:pathLst>
                <a:path w="58" h="25">
                  <a:moveTo>
                    <a:pt x="0" y="0"/>
                  </a:moveTo>
                  <a:lnTo>
                    <a:pt x="26" y="12"/>
                  </a:lnTo>
                  <a:lnTo>
                    <a:pt x="58" y="25"/>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23" name="Freeform 168"/>
            <p:cNvSpPr/>
            <p:nvPr/>
          </p:nvSpPr>
          <p:spPr>
            <a:xfrm>
              <a:off x="1596" y="761"/>
              <a:ext cx="75" cy="48"/>
            </a:xfrm>
            <a:custGeom>
              <a:avLst/>
              <a:gdLst/>
              <a:ahLst/>
              <a:cxnLst>
                <a:cxn ang="0">
                  <a:pos x="0" y="0"/>
                </a:cxn>
                <a:cxn ang="0">
                  <a:pos x="16" y="12"/>
                </a:cxn>
                <a:cxn ang="0">
                  <a:pos x="38" y="24"/>
                </a:cxn>
                <a:cxn ang="0">
                  <a:pos x="54" y="36"/>
                </a:cxn>
                <a:cxn ang="0">
                  <a:pos x="75" y="48"/>
                </a:cxn>
              </a:cxnLst>
              <a:rect l="0" t="0" r="0" b="0"/>
              <a:pathLst>
                <a:path w="75" h="48">
                  <a:moveTo>
                    <a:pt x="0" y="0"/>
                  </a:moveTo>
                  <a:lnTo>
                    <a:pt x="16" y="12"/>
                  </a:lnTo>
                  <a:lnTo>
                    <a:pt x="38" y="24"/>
                  </a:lnTo>
                  <a:lnTo>
                    <a:pt x="54" y="36"/>
                  </a:lnTo>
                  <a:lnTo>
                    <a:pt x="75" y="48"/>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24" name="Freeform 169"/>
            <p:cNvSpPr/>
            <p:nvPr/>
          </p:nvSpPr>
          <p:spPr>
            <a:xfrm>
              <a:off x="1671" y="809"/>
              <a:ext cx="75" cy="1"/>
            </a:xfrm>
            <a:custGeom>
              <a:avLst/>
              <a:gdLst/>
              <a:ahLst/>
              <a:cxnLst>
                <a:cxn ang="0">
                  <a:pos x="0" y="0"/>
                </a:cxn>
                <a:cxn ang="0">
                  <a:pos x="21" y="0"/>
                </a:cxn>
                <a:cxn ang="0">
                  <a:pos x="37" y="0"/>
                </a:cxn>
                <a:cxn ang="0">
                  <a:pos x="59" y="0"/>
                </a:cxn>
                <a:cxn ang="0">
                  <a:pos x="75" y="0"/>
                </a:cxn>
              </a:cxnLst>
              <a:rect l="0" t="0" r="0" b="0"/>
              <a:pathLst>
                <a:path w="75" h="1">
                  <a:moveTo>
                    <a:pt x="0" y="0"/>
                  </a:moveTo>
                  <a:lnTo>
                    <a:pt x="21" y="0"/>
                  </a:lnTo>
                  <a:lnTo>
                    <a:pt x="37" y="0"/>
                  </a:lnTo>
                  <a:lnTo>
                    <a:pt x="59" y="0"/>
                  </a:lnTo>
                  <a:lnTo>
                    <a:pt x="75" y="0"/>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25" name="Freeform 170"/>
            <p:cNvSpPr/>
            <p:nvPr/>
          </p:nvSpPr>
          <p:spPr>
            <a:xfrm>
              <a:off x="1746" y="809"/>
              <a:ext cx="64" cy="25"/>
            </a:xfrm>
            <a:custGeom>
              <a:avLst/>
              <a:gdLst/>
              <a:ahLst/>
              <a:cxnLst>
                <a:cxn ang="0">
                  <a:pos x="0" y="0"/>
                </a:cxn>
                <a:cxn ang="0">
                  <a:pos x="16" y="6"/>
                </a:cxn>
                <a:cxn ang="0">
                  <a:pos x="32" y="12"/>
                </a:cxn>
                <a:cxn ang="0">
                  <a:pos x="48" y="19"/>
                </a:cxn>
                <a:cxn ang="0">
                  <a:pos x="64" y="25"/>
                </a:cxn>
              </a:cxnLst>
              <a:rect l="0" t="0" r="0" b="0"/>
              <a:pathLst>
                <a:path w="64" h="25">
                  <a:moveTo>
                    <a:pt x="0" y="0"/>
                  </a:moveTo>
                  <a:lnTo>
                    <a:pt x="16" y="6"/>
                  </a:lnTo>
                  <a:lnTo>
                    <a:pt x="32" y="12"/>
                  </a:lnTo>
                  <a:lnTo>
                    <a:pt x="48" y="19"/>
                  </a:lnTo>
                  <a:lnTo>
                    <a:pt x="64" y="25"/>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26" name="Freeform 171"/>
            <p:cNvSpPr/>
            <p:nvPr/>
          </p:nvSpPr>
          <p:spPr>
            <a:xfrm>
              <a:off x="1810" y="834"/>
              <a:ext cx="75" cy="1"/>
            </a:xfrm>
            <a:custGeom>
              <a:avLst/>
              <a:gdLst/>
              <a:ahLst/>
              <a:cxnLst>
                <a:cxn ang="0">
                  <a:pos x="0" y="0"/>
                </a:cxn>
                <a:cxn ang="0">
                  <a:pos x="37" y="0"/>
                </a:cxn>
                <a:cxn ang="0">
                  <a:pos x="75" y="0"/>
                </a:cxn>
              </a:cxnLst>
              <a:rect l="0" t="0" r="0" b="0"/>
              <a:pathLst>
                <a:path w="75" h="1">
                  <a:moveTo>
                    <a:pt x="0" y="0"/>
                  </a:moveTo>
                  <a:lnTo>
                    <a:pt x="37" y="0"/>
                  </a:lnTo>
                  <a:lnTo>
                    <a:pt x="75" y="0"/>
                  </a:lnTo>
                </a:path>
              </a:pathLst>
            </a:custGeom>
            <a:noFill/>
            <a:ln w="25400" cap="flat" cmpd="sng">
              <a:solidFill>
                <a:srgbClr val="3333CC"/>
              </a:solidFill>
              <a:prstDash val="solid"/>
              <a:miter/>
              <a:headEnd type="none" w="med" len="med"/>
              <a:tailEnd type="none" w="med" len="med"/>
            </a:ln>
          </p:spPr>
          <p:txBody>
            <a:bodyPr/>
            <a:lstStyle/>
            <a:p>
              <a:endParaRPr lang="zh-CN" altLang="en-US"/>
            </a:p>
          </p:txBody>
        </p:sp>
        <p:sp>
          <p:nvSpPr>
            <p:cNvPr id="45227" name="Line 172"/>
            <p:cNvSpPr/>
            <p:nvPr/>
          </p:nvSpPr>
          <p:spPr>
            <a:xfrm>
              <a:off x="1885" y="834"/>
              <a:ext cx="74" cy="1"/>
            </a:xfrm>
            <a:prstGeom prst="line">
              <a:avLst/>
            </a:prstGeom>
            <a:ln w="25400" cap="flat" cmpd="sng">
              <a:solidFill>
                <a:srgbClr val="3333CC"/>
              </a:solidFill>
              <a:prstDash val="solid"/>
              <a:round/>
              <a:headEnd type="none" w="med" len="med"/>
              <a:tailEnd type="none" w="med" len="med"/>
            </a:ln>
          </p:spPr>
        </p:sp>
        <p:sp>
          <p:nvSpPr>
            <p:cNvPr id="45228" name="Rectangle 173"/>
            <p:cNvSpPr/>
            <p:nvPr/>
          </p:nvSpPr>
          <p:spPr>
            <a:xfrm>
              <a:off x="159" y="815"/>
              <a:ext cx="64" cy="110"/>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0</a:t>
              </a:r>
              <a:endParaRPr lang="en-GB" altLang="en-US" sz="2200" dirty="0">
                <a:latin typeface="Times New Roman" panose="02020603050405020304" pitchFamily="18" charset="0"/>
                <a:ea typeface="宋体" panose="02010600030101010101" pitchFamily="2" charset="-122"/>
              </a:endParaRPr>
            </a:p>
          </p:txBody>
        </p:sp>
        <p:sp>
          <p:nvSpPr>
            <p:cNvPr id="45229" name="Rectangle 174"/>
            <p:cNvSpPr/>
            <p:nvPr/>
          </p:nvSpPr>
          <p:spPr>
            <a:xfrm>
              <a:off x="159" y="694"/>
              <a:ext cx="64" cy="110"/>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5</a:t>
              </a:r>
              <a:endParaRPr lang="en-GB" altLang="en-US" sz="2200" dirty="0">
                <a:latin typeface="Times New Roman" panose="02020603050405020304" pitchFamily="18" charset="0"/>
                <a:ea typeface="宋体" panose="02010600030101010101" pitchFamily="2" charset="-122"/>
              </a:endParaRPr>
            </a:p>
          </p:txBody>
        </p:sp>
        <p:sp>
          <p:nvSpPr>
            <p:cNvPr id="45230" name="Rectangle 175"/>
            <p:cNvSpPr/>
            <p:nvPr/>
          </p:nvSpPr>
          <p:spPr>
            <a:xfrm>
              <a:off x="127" y="566"/>
              <a:ext cx="101" cy="110"/>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10</a:t>
              </a:r>
              <a:endParaRPr lang="en-GB" altLang="en-US" sz="2200" dirty="0">
                <a:latin typeface="Times New Roman" panose="02020603050405020304" pitchFamily="18" charset="0"/>
                <a:ea typeface="宋体" panose="02010600030101010101" pitchFamily="2" charset="-122"/>
              </a:endParaRPr>
            </a:p>
          </p:txBody>
        </p:sp>
        <p:sp>
          <p:nvSpPr>
            <p:cNvPr id="45231" name="Rectangle 176"/>
            <p:cNvSpPr/>
            <p:nvPr/>
          </p:nvSpPr>
          <p:spPr>
            <a:xfrm>
              <a:off x="127" y="444"/>
              <a:ext cx="101" cy="110"/>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15</a:t>
              </a:r>
              <a:endParaRPr lang="en-GB" altLang="en-US" sz="2200" dirty="0">
                <a:latin typeface="Times New Roman" panose="02020603050405020304" pitchFamily="18" charset="0"/>
                <a:ea typeface="宋体" panose="02010600030101010101" pitchFamily="2" charset="-122"/>
              </a:endParaRPr>
            </a:p>
          </p:txBody>
        </p:sp>
        <p:sp>
          <p:nvSpPr>
            <p:cNvPr id="45232" name="Rectangle 177"/>
            <p:cNvSpPr/>
            <p:nvPr/>
          </p:nvSpPr>
          <p:spPr>
            <a:xfrm>
              <a:off x="127" y="322"/>
              <a:ext cx="101" cy="110"/>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20</a:t>
              </a:r>
              <a:endParaRPr lang="en-GB" altLang="en-US" sz="2200" dirty="0">
                <a:latin typeface="Times New Roman" panose="02020603050405020304" pitchFamily="18" charset="0"/>
                <a:ea typeface="宋体" panose="02010600030101010101" pitchFamily="2" charset="-122"/>
              </a:endParaRPr>
            </a:p>
          </p:txBody>
        </p:sp>
        <p:sp>
          <p:nvSpPr>
            <p:cNvPr id="45233" name="Rectangle 178"/>
            <p:cNvSpPr/>
            <p:nvPr/>
          </p:nvSpPr>
          <p:spPr>
            <a:xfrm>
              <a:off x="127" y="194"/>
              <a:ext cx="101" cy="110"/>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25</a:t>
              </a:r>
              <a:endParaRPr lang="en-GB" altLang="en-US" sz="2200" dirty="0">
                <a:latin typeface="Times New Roman" panose="02020603050405020304" pitchFamily="18" charset="0"/>
                <a:ea typeface="宋体" panose="02010600030101010101" pitchFamily="2" charset="-122"/>
              </a:endParaRPr>
            </a:p>
          </p:txBody>
        </p:sp>
        <p:sp>
          <p:nvSpPr>
            <p:cNvPr id="45234" name="Rectangle 179"/>
            <p:cNvSpPr/>
            <p:nvPr/>
          </p:nvSpPr>
          <p:spPr>
            <a:xfrm>
              <a:off x="127" y="72"/>
              <a:ext cx="101" cy="110"/>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30</a:t>
              </a:r>
              <a:endParaRPr lang="en-GB" altLang="en-US" sz="2200" dirty="0">
                <a:latin typeface="Times New Roman" panose="02020603050405020304" pitchFamily="18" charset="0"/>
                <a:ea typeface="宋体" panose="02010600030101010101" pitchFamily="2" charset="-122"/>
              </a:endParaRPr>
            </a:p>
          </p:txBody>
        </p:sp>
        <p:sp>
          <p:nvSpPr>
            <p:cNvPr id="45235" name="Rectangle 180"/>
            <p:cNvSpPr/>
            <p:nvPr/>
          </p:nvSpPr>
          <p:spPr>
            <a:xfrm>
              <a:off x="186" y="913"/>
              <a:ext cx="139" cy="110"/>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460</a:t>
              </a:r>
              <a:endParaRPr lang="en-GB" altLang="en-US" sz="2200" dirty="0">
                <a:latin typeface="Times New Roman" panose="02020603050405020304" pitchFamily="18" charset="0"/>
                <a:ea typeface="宋体" panose="02010600030101010101" pitchFamily="2" charset="-122"/>
              </a:endParaRPr>
            </a:p>
          </p:txBody>
        </p:sp>
        <p:sp>
          <p:nvSpPr>
            <p:cNvPr id="45236" name="Rectangle 181"/>
            <p:cNvSpPr/>
            <p:nvPr/>
          </p:nvSpPr>
          <p:spPr>
            <a:xfrm>
              <a:off x="437" y="913"/>
              <a:ext cx="139" cy="110"/>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480</a:t>
              </a:r>
              <a:endParaRPr lang="en-GB" altLang="en-US" sz="2200" dirty="0">
                <a:latin typeface="Times New Roman" panose="02020603050405020304" pitchFamily="18" charset="0"/>
                <a:ea typeface="宋体" panose="02010600030101010101" pitchFamily="2" charset="-122"/>
              </a:endParaRPr>
            </a:p>
          </p:txBody>
        </p:sp>
        <p:sp>
          <p:nvSpPr>
            <p:cNvPr id="45237" name="Rectangle 182"/>
            <p:cNvSpPr/>
            <p:nvPr/>
          </p:nvSpPr>
          <p:spPr>
            <a:xfrm>
              <a:off x="688" y="913"/>
              <a:ext cx="139" cy="110"/>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500</a:t>
              </a:r>
              <a:endParaRPr lang="en-GB" altLang="en-US" sz="2200" dirty="0">
                <a:latin typeface="Times New Roman" panose="02020603050405020304" pitchFamily="18" charset="0"/>
                <a:ea typeface="宋体" panose="02010600030101010101" pitchFamily="2" charset="-122"/>
              </a:endParaRPr>
            </a:p>
          </p:txBody>
        </p:sp>
        <p:sp>
          <p:nvSpPr>
            <p:cNvPr id="45238" name="Rectangle 183"/>
            <p:cNvSpPr/>
            <p:nvPr/>
          </p:nvSpPr>
          <p:spPr>
            <a:xfrm>
              <a:off x="939" y="913"/>
              <a:ext cx="139" cy="110"/>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520</a:t>
              </a:r>
              <a:endParaRPr lang="en-GB" altLang="en-US" sz="2200" dirty="0">
                <a:latin typeface="Times New Roman" panose="02020603050405020304" pitchFamily="18" charset="0"/>
                <a:ea typeface="宋体" panose="02010600030101010101" pitchFamily="2" charset="-122"/>
              </a:endParaRPr>
            </a:p>
          </p:txBody>
        </p:sp>
        <p:sp>
          <p:nvSpPr>
            <p:cNvPr id="45239" name="Rectangle 184"/>
            <p:cNvSpPr/>
            <p:nvPr/>
          </p:nvSpPr>
          <p:spPr>
            <a:xfrm>
              <a:off x="1185" y="913"/>
              <a:ext cx="139" cy="110"/>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540</a:t>
              </a:r>
              <a:endParaRPr lang="en-GB" altLang="en-US" sz="2200" dirty="0">
                <a:latin typeface="Times New Roman" panose="02020603050405020304" pitchFamily="18" charset="0"/>
                <a:ea typeface="宋体" panose="02010600030101010101" pitchFamily="2" charset="-122"/>
              </a:endParaRPr>
            </a:p>
          </p:txBody>
        </p:sp>
        <p:sp>
          <p:nvSpPr>
            <p:cNvPr id="45240" name="Rectangle 185"/>
            <p:cNvSpPr/>
            <p:nvPr/>
          </p:nvSpPr>
          <p:spPr>
            <a:xfrm>
              <a:off x="1436" y="913"/>
              <a:ext cx="139" cy="110"/>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560</a:t>
              </a:r>
              <a:endParaRPr lang="en-GB" altLang="en-US" sz="2200" dirty="0">
                <a:latin typeface="Times New Roman" panose="02020603050405020304" pitchFamily="18" charset="0"/>
                <a:ea typeface="宋体" panose="02010600030101010101" pitchFamily="2" charset="-122"/>
              </a:endParaRPr>
            </a:p>
          </p:txBody>
        </p:sp>
        <p:sp>
          <p:nvSpPr>
            <p:cNvPr id="45241" name="Rectangle 186"/>
            <p:cNvSpPr/>
            <p:nvPr/>
          </p:nvSpPr>
          <p:spPr>
            <a:xfrm>
              <a:off x="1687" y="913"/>
              <a:ext cx="139" cy="110"/>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580</a:t>
              </a:r>
              <a:endParaRPr lang="en-GB" altLang="en-US" sz="2200" dirty="0">
                <a:latin typeface="Times New Roman" panose="02020603050405020304" pitchFamily="18" charset="0"/>
                <a:ea typeface="宋体" panose="02010600030101010101" pitchFamily="2" charset="-122"/>
              </a:endParaRPr>
            </a:p>
          </p:txBody>
        </p:sp>
        <p:sp>
          <p:nvSpPr>
            <p:cNvPr id="45242" name="Rectangle 187"/>
            <p:cNvSpPr/>
            <p:nvPr/>
          </p:nvSpPr>
          <p:spPr>
            <a:xfrm>
              <a:off x="1938" y="913"/>
              <a:ext cx="139" cy="110"/>
            </a:xfrm>
            <a:prstGeom prst="rect">
              <a:avLst/>
            </a:prstGeom>
            <a:noFill/>
            <a:ln w="9525">
              <a:noFill/>
            </a:ln>
          </p:spPr>
          <p:txBody>
            <a:bodyPr wrap="none" lIns="0" tIns="0" rIns="0" bIns="0" anchor="t">
              <a:spAutoFit/>
            </a:bodyPr>
            <a:lstStyle/>
            <a:p>
              <a:pPr defTabSz="821055"/>
              <a:r>
                <a:rPr lang="en-GB" altLang="en-US" sz="700" dirty="0">
                  <a:solidFill>
                    <a:srgbClr val="000000"/>
                  </a:solidFill>
                  <a:latin typeface="Arial" panose="020B0604020202020204" pitchFamily="34" charset="0"/>
                  <a:ea typeface="宋体" panose="02010600030101010101" pitchFamily="2" charset="-122"/>
                </a:rPr>
                <a:t>600</a:t>
              </a:r>
              <a:endParaRPr lang="en-GB" altLang="en-US" sz="2200" dirty="0">
                <a:latin typeface="Times New Roman" panose="02020603050405020304" pitchFamily="18" charset="0"/>
                <a:ea typeface="宋体" panose="02010600030101010101" pitchFamily="2" charset="-122"/>
              </a:endParaRPr>
            </a:p>
          </p:txBody>
        </p:sp>
        <p:sp>
          <p:nvSpPr>
            <p:cNvPr id="45243" name="Rectangle 188"/>
            <p:cNvSpPr/>
            <p:nvPr/>
          </p:nvSpPr>
          <p:spPr>
            <a:xfrm>
              <a:off x="624" y="1022"/>
              <a:ext cx="876" cy="116"/>
            </a:xfrm>
            <a:prstGeom prst="rect">
              <a:avLst/>
            </a:prstGeom>
            <a:noFill/>
            <a:ln w="9525">
              <a:noFill/>
            </a:ln>
          </p:spPr>
          <p:txBody>
            <a:bodyPr wrap="none" lIns="0" tIns="0" rIns="0" bIns="0" anchor="t">
              <a:spAutoFit/>
            </a:bodyPr>
            <a:lstStyle/>
            <a:p>
              <a:pPr defTabSz="821055"/>
              <a:r>
                <a:rPr lang="en-GB" altLang="en-US" sz="900" b="1" dirty="0">
                  <a:solidFill>
                    <a:srgbClr val="000000"/>
                  </a:solidFill>
                  <a:latin typeface="Arial" panose="020B0604020202020204" pitchFamily="34" charset="0"/>
                  <a:ea typeface="宋体" panose="02010600030101010101" pitchFamily="2" charset="-122"/>
                </a:rPr>
                <a:t>Emission wavelength nm</a:t>
              </a:r>
              <a:endParaRPr lang="en-GB" altLang="en-US" sz="2200" dirty="0">
                <a:latin typeface="Times New Roman" panose="02020603050405020304" pitchFamily="18" charset="0"/>
                <a:ea typeface="宋体" panose="02010600030101010101" pitchFamily="2" charset="-122"/>
              </a:endParaRPr>
            </a:p>
          </p:txBody>
        </p:sp>
        <p:sp>
          <p:nvSpPr>
            <p:cNvPr id="45244" name="Rectangle 189"/>
            <p:cNvSpPr/>
            <p:nvPr/>
          </p:nvSpPr>
          <p:spPr>
            <a:xfrm rot="-5400000">
              <a:off x="-85" y="429"/>
              <a:ext cx="315" cy="116"/>
            </a:xfrm>
            <a:prstGeom prst="rect">
              <a:avLst/>
            </a:prstGeom>
            <a:noFill/>
            <a:ln w="9525">
              <a:noFill/>
            </a:ln>
          </p:spPr>
          <p:txBody>
            <a:bodyPr wrap="none" lIns="0" tIns="0" rIns="0" bIns="0" anchor="t">
              <a:spAutoFit/>
            </a:bodyPr>
            <a:lstStyle/>
            <a:p>
              <a:pPr defTabSz="821055"/>
              <a:r>
                <a:rPr lang="en-GB" altLang="en-US" sz="900" b="1" dirty="0">
                  <a:solidFill>
                    <a:srgbClr val="000000"/>
                  </a:solidFill>
                  <a:latin typeface="Arial" panose="020B0604020202020204" pitchFamily="34" charset="0"/>
                  <a:ea typeface="宋体" panose="02010600030101010101" pitchFamily="2" charset="-122"/>
                </a:rPr>
                <a:t>intensity</a:t>
              </a:r>
              <a:endParaRPr lang="en-GB" altLang="en-US" sz="2200" dirty="0">
                <a:latin typeface="Times New Roman" panose="02020603050405020304" pitchFamily="18" charset="0"/>
                <a:ea typeface="宋体" panose="02010600030101010101" pitchFamily="2" charset="-122"/>
              </a:endParaRPr>
            </a:p>
          </p:txBody>
        </p:sp>
      </p:grpSp>
      <p:sp>
        <p:nvSpPr>
          <p:cNvPr id="45245" name="Rectangle 190"/>
          <p:cNvSpPr/>
          <p:nvPr/>
        </p:nvSpPr>
        <p:spPr>
          <a:xfrm>
            <a:off x="1898650" y="1398588"/>
            <a:ext cx="1316038" cy="227012"/>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246" name="Rectangle 191"/>
          <p:cNvSpPr/>
          <p:nvPr/>
        </p:nvSpPr>
        <p:spPr>
          <a:xfrm>
            <a:off x="2563813" y="1277938"/>
            <a:ext cx="1136650" cy="147637"/>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CFP laser excitation</a:t>
            </a:r>
            <a:endParaRPr lang="en-GB" altLang="en-US" sz="2200" dirty="0">
              <a:latin typeface="Times New Roman" panose="02020603050405020304" pitchFamily="18" charset="0"/>
              <a:ea typeface="宋体" panose="02010600030101010101" pitchFamily="2" charset="-122"/>
            </a:endParaRPr>
          </a:p>
        </p:txBody>
      </p:sp>
      <p:sp>
        <p:nvSpPr>
          <p:cNvPr id="45247" name="Freeform 192"/>
          <p:cNvSpPr/>
          <p:nvPr/>
        </p:nvSpPr>
        <p:spPr>
          <a:xfrm>
            <a:off x="1870075" y="4303713"/>
            <a:ext cx="82550" cy="730250"/>
          </a:xfrm>
          <a:custGeom>
            <a:avLst/>
            <a:gdLst/>
            <a:ahLst/>
            <a:cxnLst>
              <a:cxn ang="0">
                <a:pos x="0" y="782"/>
              </a:cxn>
              <a:cxn ang="0">
                <a:pos x="29" y="782"/>
              </a:cxn>
              <a:cxn ang="0">
                <a:pos x="29" y="0"/>
              </a:cxn>
              <a:cxn ang="0">
                <a:pos x="87" y="0"/>
              </a:cxn>
              <a:cxn ang="0">
                <a:pos x="87" y="782"/>
              </a:cxn>
              <a:cxn ang="0">
                <a:pos x="115" y="782"/>
              </a:cxn>
              <a:cxn ang="0">
                <a:pos x="57" y="1042"/>
              </a:cxn>
              <a:cxn ang="0">
                <a:pos x="0" y="782"/>
              </a:cxn>
            </a:cxnLst>
            <a:rect l="0" t="0" r="0" b="0"/>
            <a:pathLst>
              <a:path w="115" h="1042">
                <a:moveTo>
                  <a:pt x="0" y="782"/>
                </a:moveTo>
                <a:lnTo>
                  <a:pt x="29" y="782"/>
                </a:lnTo>
                <a:lnTo>
                  <a:pt x="29" y="0"/>
                </a:lnTo>
                <a:lnTo>
                  <a:pt x="87" y="0"/>
                </a:lnTo>
                <a:lnTo>
                  <a:pt x="87" y="782"/>
                </a:lnTo>
                <a:lnTo>
                  <a:pt x="115" y="782"/>
                </a:lnTo>
                <a:lnTo>
                  <a:pt x="57" y="1042"/>
                </a:lnTo>
                <a:lnTo>
                  <a:pt x="0" y="782"/>
                </a:lnTo>
                <a:close/>
              </a:path>
            </a:pathLst>
          </a:custGeom>
          <a:solidFill>
            <a:srgbClr val="3333CC"/>
          </a:solidFill>
          <a:ln w="9525" cap="flat" cmpd="sng">
            <a:solidFill>
              <a:srgbClr val="000000"/>
            </a:solidFill>
            <a:prstDash val="solid"/>
            <a:miter/>
            <a:headEnd type="none" w="med" len="med"/>
            <a:tailEnd type="none" w="med" len="med"/>
          </a:ln>
        </p:spPr>
        <p:txBody>
          <a:bodyPr/>
          <a:lstStyle/>
          <a:p>
            <a:endParaRPr lang="zh-CN" altLang="en-US"/>
          </a:p>
        </p:txBody>
      </p:sp>
      <p:sp>
        <p:nvSpPr>
          <p:cNvPr id="45248" name="Freeform 193"/>
          <p:cNvSpPr/>
          <p:nvPr/>
        </p:nvSpPr>
        <p:spPr>
          <a:xfrm>
            <a:off x="2593975" y="4505325"/>
            <a:ext cx="87313" cy="646113"/>
          </a:xfrm>
          <a:custGeom>
            <a:avLst/>
            <a:gdLst/>
            <a:ahLst/>
            <a:cxnLst>
              <a:cxn ang="0">
                <a:pos x="0" y="230"/>
              </a:cxn>
              <a:cxn ang="0">
                <a:pos x="30" y="230"/>
              </a:cxn>
              <a:cxn ang="0">
                <a:pos x="30" y="925"/>
              </a:cxn>
              <a:cxn ang="0">
                <a:pos x="92" y="925"/>
              </a:cxn>
              <a:cxn ang="0">
                <a:pos x="92" y="230"/>
              </a:cxn>
              <a:cxn ang="0">
                <a:pos x="124" y="230"/>
              </a:cxn>
              <a:cxn ang="0">
                <a:pos x="62" y="0"/>
              </a:cxn>
              <a:cxn ang="0">
                <a:pos x="0" y="230"/>
              </a:cxn>
            </a:cxnLst>
            <a:rect l="0" t="0" r="0" b="0"/>
            <a:pathLst>
              <a:path w="124" h="925">
                <a:moveTo>
                  <a:pt x="0" y="230"/>
                </a:moveTo>
                <a:lnTo>
                  <a:pt x="30" y="230"/>
                </a:lnTo>
                <a:lnTo>
                  <a:pt x="30" y="925"/>
                </a:lnTo>
                <a:lnTo>
                  <a:pt x="92" y="925"/>
                </a:lnTo>
                <a:lnTo>
                  <a:pt x="92" y="230"/>
                </a:lnTo>
                <a:lnTo>
                  <a:pt x="124" y="230"/>
                </a:lnTo>
                <a:lnTo>
                  <a:pt x="62" y="0"/>
                </a:lnTo>
                <a:lnTo>
                  <a:pt x="0" y="230"/>
                </a:lnTo>
                <a:close/>
              </a:path>
            </a:pathLst>
          </a:custGeom>
          <a:solidFill>
            <a:srgbClr val="00CC99"/>
          </a:solidFill>
          <a:ln w="9525" cap="flat" cmpd="sng">
            <a:solidFill>
              <a:srgbClr val="000000"/>
            </a:solidFill>
            <a:prstDash val="solid"/>
            <a:miter/>
            <a:headEnd type="none" w="med" len="med"/>
            <a:tailEnd type="none" w="med" len="med"/>
          </a:ln>
        </p:spPr>
        <p:txBody>
          <a:bodyPr/>
          <a:lstStyle/>
          <a:p>
            <a:endParaRPr lang="zh-CN" altLang="en-US"/>
          </a:p>
        </p:txBody>
      </p:sp>
      <p:grpSp>
        <p:nvGrpSpPr>
          <p:cNvPr id="45249" name="Group 194"/>
          <p:cNvGrpSpPr/>
          <p:nvPr/>
        </p:nvGrpSpPr>
        <p:grpSpPr>
          <a:xfrm>
            <a:off x="4013200" y="1604963"/>
            <a:ext cx="1944688" cy="61912"/>
            <a:chOff x="0" y="0"/>
            <a:chExt cx="1347" cy="44"/>
          </a:xfrm>
        </p:grpSpPr>
        <p:grpSp>
          <p:nvGrpSpPr>
            <p:cNvPr id="45250" name="Group 195"/>
            <p:cNvGrpSpPr/>
            <p:nvPr/>
          </p:nvGrpSpPr>
          <p:grpSpPr>
            <a:xfrm>
              <a:off x="0" y="0"/>
              <a:ext cx="1347" cy="44"/>
              <a:chOff x="0" y="0"/>
              <a:chExt cx="1347" cy="44"/>
            </a:xfrm>
          </p:grpSpPr>
          <p:sp>
            <p:nvSpPr>
              <p:cNvPr id="45251" name="Rectangle 196"/>
              <p:cNvSpPr/>
              <p:nvPr/>
            </p:nvSpPr>
            <p:spPr>
              <a:xfrm>
                <a:off x="0" y="0"/>
                <a:ext cx="1346" cy="43"/>
              </a:xfrm>
              <a:prstGeom prst="rect">
                <a:avLst/>
              </a:prstGeom>
              <a:solidFill>
                <a:srgbClr val="FFAFB1"/>
              </a:solid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252" name="Rectangle 197"/>
              <p:cNvSpPr/>
              <p:nvPr/>
            </p:nvSpPr>
            <p:spPr>
              <a:xfrm>
                <a:off x="0" y="0"/>
                <a:ext cx="1346" cy="43"/>
              </a:xfrm>
              <a:prstGeom prst="rect">
                <a:avLst/>
              </a:prstGeom>
              <a:solidFill>
                <a:srgbClr val="FFAFB1"/>
              </a:solidFill>
              <a:ln w="0" cap="flat" cmpd="sng">
                <a:solidFill>
                  <a:srgbClr val="FFFFFF"/>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253" name="Rectangle 198"/>
              <p:cNvSpPr/>
              <p:nvPr/>
            </p:nvSpPr>
            <p:spPr>
              <a:xfrm>
                <a:off x="0" y="0"/>
                <a:ext cx="1347" cy="44"/>
              </a:xfrm>
              <a:prstGeom prst="rect">
                <a:avLst/>
              </a:prstGeom>
              <a:blipFill rotWithShape="0">
                <a:blip r:embed="rId2"/>
              </a:blip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254" name="Rectangle 199"/>
              <p:cNvSpPr/>
              <p:nvPr/>
            </p:nvSpPr>
            <p:spPr>
              <a:xfrm>
                <a:off x="0" y="0"/>
                <a:ext cx="1346" cy="43"/>
              </a:xfrm>
              <a:prstGeom prst="rect">
                <a:avLst/>
              </a:prstGeom>
              <a:solidFill>
                <a:srgbClr val="FFAFB1"/>
              </a:solidFill>
              <a:ln w="9525">
                <a:noFill/>
              </a:ln>
            </p:spPr>
            <p:txBody>
              <a:bodyPr anchor="t"/>
              <a:lstStyle/>
              <a:p>
                <a:pPr algn="ctr"/>
                <a:endParaRPr lang="zh-CN" altLang="en-US" dirty="0">
                  <a:latin typeface="Arial" panose="020B0604020202020204" pitchFamily="34" charset="0"/>
                  <a:ea typeface="华文细黑" pitchFamily="2" charset="-122"/>
                </a:endParaRPr>
              </a:p>
            </p:txBody>
          </p:sp>
        </p:grpSp>
        <p:sp>
          <p:nvSpPr>
            <p:cNvPr id="45255" name="Rectangle 200"/>
            <p:cNvSpPr/>
            <p:nvPr/>
          </p:nvSpPr>
          <p:spPr>
            <a:xfrm>
              <a:off x="0" y="0"/>
              <a:ext cx="1347" cy="44"/>
            </a:xfrm>
            <a:prstGeom prst="rect">
              <a:avLst/>
            </a:prstGeom>
            <a:no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grpSp>
      <p:sp>
        <p:nvSpPr>
          <p:cNvPr id="45256" name="Rectangle 201"/>
          <p:cNvSpPr/>
          <p:nvPr/>
        </p:nvSpPr>
        <p:spPr>
          <a:xfrm>
            <a:off x="4125913" y="1590675"/>
            <a:ext cx="25400" cy="90488"/>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257" name="Rectangle 202"/>
          <p:cNvSpPr/>
          <p:nvPr/>
        </p:nvSpPr>
        <p:spPr>
          <a:xfrm>
            <a:off x="4229100" y="1590675"/>
            <a:ext cx="25400" cy="90488"/>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258" name="Rectangle 203"/>
          <p:cNvSpPr/>
          <p:nvPr/>
        </p:nvSpPr>
        <p:spPr>
          <a:xfrm>
            <a:off x="4332288" y="1590675"/>
            <a:ext cx="25400" cy="90488"/>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259" name="Rectangle 204"/>
          <p:cNvSpPr/>
          <p:nvPr/>
        </p:nvSpPr>
        <p:spPr>
          <a:xfrm>
            <a:off x="4437063" y="1590675"/>
            <a:ext cx="25400" cy="90488"/>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260" name="Rectangle 205"/>
          <p:cNvSpPr/>
          <p:nvPr/>
        </p:nvSpPr>
        <p:spPr>
          <a:xfrm>
            <a:off x="4540250" y="1590675"/>
            <a:ext cx="25400" cy="90488"/>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261" name="Rectangle 206"/>
          <p:cNvSpPr/>
          <p:nvPr/>
        </p:nvSpPr>
        <p:spPr>
          <a:xfrm>
            <a:off x="4643438" y="1590675"/>
            <a:ext cx="26987" cy="90488"/>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262" name="Rectangle 207"/>
          <p:cNvSpPr/>
          <p:nvPr/>
        </p:nvSpPr>
        <p:spPr>
          <a:xfrm>
            <a:off x="4748213" y="1590675"/>
            <a:ext cx="25400" cy="90488"/>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263" name="Rectangle 208"/>
          <p:cNvSpPr/>
          <p:nvPr/>
        </p:nvSpPr>
        <p:spPr>
          <a:xfrm>
            <a:off x="4851400" y="1590675"/>
            <a:ext cx="25400" cy="90488"/>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264" name="Rectangle 209"/>
          <p:cNvSpPr/>
          <p:nvPr/>
        </p:nvSpPr>
        <p:spPr>
          <a:xfrm>
            <a:off x="4956175" y="1590675"/>
            <a:ext cx="23813" cy="90488"/>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265" name="Rectangle 210"/>
          <p:cNvSpPr/>
          <p:nvPr/>
        </p:nvSpPr>
        <p:spPr>
          <a:xfrm>
            <a:off x="5059363" y="1590675"/>
            <a:ext cx="25400" cy="90488"/>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266" name="Rectangle 211"/>
          <p:cNvSpPr/>
          <p:nvPr/>
        </p:nvSpPr>
        <p:spPr>
          <a:xfrm>
            <a:off x="5164138" y="1590675"/>
            <a:ext cx="23812" cy="90488"/>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267" name="Rectangle 212"/>
          <p:cNvSpPr/>
          <p:nvPr/>
        </p:nvSpPr>
        <p:spPr>
          <a:xfrm>
            <a:off x="5267325" y="1590675"/>
            <a:ext cx="25400" cy="90488"/>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268" name="Freeform 213"/>
          <p:cNvSpPr/>
          <p:nvPr/>
        </p:nvSpPr>
        <p:spPr>
          <a:xfrm>
            <a:off x="4103688" y="1549400"/>
            <a:ext cx="169862" cy="39688"/>
          </a:xfrm>
          <a:custGeom>
            <a:avLst/>
            <a:gdLst/>
            <a:ahLst/>
            <a:cxnLst>
              <a:cxn ang="0">
                <a:pos x="54" y="58"/>
              </a:cxn>
              <a:cxn ang="0">
                <a:pos x="32" y="52"/>
              </a:cxn>
              <a:cxn ang="0">
                <a:pos x="15" y="46"/>
              </a:cxn>
              <a:cxn ang="0">
                <a:pos x="3" y="39"/>
              </a:cxn>
              <a:cxn ang="0">
                <a:pos x="2" y="35"/>
              </a:cxn>
              <a:cxn ang="0">
                <a:pos x="0" y="31"/>
              </a:cxn>
              <a:cxn ang="0">
                <a:pos x="2" y="26"/>
              </a:cxn>
              <a:cxn ang="0">
                <a:pos x="9" y="20"/>
              </a:cxn>
              <a:cxn ang="0">
                <a:pos x="20" y="14"/>
              </a:cxn>
              <a:cxn ang="0">
                <a:pos x="33" y="9"/>
              </a:cxn>
              <a:cxn ang="0">
                <a:pos x="52" y="5"/>
              </a:cxn>
              <a:cxn ang="0">
                <a:pos x="71" y="1"/>
              </a:cxn>
              <a:cxn ang="0">
                <a:pos x="93" y="0"/>
              </a:cxn>
              <a:cxn ang="0">
                <a:pos x="118" y="0"/>
              </a:cxn>
              <a:cxn ang="0">
                <a:pos x="142" y="0"/>
              </a:cxn>
              <a:cxn ang="0">
                <a:pos x="164" y="1"/>
              </a:cxn>
              <a:cxn ang="0">
                <a:pos x="183" y="5"/>
              </a:cxn>
              <a:cxn ang="0">
                <a:pos x="202" y="9"/>
              </a:cxn>
              <a:cxn ang="0">
                <a:pos x="215" y="14"/>
              </a:cxn>
              <a:cxn ang="0">
                <a:pos x="226" y="20"/>
              </a:cxn>
              <a:cxn ang="0">
                <a:pos x="234" y="26"/>
              </a:cxn>
              <a:cxn ang="0">
                <a:pos x="235" y="31"/>
              </a:cxn>
              <a:cxn ang="0">
                <a:pos x="235" y="35"/>
              </a:cxn>
              <a:cxn ang="0">
                <a:pos x="232" y="39"/>
              </a:cxn>
              <a:cxn ang="0">
                <a:pos x="220" y="46"/>
              </a:cxn>
              <a:cxn ang="0">
                <a:pos x="204" y="52"/>
              </a:cxn>
              <a:cxn ang="0">
                <a:pos x="181" y="58"/>
              </a:cxn>
              <a:cxn ang="0">
                <a:pos x="204" y="52"/>
              </a:cxn>
              <a:cxn ang="0">
                <a:pos x="220" y="46"/>
              </a:cxn>
              <a:cxn ang="0">
                <a:pos x="232" y="39"/>
              </a:cxn>
              <a:cxn ang="0">
                <a:pos x="235" y="35"/>
              </a:cxn>
              <a:cxn ang="0">
                <a:pos x="235" y="31"/>
              </a:cxn>
              <a:cxn ang="0">
                <a:pos x="234" y="26"/>
              </a:cxn>
              <a:cxn ang="0">
                <a:pos x="226" y="20"/>
              </a:cxn>
              <a:cxn ang="0">
                <a:pos x="215" y="14"/>
              </a:cxn>
              <a:cxn ang="0">
                <a:pos x="202" y="9"/>
              </a:cxn>
              <a:cxn ang="0">
                <a:pos x="183" y="5"/>
              </a:cxn>
              <a:cxn ang="0">
                <a:pos x="164" y="1"/>
              </a:cxn>
              <a:cxn ang="0">
                <a:pos x="142" y="0"/>
              </a:cxn>
              <a:cxn ang="0">
                <a:pos x="118" y="0"/>
              </a:cxn>
              <a:cxn ang="0">
                <a:pos x="93" y="0"/>
              </a:cxn>
              <a:cxn ang="0">
                <a:pos x="71" y="1"/>
              </a:cxn>
              <a:cxn ang="0">
                <a:pos x="52" y="5"/>
              </a:cxn>
              <a:cxn ang="0">
                <a:pos x="33" y="9"/>
              </a:cxn>
              <a:cxn ang="0">
                <a:pos x="20" y="14"/>
              </a:cxn>
              <a:cxn ang="0">
                <a:pos x="9" y="20"/>
              </a:cxn>
              <a:cxn ang="0">
                <a:pos x="2" y="26"/>
              </a:cxn>
              <a:cxn ang="0">
                <a:pos x="0" y="31"/>
              </a:cxn>
              <a:cxn ang="0">
                <a:pos x="2" y="35"/>
              </a:cxn>
              <a:cxn ang="0">
                <a:pos x="3" y="39"/>
              </a:cxn>
              <a:cxn ang="0">
                <a:pos x="15" y="46"/>
              </a:cxn>
              <a:cxn ang="0">
                <a:pos x="32" y="52"/>
              </a:cxn>
              <a:cxn ang="0">
                <a:pos x="54" y="58"/>
              </a:cxn>
            </a:cxnLst>
            <a:rect l="0" t="0" r="0" b="0"/>
            <a:pathLst>
              <a:path w="235" h="58">
                <a:moveTo>
                  <a:pt x="54" y="58"/>
                </a:moveTo>
                <a:lnTo>
                  <a:pt x="32" y="52"/>
                </a:lnTo>
                <a:lnTo>
                  <a:pt x="15" y="46"/>
                </a:lnTo>
                <a:lnTo>
                  <a:pt x="3" y="39"/>
                </a:lnTo>
                <a:lnTo>
                  <a:pt x="2" y="35"/>
                </a:lnTo>
                <a:lnTo>
                  <a:pt x="0" y="31"/>
                </a:lnTo>
                <a:lnTo>
                  <a:pt x="2" y="26"/>
                </a:lnTo>
                <a:lnTo>
                  <a:pt x="9" y="20"/>
                </a:lnTo>
                <a:lnTo>
                  <a:pt x="20" y="14"/>
                </a:lnTo>
                <a:lnTo>
                  <a:pt x="33" y="9"/>
                </a:lnTo>
                <a:lnTo>
                  <a:pt x="52" y="5"/>
                </a:lnTo>
                <a:lnTo>
                  <a:pt x="71" y="1"/>
                </a:lnTo>
                <a:lnTo>
                  <a:pt x="93" y="0"/>
                </a:lnTo>
                <a:lnTo>
                  <a:pt x="118" y="0"/>
                </a:lnTo>
                <a:lnTo>
                  <a:pt x="142" y="0"/>
                </a:lnTo>
                <a:lnTo>
                  <a:pt x="164" y="1"/>
                </a:lnTo>
                <a:lnTo>
                  <a:pt x="183" y="5"/>
                </a:lnTo>
                <a:lnTo>
                  <a:pt x="202" y="9"/>
                </a:lnTo>
                <a:lnTo>
                  <a:pt x="215" y="14"/>
                </a:lnTo>
                <a:lnTo>
                  <a:pt x="226" y="20"/>
                </a:lnTo>
                <a:lnTo>
                  <a:pt x="234" y="26"/>
                </a:lnTo>
                <a:lnTo>
                  <a:pt x="235" y="31"/>
                </a:lnTo>
                <a:lnTo>
                  <a:pt x="235" y="35"/>
                </a:lnTo>
                <a:lnTo>
                  <a:pt x="232" y="39"/>
                </a:lnTo>
                <a:lnTo>
                  <a:pt x="220" y="46"/>
                </a:lnTo>
                <a:lnTo>
                  <a:pt x="204" y="52"/>
                </a:lnTo>
                <a:lnTo>
                  <a:pt x="181" y="58"/>
                </a:lnTo>
                <a:lnTo>
                  <a:pt x="204" y="52"/>
                </a:lnTo>
                <a:lnTo>
                  <a:pt x="220" y="46"/>
                </a:lnTo>
                <a:lnTo>
                  <a:pt x="232" y="39"/>
                </a:lnTo>
                <a:lnTo>
                  <a:pt x="235" y="35"/>
                </a:lnTo>
                <a:lnTo>
                  <a:pt x="235" y="31"/>
                </a:lnTo>
                <a:lnTo>
                  <a:pt x="234" y="26"/>
                </a:lnTo>
                <a:lnTo>
                  <a:pt x="226" y="20"/>
                </a:lnTo>
                <a:lnTo>
                  <a:pt x="215" y="14"/>
                </a:lnTo>
                <a:lnTo>
                  <a:pt x="202" y="9"/>
                </a:lnTo>
                <a:lnTo>
                  <a:pt x="183" y="5"/>
                </a:lnTo>
                <a:lnTo>
                  <a:pt x="164" y="1"/>
                </a:lnTo>
                <a:lnTo>
                  <a:pt x="142" y="0"/>
                </a:lnTo>
                <a:lnTo>
                  <a:pt x="118" y="0"/>
                </a:lnTo>
                <a:lnTo>
                  <a:pt x="93" y="0"/>
                </a:lnTo>
                <a:lnTo>
                  <a:pt x="71" y="1"/>
                </a:lnTo>
                <a:lnTo>
                  <a:pt x="52" y="5"/>
                </a:lnTo>
                <a:lnTo>
                  <a:pt x="33" y="9"/>
                </a:lnTo>
                <a:lnTo>
                  <a:pt x="20" y="14"/>
                </a:lnTo>
                <a:lnTo>
                  <a:pt x="9" y="20"/>
                </a:lnTo>
                <a:lnTo>
                  <a:pt x="2" y="26"/>
                </a:lnTo>
                <a:lnTo>
                  <a:pt x="0" y="31"/>
                </a:lnTo>
                <a:lnTo>
                  <a:pt x="2" y="35"/>
                </a:lnTo>
                <a:lnTo>
                  <a:pt x="3" y="39"/>
                </a:lnTo>
                <a:lnTo>
                  <a:pt x="15" y="46"/>
                </a:lnTo>
                <a:lnTo>
                  <a:pt x="32" y="52"/>
                </a:lnTo>
                <a:lnTo>
                  <a:pt x="54" y="58"/>
                </a:lnTo>
                <a:close/>
              </a:path>
            </a:pathLst>
          </a:custGeom>
          <a:solidFill>
            <a:srgbClr val="8463B9"/>
          </a:solidFill>
          <a:ln w="9525" cap="flat" cmpd="sng">
            <a:solidFill>
              <a:srgbClr val="000000"/>
            </a:solidFill>
            <a:prstDash val="solid"/>
            <a:miter/>
            <a:headEnd type="none" w="med" len="med"/>
            <a:tailEnd type="none" w="med" len="med"/>
          </a:ln>
        </p:spPr>
        <p:txBody>
          <a:bodyPr/>
          <a:lstStyle/>
          <a:p>
            <a:endParaRPr lang="zh-CN" altLang="en-US"/>
          </a:p>
        </p:txBody>
      </p:sp>
      <p:sp>
        <p:nvSpPr>
          <p:cNvPr id="45269" name="Freeform 214"/>
          <p:cNvSpPr/>
          <p:nvPr/>
        </p:nvSpPr>
        <p:spPr>
          <a:xfrm>
            <a:off x="4630738" y="1681163"/>
            <a:ext cx="171450" cy="171450"/>
          </a:xfrm>
          <a:custGeom>
            <a:avLst/>
            <a:gdLst/>
            <a:ahLst/>
            <a:cxnLst>
              <a:cxn ang="0">
                <a:pos x="54" y="0"/>
              </a:cxn>
              <a:cxn ang="0">
                <a:pos x="32" y="20"/>
              </a:cxn>
              <a:cxn ang="0">
                <a:pos x="15" y="46"/>
              </a:cxn>
              <a:cxn ang="0">
                <a:pos x="4" y="78"/>
              </a:cxn>
              <a:cxn ang="0">
                <a:pos x="2" y="93"/>
              </a:cxn>
              <a:cxn ang="0">
                <a:pos x="0" y="110"/>
              </a:cxn>
              <a:cxn ang="0">
                <a:pos x="2" y="138"/>
              </a:cxn>
              <a:cxn ang="0">
                <a:pos x="10" y="162"/>
              </a:cxn>
              <a:cxn ang="0">
                <a:pos x="21" y="185"/>
              </a:cxn>
              <a:cxn ang="0">
                <a:pos x="34" y="205"/>
              </a:cxn>
              <a:cxn ang="0">
                <a:pos x="53" y="222"/>
              </a:cxn>
              <a:cxn ang="0">
                <a:pos x="71" y="233"/>
              </a:cxn>
              <a:cxn ang="0">
                <a:pos x="94" y="243"/>
              </a:cxn>
              <a:cxn ang="0">
                <a:pos x="118" y="245"/>
              </a:cxn>
              <a:cxn ang="0">
                <a:pos x="142" y="243"/>
              </a:cxn>
              <a:cxn ang="0">
                <a:pos x="165" y="233"/>
              </a:cxn>
              <a:cxn ang="0">
                <a:pos x="183" y="222"/>
              </a:cxn>
              <a:cxn ang="0">
                <a:pos x="202" y="205"/>
              </a:cxn>
              <a:cxn ang="0">
                <a:pos x="215" y="185"/>
              </a:cxn>
              <a:cxn ang="0">
                <a:pos x="227" y="162"/>
              </a:cxn>
              <a:cxn ang="0">
                <a:pos x="234" y="138"/>
              </a:cxn>
              <a:cxn ang="0">
                <a:pos x="236" y="110"/>
              </a:cxn>
              <a:cxn ang="0">
                <a:pos x="236" y="93"/>
              </a:cxn>
              <a:cxn ang="0">
                <a:pos x="232" y="78"/>
              </a:cxn>
              <a:cxn ang="0">
                <a:pos x="221" y="46"/>
              </a:cxn>
              <a:cxn ang="0">
                <a:pos x="204" y="20"/>
              </a:cxn>
              <a:cxn ang="0">
                <a:pos x="182" y="0"/>
              </a:cxn>
              <a:cxn ang="0">
                <a:pos x="204" y="20"/>
              </a:cxn>
              <a:cxn ang="0">
                <a:pos x="221" y="46"/>
              </a:cxn>
              <a:cxn ang="0">
                <a:pos x="232" y="78"/>
              </a:cxn>
              <a:cxn ang="0">
                <a:pos x="236" y="93"/>
              </a:cxn>
              <a:cxn ang="0">
                <a:pos x="236" y="110"/>
              </a:cxn>
              <a:cxn ang="0">
                <a:pos x="234" y="138"/>
              </a:cxn>
              <a:cxn ang="0">
                <a:pos x="227" y="162"/>
              </a:cxn>
              <a:cxn ang="0">
                <a:pos x="215" y="185"/>
              </a:cxn>
              <a:cxn ang="0">
                <a:pos x="202" y="205"/>
              </a:cxn>
              <a:cxn ang="0">
                <a:pos x="183" y="222"/>
              </a:cxn>
              <a:cxn ang="0">
                <a:pos x="165" y="233"/>
              </a:cxn>
              <a:cxn ang="0">
                <a:pos x="142" y="243"/>
              </a:cxn>
              <a:cxn ang="0">
                <a:pos x="118" y="245"/>
              </a:cxn>
              <a:cxn ang="0">
                <a:pos x="94" y="243"/>
              </a:cxn>
              <a:cxn ang="0">
                <a:pos x="71" y="233"/>
              </a:cxn>
              <a:cxn ang="0">
                <a:pos x="53" y="222"/>
              </a:cxn>
              <a:cxn ang="0">
                <a:pos x="34" y="205"/>
              </a:cxn>
              <a:cxn ang="0">
                <a:pos x="21" y="185"/>
              </a:cxn>
              <a:cxn ang="0">
                <a:pos x="10" y="162"/>
              </a:cxn>
              <a:cxn ang="0">
                <a:pos x="2" y="138"/>
              </a:cxn>
              <a:cxn ang="0">
                <a:pos x="0" y="110"/>
              </a:cxn>
              <a:cxn ang="0">
                <a:pos x="2" y="93"/>
              </a:cxn>
              <a:cxn ang="0">
                <a:pos x="4" y="78"/>
              </a:cxn>
              <a:cxn ang="0">
                <a:pos x="15" y="46"/>
              </a:cxn>
              <a:cxn ang="0">
                <a:pos x="32" y="20"/>
              </a:cxn>
              <a:cxn ang="0">
                <a:pos x="54" y="0"/>
              </a:cxn>
            </a:cxnLst>
            <a:rect l="0" t="0" r="0" b="0"/>
            <a:pathLst>
              <a:path w="236" h="245">
                <a:moveTo>
                  <a:pt x="54" y="0"/>
                </a:moveTo>
                <a:lnTo>
                  <a:pt x="32" y="20"/>
                </a:lnTo>
                <a:lnTo>
                  <a:pt x="15" y="46"/>
                </a:lnTo>
                <a:lnTo>
                  <a:pt x="4" y="78"/>
                </a:lnTo>
                <a:lnTo>
                  <a:pt x="2" y="93"/>
                </a:lnTo>
                <a:lnTo>
                  <a:pt x="0" y="110"/>
                </a:lnTo>
                <a:lnTo>
                  <a:pt x="2" y="138"/>
                </a:lnTo>
                <a:lnTo>
                  <a:pt x="10" y="162"/>
                </a:lnTo>
                <a:lnTo>
                  <a:pt x="21" y="185"/>
                </a:lnTo>
                <a:lnTo>
                  <a:pt x="34" y="205"/>
                </a:lnTo>
                <a:lnTo>
                  <a:pt x="53" y="222"/>
                </a:lnTo>
                <a:lnTo>
                  <a:pt x="71" y="233"/>
                </a:lnTo>
                <a:lnTo>
                  <a:pt x="94" y="243"/>
                </a:lnTo>
                <a:lnTo>
                  <a:pt x="118" y="245"/>
                </a:lnTo>
                <a:lnTo>
                  <a:pt x="142" y="243"/>
                </a:lnTo>
                <a:lnTo>
                  <a:pt x="165" y="233"/>
                </a:lnTo>
                <a:lnTo>
                  <a:pt x="183" y="222"/>
                </a:lnTo>
                <a:lnTo>
                  <a:pt x="202" y="205"/>
                </a:lnTo>
                <a:lnTo>
                  <a:pt x="215" y="185"/>
                </a:lnTo>
                <a:lnTo>
                  <a:pt x="227" y="162"/>
                </a:lnTo>
                <a:lnTo>
                  <a:pt x="234" y="138"/>
                </a:lnTo>
                <a:lnTo>
                  <a:pt x="236" y="110"/>
                </a:lnTo>
                <a:lnTo>
                  <a:pt x="236" y="93"/>
                </a:lnTo>
                <a:lnTo>
                  <a:pt x="232" y="78"/>
                </a:lnTo>
                <a:lnTo>
                  <a:pt x="221" y="46"/>
                </a:lnTo>
                <a:lnTo>
                  <a:pt x="204" y="20"/>
                </a:lnTo>
                <a:lnTo>
                  <a:pt x="182" y="0"/>
                </a:lnTo>
                <a:lnTo>
                  <a:pt x="204" y="20"/>
                </a:lnTo>
                <a:lnTo>
                  <a:pt x="221" y="46"/>
                </a:lnTo>
                <a:lnTo>
                  <a:pt x="232" y="78"/>
                </a:lnTo>
                <a:lnTo>
                  <a:pt x="236" y="93"/>
                </a:lnTo>
                <a:lnTo>
                  <a:pt x="236" y="110"/>
                </a:lnTo>
                <a:lnTo>
                  <a:pt x="234" y="138"/>
                </a:lnTo>
                <a:lnTo>
                  <a:pt x="227" y="162"/>
                </a:lnTo>
                <a:lnTo>
                  <a:pt x="215" y="185"/>
                </a:lnTo>
                <a:lnTo>
                  <a:pt x="202" y="205"/>
                </a:lnTo>
                <a:lnTo>
                  <a:pt x="183" y="222"/>
                </a:lnTo>
                <a:lnTo>
                  <a:pt x="165" y="233"/>
                </a:lnTo>
                <a:lnTo>
                  <a:pt x="142" y="243"/>
                </a:lnTo>
                <a:lnTo>
                  <a:pt x="118" y="245"/>
                </a:lnTo>
                <a:lnTo>
                  <a:pt x="94" y="243"/>
                </a:lnTo>
                <a:lnTo>
                  <a:pt x="71" y="233"/>
                </a:lnTo>
                <a:lnTo>
                  <a:pt x="53" y="222"/>
                </a:lnTo>
                <a:lnTo>
                  <a:pt x="34" y="205"/>
                </a:lnTo>
                <a:lnTo>
                  <a:pt x="21" y="185"/>
                </a:lnTo>
                <a:lnTo>
                  <a:pt x="10" y="162"/>
                </a:lnTo>
                <a:lnTo>
                  <a:pt x="2" y="138"/>
                </a:lnTo>
                <a:lnTo>
                  <a:pt x="0" y="110"/>
                </a:lnTo>
                <a:lnTo>
                  <a:pt x="2" y="93"/>
                </a:lnTo>
                <a:lnTo>
                  <a:pt x="4" y="78"/>
                </a:lnTo>
                <a:lnTo>
                  <a:pt x="15" y="46"/>
                </a:lnTo>
                <a:lnTo>
                  <a:pt x="32" y="20"/>
                </a:lnTo>
                <a:lnTo>
                  <a:pt x="54" y="0"/>
                </a:lnTo>
                <a:close/>
              </a:path>
            </a:pathLst>
          </a:custGeom>
          <a:solidFill>
            <a:srgbClr val="8463B9"/>
          </a:solidFill>
          <a:ln w="9525" cap="flat" cmpd="sng">
            <a:solidFill>
              <a:srgbClr val="000000"/>
            </a:solidFill>
            <a:prstDash val="solid"/>
            <a:miter/>
            <a:headEnd type="none" w="med" len="med"/>
            <a:tailEnd type="none" w="med" len="med"/>
          </a:ln>
        </p:spPr>
        <p:txBody>
          <a:bodyPr/>
          <a:lstStyle/>
          <a:p>
            <a:endParaRPr lang="zh-CN" altLang="en-US"/>
          </a:p>
        </p:txBody>
      </p:sp>
      <p:sp>
        <p:nvSpPr>
          <p:cNvPr id="45270" name="Freeform 215"/>
          <p:cNvSpPr/>
          <p:nvPr/>
        </p:nvSpPr>
        <p:spPr>
          <a:xfrm>
            <a:off x="4518025" y="1547813"/>
            <a:ext cx="171450" cy="41275"/>
          </a:xfrm>
          <a:custGeom>
            <a:avLst/>
            <a:gdLst/>
            <a:ahLst/>
            <a:cxnLst>
              <a:cxn ang="0">
                <a:pos x="54" y="58"/>
              </a:cxn>
              <a:cxn ang="0">
                <a:pos x="32" y="52"/>
              </a:cxn>
              <a:cxn ang="0">
                <a:pos x="15" y="46"/>
              </a:cxn>
              <a:cxn ang="0">
                <a:pos x="4" y="39"/>
              </a:cxn>
              <a:cxn ang="0">
                <a:pos x="2" y="35"/>
              </a:cxn>
              <a:cxn ang="0">
                <a:pos x="0" y="31"/>
              </a:cxn>
              <a:cxn ang="0">
                <a:pos x="2" y="26"/>
              </a:cxn>
              <a:cxn ang="0">
                <a:pos x="9" y="20"/>
              </a:cxn>
              <a:cxn ang="0">
                <a:pos x="20" y="15"/>
              </a:cxn>
              <a:cxn ang="0">
                <a:pos x="34" y="9"/>
              </a:cxn>
              <a:cxn ang="0">
                <a:pos x="52" y="5"/>
              </a:cxn>
              <a:cxn ang="0">
                <a:pos x="71" y="2"/>
              </a:cxn>
              <a:cxn ang="0">
                <a:pos x="93" y="0"/>
              </a:cxn>
              <a:cxn ang="0">
                <a:pos x="118" y="0"/>
              </a:cxn>
              <a:cxn ang="0">
                <a:pos x="142" y="0"/>
              </a:cxn>
              <a:cxn ang="0">
                <a:pos x="165" y="2"/>
              </a:cxn>
              <a:cxn ang="0">
                <a:pos x="183" y="5"/>
              </a:cxn>
              <a:cxn ang="0">
                <a:pos x="202" y="9"/>
              </a:cxn>
              <a:cxn ang="0">
                <a:pos x="215" y="15"/>
              </a:cxn>
              <a:cxn ang="0">
                <a:pos x="226" y="20"/>
              </a:cxn>
              <a:cxn ang="0">
                <a:pos x="234" y="26"/>
              </a:cxn>
              <a:cxn ang="0">
                <a:pos x="236" y="31"/>
              </a:cxn>
              <a:cxn ang="0">
                <a:pos x="236" y="35"/>
              </a:cxn>
              <a:cxn ang="0">
                <a:pos x="232" y="39"/>
              </a:cxn>
              <a:cxn ang="0">
                <a:pos x="221" y="46"/>
              </a:cxn>
              <a:cxn ang="0">
                <a:pos x="204" y="52"/>
              </a:cxn>
              <a:cxn ang="0">
                <a:pos x="181" y="58"/>
              </a:cxn>
              <a:cxn ang="0">
                <a:pos x="204" y="52"/>
              </a:cxn>
              <a:cxn ang="0">
                <a:pos x="221" y="46"/>
              </a:cxn>
              <a:cxn ang="0">
                <a:pos x="232" y="39"/>
              </a:cxn>
              <a:cxn ang="0">
                <a:pos x="236" y="35"/>
              </a:cxn>
              <a:cxn ang="0">
                <a:pos x="236" y="31"/>
              </a:cxn>
              <a:cxn ang="0">
                <a:pos x="234" y="26"/>
              </a:cxn>
              <a:cxn ang="0">
                <a:pos x="226" y="20"/>
              </a:cxn>
              <a:cxn ang="0">
                <a:pos x="215" y="15"/>
              </a:cxn>
              <a:cxn ang="0">
                <a:pos x="202" y="9"/>
              </a:cxn>
              <a:cxn ang="0">
                <a:pos x="183" y="5"/>
              </a:cxn>
              <a:cxn ang="0">
                <a:pos x="165" y="2"/>
              </a:cxn>
              <a:cxn ang="0">
                <a:pos x="142" y="0"/>
              </a:cxn>
              <a:cxn ang="0">
                <a:pos x="118" y="0"/>
              </a:cxn>
              <a:cxn ang="0">
                <a:pos x="93" y="0"/>
              </a:cxn>
              <a:cxn ang="0">
                <a:pos x="71" y="2"/>
              </a:cxn>
              <a:cxn ang="0">
                <a:pos x="52" y="5"/>
              </a:cxn>
              <a:cxn ang="0">
                <a:pos x="34" y="9"/>
              </a:cxn>
              <a:cxn ang="0">
                <a:pos x="20" y="15"/>
              </a:cxn>
              <a:cxn ang="0">
                <a:pos x="9" y="20"/>
              </a:cxn>
              <a:cxn ang="0">
                <a:pos x="2" y="26"/>
              </a:cxn>
              <a:cxn ang="0">
                <a:pos x="0" y="31"/>
              </a:cxn>
              <a:cxn ang="0">
                <a:pos x="2" y="35"/>
              </a:cxn>
              <a:cxn ang="0">
                <a:pos x="4" y="39"/>
              </a:cxn>
              <a:cxn ang="0">
                <a:pos x="15" y="46"/>
              </a:cxn>
              <a:cxn ang="0">
                <a:pos x="32" y="52"/>
              </a:cxn>
              <a:cxn ang="0">
                <a:pos x="54" y="58"/>
              </a:cxn>
            </a:cxnLst>
            <a:rect l="0" t="0" r="0" b="0"/>
            <a:pathLst>
              <a:path w="236" h="58">
                <a:moveTo>
                  <a:pt x="54" y="58"/>
                </a:moveTo>
                <a:lnTo>
                  <a:pt x="32" y="52"/>
                </a:lnTo>
                <a:lnTo>
                  <a:pt x="15" y="46"/>
                </a:lnTo>
                <a:lnTo>
                  <a:pt x="4" y="39"/>
                </a:lnTo>
                <a:lnTo>
                  <a:pt x="2" y="35"/>
                </a:lnTo>
                <a:lnTo>
                  <a:pt x="0" y="31"/>
                </a:lnTo>
                <a:lnTo>
                  <a:pt x="2" y="26"/>
                </a:lnTo>
                <a:lnTo>
                  <a:pt x="9" y="20"/>
                </a:lnTo>
                <a:lnTo>
                  <a:pt x="20" y="15"/>
                </a:lnTo>
                <a:lnTo>
                  <a:pt x="34" y="9"/>
                </a:lnTo>
                <a:lnTo>
                  <a:pt x="52" y="5"/>
                </a:lnTo>
                <a:lnTo>
                  <a:pt x="71" y="2"/>
                </a:lnTo>
                <a:lnTo>
                  <a:pt x="93" y="0"/>
                </a:lnTo>
                <a:lnTo>
                  <a:pt x="118" y="0"/>
                </a:lnTo>
                <a:lnTo>
                  <a:pt x="142" y="0"/>
                </a:lnTo>
                <a:lnTo>
                  <a:pt x="165" y="2"/>
                </a:lnTo>
                <a:lnTo>
                  <a:pt x="183" y="5"/>
                </a:lnTo>
                <a:lnTo>
                  <a:pt x="202" y="9"/>
                </a:lnTo>
                <a:lnTo>
                  <a:pt x="215" y="15"/>
                </a:lnTo>
                <a:lnTo>
                  <a:pt x="226" y="20"/>
                </a:lnTo>
                <a:lnTo>
                  <a:pt x="234" y="26"/>
                </a:lnTo>
                <a:lnTo>
                  <a:pt x="236" y="31"/>
                </a:lnTo>
                <a:lnTo>
                  <a:pt x="236" y="35"/>
                </a:lnTo>
                <a:lnTo>
                  <a:pt x="232" y="39"/>
                </a:lnTo>
                <a:lnTo>
                  <a:pt x="221" y="46"/>
                </a:lnTo>
                <a:lnTo>
                  <a:pt x="204" y="52"/>
                </a:lnTo>
                <a:lnTo>
                  <a:pt x="181" y="58"/>
                </a:lnTo>
                <a:lnTo>
                  <a:pt x="204" y="52"/>
                </a:lnTo>
                <a:lnTo>
                  <a:pt x="221" y="46"/>
                </a:lnTo>
                <a:lnTo>
                  <a:pt x="232" y="39"/>
                </a:lnTo>
                <a:lnTo>
                  <a:pt x="236" y="35"/>
                </a:lnTo>
                <a:lnTo>
                  <a:pt x="236" y="31"/>
                </a:lnTo>
                <a:lnTo>
                  <a:pt x="234" y="26"/>
                </a:lnTo>
                <a:lnTo>
                  <a:pt x="226" y="20"/>
                </a:lnTo>
                <a:lnTo>
                  <a:pt x="215" y="15"/>
                </a:lnTo>
                <a:lnTo>
                  <a:pt x="202" y="9"/>
                </a:lnTo>
                <a:lnTo>
                  <a:pt x="183" y="5"/>
                </a:lnTo>
                <a:lnTo>
                  <a:pt x="165" y="2"/>
                </a:lnTo>
                <a:lnTo>
                  <a:pt x="142" y="0"/>
                </a:lnTo>
                <a:lnTo>
                  <a:pt x="118" y="0"/>
                </a:lnTo>
                <a:lnTo>
                  <a:pt x="93" y="0"/>
                </a:lnTo>
                <a:lnTo>
                  <a:pt x="71" y="2"/>
                </a:lnTo>
                <a:lnTo>
                  <a:pt x="52" y="5"/>
                </a:lnTo>
                <a:lnTo>
                  <a:pt x="34" y="9"/>
                </a:lnTo>
                <a:lnTo>
                  <a:pt x="20" y="15"/>
                </a:lnTo>
                <a:lnTo>
                  <a:pt x="9" y="20"/>
                </a:lnTo>
                <a:lnTo>
                  <a:pt x="2" y="26"/>
                </a:lnTo>
                <a:lnTo>
                  <a:pt x="0" y="31"/>
                </a:lnTo>
                <a:lnTo>
                  <a:pt x="2" y="35"/>
                </a:lnTo>
                <a:lnTo>
                  <a:pt x="4" y="39"/>
                </a:lnTo>
                <a:lnTo>
                  <a:pt x="15" y="46"/>
                </a:lnTo>
                <a:lnTo>
                  <a:pt x="32" y="52"/>
                </a:lnTo>
                <a:lnTo>
                  <a:pt x="54" y="58"/>
                </a:lnTo>
                <a:close/>
              </a:path>
            </a:pathLst>
          </a:custGeom>
          <a:solidFill>
            <a:srgbClr val="8463B9"/>
          </a:solidFill>
          <a:ln w="9525" cap="flat" cmpd="sng">
            <a:solidFill>
              <a:srgbClr val="000000"/>
            </a:solidFill>
            <a:prstDash val="solid"/>
            <a:miter/>
            <a:headEnd type="none" w="med" len="med"/>
            <a:tailEnd type="none" w="med" len="med"/>
          </a:ln>
        </p:spPr>
        <p:txBody>
          <a:bodyPr/>
          <a:lstStyle/>
          <a:p>
            <a:endParaRPr lang="zh-CN" altLang="en-US"/>
          </a:p>
        </p:txBody>
      </p:sp>
      <p:sp>
        <p:nvSpPr>
          <p:cNvPr id="45271" name="Freeform 216"/>
          <p:cNvSpPr/>
          <p:nvPr/>
        </p:nvSpPr>
        <p:spPr>
          <a:xfrm>
            <a:off x="4419600" y="1681163"/>
            <a:ext cx="169863" cy="39687"/>
          </a:xfrm>
          <a:custGeom>
            <a:avLst/>
            <a:gdLst/>
            <a:ahLst/>
            <a:cxnLst>
              <a:cxn ang="0">
                <a:pos x="55" y="0"/>
              </a:cxn>
              <a:cxn ang="0">
                <a:pos x="32" y="5"/>
              </a:cxn>
              <a:cxn ang="0">
                <a:pos x="15" y="11"/>
              </a:cxn>
              <a:cxn ang="0">
                <a:pos x="4" y="18"/>
              </a:cxn>
              <a:cxn ang="0">
                <a:pos x="2" y="22"/>
              </a:cxn>
              <a:cxn ang="0">
                <a:pos x="0" y="26"/>
              </a:cxn>
              <a:cxn ang="0">
                <a:pos x="2" y="31"/>
              </a:cxn>
              <a:cxn ang="0">
                <a:pos x="10" y="37"/>
              </a:cxn>
              <a:cxn ang="0">
                <a:pos x="21" y="43"/>
              </a:cxn>
              <a:cxn ang="0">
                <a:pos x="34" y="48"/>
              </a:cxn>
              <a:cxn ang="0">
                <a:pos x="53" y="52"/>
              </a:cxn>
              <a:cxn ang="0">
                <a:pos x="72" y="56"/>
              </a:cxn>
              <a:cxn ang="0">
                <a:pos x="94" y="58"/>
              </a:cxn>
              <a:cxn ang="0">
                <a:pos x="118" y="58"/>
              </a:cxn>
              <a:cxn ang="0">
                <a:pos x="143" y="58"/>
              </a:cxn>
              <a:cxn ang="0">
                <a:pos x="165" y="56"/>
              </a:cxn>
              <a:cxn ang="0">
                <a:pos x="184" y="52"/>
              </a:cxn>
              <a:cxn ang="0">
                <a:pos x="202" y="48"/>
              </a:cxn>
              <a:cxn ang="0">
                <a:pos x="216" y="43"/>
              </a:cxn>
              <a:cxn ang="0">
                <a:pos x="227" y="37"/>
              </a:cxn>
              <a:cxn ang="0">
                <a:pos x="234" y="31"/>
              </a:cxn>
              <a:cxn ang="0">
                <a:pos x="236" y="26"/>
              </a:cxn>
              <a:cxn ang="0">
                <a:pos x="236" y="22"/>
              </a:cxn>
              <a:cxn ang="0">
                <a:pos x="232" y="18"/>
              </a:cxn>
              <a:cxn ang="0">
                <a:pos x="221" y="11"/>
              </a:cxn>
              <a:cxn ang="0">
                <a:pos x="204" y="5"/>
              </a:cxn>
              <a:cxn ang="0">
                <a:pos x="182" y="0"/>
              </a:cxn>
              <a:cxn ang="0">
                <a:pos x="204" y="5"/>
              </a:cxn>
              <a:cxn ang="0">
                <a:pos x="221" y="11"/>
              </a:cxn>
              <a:cxn ang="0">
                <a:pos x="232" y="18"/>
              </a:cxn>
              <a:cxn ang="0">
                <a:pos x="236" y="22"/>
              </a:cxn>
              <a:cxn ang="0">
                <a:pos x="236" y="26"/>
              </a:cxn>
              <a:cxn ang="0">
                <a:pos x="234" y="31"/>
              </a:cxn>
              <a:cxn ang="0">
                <a:pos x="227" y="37"/>
              </a:cxn>
              <a:cxn ang="0">
                <a:pos x="216" y="43"/>
              </a:cxn>
              <a:cxn ang="0">
                <a:pos x="202" y="48"/>
              </a:cxn>
              <a:cxn ang="0">
                <a:pos x="184" y="52"/>
              </a:cxn>
              <a:cxn ang="0">
                <a:pos x="165" y="56"/>
              </a:cxn>
              <a:cxn ang="0">
                <a:pos x="143" y="58"/>
              </a:cxn>
              <a:cxn ang="0">
                <a:pos x="118" y="58"/>
              </a:cxn>
              <a:cxn ang="0">
                <a:pos x="94" y="58"/>
              </a:cxn>
              <a:cxn ang="0">
                <a:pos x="72" y="56"/>
              </a:cxn>
              <a:cxn ang="0">
                <a:pos x="53" y="52"/>
              </a:cxn>
              <a:cxn ang="0">
                <a:pos x="34" y="48"/>
              </a:cxn>
              <a:cxn ang="0">
                <a:pos x="21" y="43"/>
              </a:cxn>
              <a:cxn ang="0">
                <a:pos x="10" y="37"/>
              </a:cxn>
              <a:cxn ang="0">
                <a:pos x="2" y="31"/>
              </a:cxn>
              <a:cxn ang="0">
                <a:pos x="0" y="26"/>
              </a:cxn>
              <a:cxn ang="0">
                <a:pos x="2" y="22"/>
              </a:cxn>
              <a:cxn ang="0">
                <a:pos x="4" y="18"/>
              </a:cxn>
              <a:cxn ang="0">
                <a:pos x="15" y="11"/>
              </a:cxn>
              <a:cxn ang="0">
                <a:pos x="32" y="5"/>
              </a:cxn>
              <a:cxn ang="0">
                <a:pos x="55" y="0"/>
              </a:cxn>
            </a:cxnLst>
            <a:rect l="0" t="0" r="0" b="0"/>
            <a:pathLst>
              <a:path w="236" h="58">
                <a:moveTo>
                  <a:pt x="55" y="0"/>
                </a:moveTo>
                <a:lnTo>
                  <a:pt x="32" y="5"/>
                </a:lnTo>
                <a:lnTo>
                  <a:pt x="15" y="11"/>
                </a:lnTo>
                <a:lnTo>
                  <a:pt x="4" y="18"/>
                </a:lnTo>
                <a:lnTo>
                  <a:pt x="2" y="22"/>
                </a:lnTo>
                <a:lnTo>
                  <a:pt x="0" y="26"/>
                </a:lnTo>
                <a:lnTo>
                  <a:pt x="2" y="31"/>
                </a:lnTo>
                <a:lnTo>
                  <a:pt x="10" y="37"/>
                </a:lnTo>
                <a:lnTo>
                  <a:pt x="21" y="43"/>
                </a:lnTo>
                <a:lnTo>
                  <a:pt x="34" y="48"/>
                </a:lnTo>
                <a:lnTo>
                  <a:pt x="53" y="52"/>
                </a:lnTo>
                <a:lnTo>
                  <a:pt x="72" y="56"/>
                </a:lnTo>
                <a:lnTo>
                  <a:pt x="94" y="58"/>
                </a:lnTo>
                <a:lnTo>
                  <a:pt x="118" y="58"/>
                </a:lnTo>
                <a:lnTo>
                  <a:pt x="143" y="58"/>
                </a:lnTo>
                <a:lnTo>
                  <a:pt x="165" y="56"/>
                </a:lnTo>
                <a:lnTo>
                  <a:pt x="184" y="52"/>
                </a:lnTo>
                <a:lnTo>
                  <a:pt x="202" y="48"/>
                </a:lnTo>
                <a:lnTo>
                  <a:pt x="216" y="43"/>
                </a:lnTo>
                <a:lnTo>
                  <a:pt x="227" y="37"/>
                </a:lnTo>
                <a:lnTo>
                  <a:pt x="234" y="31"/>
                </a:lnTo>
                <a:lnTo>
                  <a:pt x="236" y="26"/>
                </a:lnTo>
                <a:lnTo>
                  <a:pt x="236" y="22"/>
                </a:lnTo>
                <a:lnTo>
                  <a:pt x="232" y="18"/>
                </a:lnTo>
                <a:lnTo>
                  <a:pt x="221" y="11"/>
                </a:lnTo>
                <a:lnTo>
                  <a:pt x="204" y="5"/>
                </a:lnTo>
                <a:lnTo>
                  <a:pt x="182" y="0"/>
                </a:lnTo>
                <a:lnTo>
                  <a:pt x="204" y="5"/>
                </a:lnTo>
                <a:lnTo>
                  <a:pt x="221" y="11"/>
                </a:lnTo>
                <a:lnTo>
                  <a:pt x="232" y="18"/>
                </a:lnTo>
                <a:lnTo>
                  <a:pt x="236" y="22"/>
                </a:lnTo>
                <a:lnTo>
                  <a:pt x="236" y="26"/>
                </a:lnTo>
                <a:lnTo>
                  <a:pt x="234" y="31"/>
                </a:lnTo>
                <a:lnTo>
                  <a:pt x="227" y="37"/>
                </a:lnTo>
                <a:lnTo>
                  <a:pt x="216" y="43"/>
                </a:lnTo>
                <a:lnTo>
                  <a:pt x="202" y="48"/>
                </a:lnTo>
                <a:lnTo>
                  <a:pt x="184" y="52"/>
                </a:lnTo>
                <a:lnTo>
                  <a:pt x="165" y="56"/>
                </a:lnTo>
                <a:lnTo>
                  <a:pt x="143" y="58"/>
                </a:lnTo>
                <a:lnTo>
                  <a:pt x="118" y="58"/>
                </a:lnTo>
                <a:lnTo>
                  <a:pt x="94" y="58"/>
                </a:lnTo>
                <a:lnTo>
                  <a:pt x="72" y="56"/>
                </a:lnTo>
                <a:lnTo>
                  <a:pt x="53" y="52"/>
                </a:lnTo>
                <a:lnTo>
                  <a:pt x="34" y="48"/>
                </a:lnTo>
                <a:lnTo>
                  <a:pt x="21" y="43"/>
                </a:lnTo>
                <a:lnTo>
                  <a:pt x="10" y="37"/>
                </a:lnTo>
                <a:lnTo>
                  <a:pt x="2" y="31"/>
                </a:lnTo>
                <a:lnTo>
                  <a:pt x="0" y="26"/>
                </a:lnTo>
                <a:lnTo>
                  <a:pt x="2" y="22"/>
                </a:lnTo>
                <a:lnTo>
                  <a:pt x="4" y="18"/>
                </a:lnTo>
                <a:lnTo>
                  <a:pt x="15" y="11"/>
                </a:lnTo>
                <a:lnTo>
                  <a:pt x="32" y="5"/>
                </a:lnTo>
                <a:lnTo>
                  <a:pt x="55" y="0"/>
                </a:lnTo>
                <a:close/>
              </a:path>
            </a:pathLst>
          </a:custGeom>
          <a:solidFill>
            <a:srgbClr val="8463B9"/>
          </a:solidFill>
          <a:ln w="9525" cap="flat" cmpd="sng">
            <a:solidFill>
              <a:srgbClr val="000000"/>
            </a:solidFill>
            <a:prstDash val="solid"/>
            <a:miter/>
            <a:headEnd type="none" w="med" len="med"/>
            <a:tailEnd type="none" w="med" len="med"/>
          </a:ln>
        </p:spPr>
        <p:txBody>
          <a:bodyPr/>
          <a:lstStyle/>
          <a:p>
            <a:endParaRPr lang="zh-CN" altLang="en-US"/>
          </a:p>
        </p:txBody>
      </p:sp>
      <p:sp>
        <p:nvSpPr>
          <p:cNvPr id="45272" name="Freeform 217"/>
          <p:cNvSpPr/>
          <p:nvPr/>
        </p:nvSpPr>
        <p:spPr>
          <a:xfrm>
            <a:off x="4310063" y="1549400"/>
            <a:ext cx="169862" cy="39688"/>
          </a:xfrm>
          <a:custGeom>
            <a:avLst/>
            <a:gdLst/>
            <a:ahLst/>
            <a:cxnLst>
              <a:cxn ang="0">
                <a:pos x="54" y="58"/>
              </a:cxn>
              <a:cxn ang="0">
                <a:pos x="32" y="52"/>
              </a:cxn>
              <a:cxn ang="0">
                <a:pos x="15" y="46"/>
              </a:cxn>
              <a:cxn ang="0">
                <a:pos x="4" y="39"/>
              </a:cxn>
              <a:cxn ang="0">
                <a:pos x="2" y="35"/>
              </a:cxn>
              <a:cxn ang="0">
                <a:pos x="0" y="31"/>
              </a:cxn>
              <a:cxn ang="0">
                <a:pos x="2" y="26"/>
              </a:cxn>
              <a:cxn ang="0">
                <a:pos x="9" y="20"/>
              </a:cxn>
              <a:cxn ang="0">
                <a:pos x="21" y="14"/>
              </a:cxn>
              <a:cxn ang="0">
                <a:pos x="34" y="9"/>
              </a:cxn>
              <a:cxn ang="0">
                <a:pos x="52" y="5"/>
              </a:cxn>
              <a:cxn ang="0">
                <a:pos x="71" y="1"/>
              </a:cxn>
              <a:cxn ang="0">
                <a:pos x="93" y="0"/>
              </a:cxn>
              <a:cxn ang="0">
                <a:pos x="118" y="0"/>
              </a:cxn>
              <a:cxn ang="0">
                <a:pos x="142" y="0"/>
              </a:cxn>
              <a:cxn ang="0">
                <a:pos x="165" y="1"/>
              </a:cxn>
              <a:cxn ang="0">
                <a:pos x="183" y="5"/>
              </a:cxn>
              <a:cxn ang="0">
                <a:pos x="202" y="9"/>
              </a:cxn>
              <a:cxn ang="0">
                <a:pos x="215" y="14"/>
              </a:cxn>
              <a:cxn ang="0">
                <a:pos x="226" y="20"/>
              </a:cxn>
              <a:cxn ang="0">
                <a:pos x="234" y="26"/>
              </a:cxn>
              <a:cxn ang="0">
                <a:pos x="236" y="31"/>
              </a:cxn>
              <a:cxn ang="0">
                <a:pos x="236" y="35"/>
              </a:cxn>
              <a:cxn ang="0">
                <a:pos x="232" y="39"/>
              </a:cxn>
              <a:cxn ang="0">
                <a:pos x="221" y="46"/>
              </a:cxn>
              <a:cxn ang="0">
                <a:pos x="204" y="52"/>
              </a:cxn>
              <a:cxn ang="0">
                <a:pos x="181" y="58"/>
              </a:cxn>
              <a:cxn ang="0">
                <a:pos x="204" y="52"/>
              </a:cxn>
              <a:cxn ang="0">
                <a:pos x="221" y="46"/>
              </a:cxn>
              <a:cxn ang="0">
                <a:pos x="232" y="39"/>
              </a:cxn>
              <a:cxn ang="0">
                <a:pos x="236" y="35"/>
              </a:cxn>
              <a:cxn ang="0">
                <a:pos x="236" y="31"/>
              </a:cxn>
              <a:cxn ang="0">
                <a:pos x="234" y="26"/>
              </a:cxn>
              <a:cxn ang="0">
                <a:pos x="226" y="20"/>
              </a:cxn>
              <a:cxn ang="0">
                <a:pos x="215" y="14"/>
              </a:cxn>
              <a:cxn ang="0">
                <a:pos x="202" y="9"/>
              </a:cxn>
              <a:cxn ang="0">
                <a:pos x="183" y="5"/>
              </a:cxn>
              <a:cxn ang="0">
                <a:pos x="165" y="1"/>
              </a:cxn>
              <a:cxn ang="0">
                <a:pos x="142" y="0"/>
              </a:cxn>
              <a:cxn ang="0">
                <a:pos x="118" y="0"/>
              </a:cxn>
              <a:cxn ang="0">
                <a:pos x="93" y="0"/>
              </a:cxn>
              <a:cxn ang="0">
                <a:pos x="71" y="1"/>
              </a:cxn>
              <a:cxn ang="0">
                <a:pos x="52" y="5"/>
              </a:cxn>
              <a:cxn ang="0">
                <a:pos x="34" y="9"/>
              </a:cxn>
              <a:cxn ang="0">
                <a:pos x="21" y="14"/>
              </a:cxn>
              <a:cxn ang="0">
                <a:pos x="9" y="20"/>
              </a:cxn>
              <a:cxn ang="0">
                <a:pos x="2" y="26"/>
              </a:cxn>
              <a:cxn ang="0">
                <a:pos x="0" y="31"/>
              </a:cxn>
              <a:cxn ang="0">
                <a:pos x="2" y="35"/>
              </a:cxn>
              <a:cxn ang="0">
                <a:pos x="4" y="39"/>
              </a:cxn>
              <a:cxn ang="0">
                <a:pos x="15" y="46"/>
              </a:cxn>
              <a:cxn ang="0">
                <a:pos x="32" y="52"/>
              </a:cxn>
              <a:cxn ang="0">
                <a:pos x="54" y="58"/>
              </a:cxn>
            </a:cxnLst>
            <a:rect l="0" t="0" r="0" b="0"/>
            <a:pathLst>
              <a:path w="236" h="58">
                <a:moveTo>
                  <a:pt x="54" y="58"/>
                </a:moveTo>
                <a:lnTo>
                  <a:pt x="32" y="52"/>
                </a:lnTo>
                <a:lnTo>
                  <a:pt x="15" y="46"/>
                </a:lnTo>
                <a:lnTo>
                  <a:pt x="4" y="39"/>
                </a:lnTo>
                <a:lnTo>
                  <a:pt x="2" y="35"/>
                </a:lnTo>
                <a:lnTo>
                  <a:pt x="0" y="31"/>
                </a:lnTo>
                <a:lnTo>
                  <a:pt x="2" y="26"/>
                </a:lnTo>
                <a:lnTo>
                  <a:pt x="9" y="20"/>
                </a:lnTo>
                <a:lnTo>
                  <a:pt x="21" y="14"/>
                </a:lnTo>
                <a:lnTo>
                  <a:pt x="34" y="9"/>
                </a:lnTo>
                <a:lnTo>
                  <a:pt x="52" y="5"/>
                </a:lnTo>
                <a:lnTo>
                  <a:pt x="71" y="1"/>
                </a:lnTo>
                <a:lnTo>
                  <a:pt x="93" y="0"/>
                </a:lnTo>
                <a:lnTo>
                  <a:pt x="118" y="0"/>
                </a:lnTo>
                <a:lnTo>
                  <a:pt x="142" y="0"/>
                </a:lnTo>
                <a:lnTo>
                  <a:pt x="165" y="1"/>
                </a:lnTo>
                <a:lnTo>
                  <a:pt x="183" y="5"/>
                </a:lnTo>
                <a:lnTo>
                  <a:pt x="202" y="9"/>
                </a:lnTo>
                <a:lnTo>
                  <a:pt x="215" y="14"/>
                </a:lnTo>
                <a:lnTo>
                  <a:pt x="226" y="20"/>
                </a:lnTo>
                <a:lnTo>
                  <a:pt x="234" y="26"/>
                </a:lnTo>
                <a:lnTo>
                  <a:pt x="236" y="31"/>
                </a:lnTo>
                <a:lnTo>
                  <a:pt x="236" y="35"/>
                </a:lnTo>
                <a:lnTo>
                  <a:pt x="232" y="39"/>
                </a:lnTo>
                <a:lnTo>
                  <a:pt x="221" y="46"/>
                </a:lnTo>
                <a:lnTo>
                  <a:pt x="204" y="52"/>
                </a:lnTo>
                <a:lnTo>
                  <a:pt x="181" y="58"/>
                </a:lnTo>
                <a:lnTo>
                  <a:pt x="204" y="52"/>
                </a:lnTo>
                <a:lnTo>
                  <a:pt x="221" y="46"/>
                </a:lnTo>
                <a:lnTo>
                  <a:pt x="232" y="39"/>
                </a:lnTo>
                <a:lnTo>
                  <a:pt x="236" y="35"/>
                </a:lnTo>
                <a:lnTo>
                  <a:pt x="236" y="31"/>
                </a:lnTo>
                <a:lnTo>
                  <a:pt x="234" y="26"/>
                </a:lnTo>
                <a:lnTo>
                  <a:pt x="226" y="20"/>
                </a:lnTo>
                <a:lnTo>
                  <a:pt x="215" y="14"/>
                </a:lnTo>
                <a:lnTo>
                  <a:pt x="202" y="9"/>
                </a:lnTo>
                <a:lnTo>
                  <a:pt x="183" y="5"/>
                </a:lnTo>
                <a:lnTo>
                  <a:pt x="165" y="1"/>
                </a:lnTo>
                <a:lnTo>
                  <a:pt x="142" y="0"/>
                </a:lnTo>
                <a:lnTo>
                  <a:pt x="118" y="0"/>
                </a:lnTo>
                <a:lnTo>
                  <a:pt x="93" y="0"/>
                </a:lnTo>
                <a:lnTo>
                  <a:pt x="71" y="1"/>
                </a:lnTo>
                <a:lnTo>
                  <a:pt x="52" y="5"/>
                </a:lnTo>
                <a:lnTo>
                  <a:pt x="34" y="9"/>
                </a:lnTo>
                <a:lnTo>
                  <a:pt x="21" y="14"/>
                </a:lnTo>
                <a:lnTo>
                  <a:pt x="9" y="20"/>
                </a:lnTo>
                <a:lnTo>
                  <a:pt x="2" y="26"/>
                </a:lnTo>
                <a:lnTo>
                  <a:pt x="0" y="31"/>
                </a:lnTo>
                <a:lnTo>
                  <a:pt x="2" y="35"/>
                </a:lnTo>
                <a:lnTo>
                  <a:pt x="4" y="39"/>
                </a:lnTo>
                <a:lnTo>
                  <a:pt x="15" y="46"/>
                </a:lnTo>
                <a:lnTo>
                  <a:pt x="32" y="52"/>
                </a:lnTo>
                <a:lnTo>
                  <a:pt x="54" y="58"/>
                </a:lnTo>
                <a:close/>
              </a:path>
            </a:pathLst>
          </a:custGeom>
          <a:solidFill>
            <a:srgbClr val="8463B9"/>
          </a:solidFill>
          <a:ln w="9525" cap="flat" cmpd="sng">
            <a:solidFill>
              <a:srgbClr val="000000"/>
            </a:solidFill>
            <a:prstDash val="solid"/>
            <a:miter/>
            <a:headEnd type="none" w="med" len="med"/>
            <a:tailEnd type="none" w="med" len="med"/>
          </a:ln>
        </p:spPr>
        <p:txBody>
          <a:bodyPr/>
          <a:lstStyle/>
          <a:p>
            <a:endParaRPr lang="zh-CN" altLang="en-US"/>
          </a:p>
        </p:txBody>
      </p:sp>
      <p:sp>
        <p:nvSpPr>
          <p:cNvPr id="45273" name="Freeform 218"/>
          <p:cNvSpPr/>
          <p:nvPr/>
        </p:nvSpPr>
        <p:spPr>
          <a:xfrm>
            <a:off x="4206875" y="1681163"/>
            <a:ext cx="169863" cy="39687"/>
          </a:xfrm>
          <a:custGeom>
            <a:avLst/>
            <a:gdLst/>
            <a:ahLst/>
            <a:cxnLst>
              <a:cxn ang="0">
                <a:pos x="181" y="0"/>
              </a:cxn>
              <a:cxn ang="0">
                <a:pos x="204" y="5"/>
              </a:cxn>
              <a:cxn ang="0">
                <a:pos x="221" y="11"/>
              </a:cxn>
              <a:cxn ang="0">
                <a:pos x="232" y="18"/>
              </a:cxn>
              <a:cxn ang="0">
                <a:pos x="235" y="22"/>
              </a:cxn>
              <a:cxn ang="0">
                <a:pos x="235" y="26"/>
              </a:cxn>
              <a:cxn ang="0">
                <a:pos x="234" y="31"/>
              </a:cxn>
              <a:cxn ang="0">
                <a:pos x="226" y="37"/>
              </a:cxn>
              <a:cxn ang="0">
                <a:pos x="215" y="43"/>
              </a:cxn>
              <a:cxn ang="0">
                <a:pos x="202" y="48"/>
              </a:cxn>
              <a:cxn ang="0">
                <a:pos x="183" y="52"/>
              </a:cxn>
              <a:cxn ang="0">
                <a:pos x="164" y="56"/>
              </a:cxn>
              <a:cxn ang="0">
                <a:pos x="142" y="58"/>
              </a:cxn>
              <a:cxn ang="0">
                <a:pos x="118" y="58"/>
              </a:cxn>
              <a:cxn ang="0">
                <a:pos x="93" y="58"/>
              </a:cxn>
              <a:cxn ang="0">
                <a:pos x="71" y="56"/>
              </a:cxn>
              <a:cxn ang="0">
                <a:pos x="52" y="52"/>
              </a:cxn>
              <a:cxn ang="0">
                <a:pos x="33" y="48"/>
              </a:cxn>
              <a:cxn ang="0">
                <a:pos x="20" y="43"/>
              </a:cxn>
              <a:cxn ang="0">
                <a:pos x="9" y="37"/>
              </a:cxn>
              <a:cxn ang="0">
                <a:pos x="2" y="31"/>
              </a:cxn>
              <a:cxn ang="0">
                <a:pos x="0" y="26"/>
              </a:cxn>
              <a:cxn ang="0">
                <a:pos x="2" y="22"/>
              </a:cxn>
              <a:cxn ang="0">
                <a:pos x="4" y="18"/>
              </a:cxn>
              <a:cxn ang="0">
                <a:pos x="15" y="11"/>
              </a:cxn>
              <a:cxn ang="0">
                <a:pos x="32" y="5"/>
              </a:cxn>
              <a:cxn ang="0">
                <a:pos x="54" y="0"/>
              </a:cxn>
              <a:cxn ang="0">
                <a:pos x="32" y="5"/>
              </a:cxn>
              <a:cxn ang="0">
                <a:pos x="15" y="11"/>
              </a:cxn>
              <a:cxn ang="0">
                <a:pos x="4" y="18"/>
              </a:cxn>
              <a:cxn ang="0">
                <a:pos x="2" y="22"/>
              </a:cxn>
              <a:cxn ang="0">
                <a:pos x="0" y="26"/>
              </a:cxn>
              <a:cxn ang="0">
                <a:pos x="2" y="31"/>
              </a:cxn>
              <a:cxn ang="0">
                <a:pos x="9" y="37"/>
              </a:cxn>
              <a:cxn ang="0">
                <a:pos x="20" y="43"/>
              </a:cxn>
              <a:cxn ang="0">
                <a:pos x="33" y="48"/>
              </a:cxn>
              <a:cxn ang="0">
                <a:pos x="52" y="52"/>
              </a:cxn>
              <a:cxn ang="0">
                <a:pos x="71" y="56"/>
              </a:cxn>
              <a:cxn ang="0">
                <a:pos x="93" y="58"/>
              </a:cxn>
              <a:cxn ang="0">
                <a:pos x="118" y="58"/>
              </a:cxn>
              <a:cxn ang="0">
                <a:pos x="142" y="58"/>
              </a:cxn>
              <a:cxn ang="0">
                <a:pos x="164" y="56"/>
              </a:cxn>
              <a:cxn ang="0">
                <a:pos x="183" y="52"/>
              </a:cxn>
              <a:cxn ang="0">
                <a:pos x="202" y="48"/>
              </a:cxn>
              <a:cxn ang="0">
                <a:pos x="215" y="43"/>
              </a:cxn>
              <a:cxn ang="0">
                <a:pos x="226" y="37"/>
              </a:cxn>
              <a:cxn ang="0">
                <a:pos x="234" y="31"/>
              </a:cxn>
              <a:cxn ang="0">
                <a:pos x="235" y="26"/>
              </a:cxn>
              <a:cxn ang="0">
                <a:pos x="235" y="22"/>
              </a:cxn>
              <a:cxn ang="0">
                <a:pos x="232" y="18"/>
              </a:cxn>
              <a:cxn ang="0">
                <a:pos x="221" y="11"/>
              </a:cxn>
              <a:cxn ang="0">
                <a:pos x="204" y="5"/>
              </a:cxn>
              <a:cxn ang="0">
                <a:pos x="181" y="0"/>
              </a:cxn>
            </a:cxnLst>
            <a:rect l="0" t="0" r="0" b="0"/>
            <a:pathLst>
              <a:path w="235" h="58">
                <a:moveTo>
                  <a:pt x="181" y="0"/>
                </a:moveTo>
                <a:lnTo>
                  <a:pt x="204" y="5"/>
                </a:lnTo>
                <a:lnTo>
                  <a:pt x="221" y="11"/>
                </a:lnTo>
                <a:lnTo>
                  <a:pt x="232" y="18"/>
                </a:lnTo>
                <a:lnTo>
                  <a:pt x="235" y="22"/>
                </a:lnTo>
                <a:lnTo>
                  <a:pt x="235" y="26"/>
                </a:lnTo>
                <a:lnTo>
                  <a:pt x="234" y="31"/>
                </a:lnTo>
                <a:lnTo>
                  <a:pt x="226" y="37"/>
                </a:lnTo>
                <a:lnTo>
                  <a:pt x="215" y="43"/>
                </a:lnTo>
                <a:lnTo>
                  <a:pt x="202" y="48"/>
                </a:lnTo>
                <a:lnTo>
                  <a:pt x="183" y="52"/>
                </a:lnTo>
                <a:lnTo>
                  <a:pt x="164" y="56"/>
                </a:lnTo>
                <a:lnTo>
                  <a:pt x="142" y="58"/>
                </a:lnTo>
                <a:lnTo>
                  <a:pt x="118" y="58"/>
                </a:lnTo>
                <a:lnTo>
                  <a:pt x="93" y="58"/>
                </a:lnTo>
                <a:lnTo>
                  <a:pt x="71" y="56"/>
                </a:lnTo>
                <a:lnTo>
                  <a:pt x="52" y="52"/>
                </a:lnTo>
                <a:lnTo>
                  <a:pt x="33" y="48"/>
                </a:lnTo>
                <a:lnTo>
                  <a:pt x="20" y="43"/>
                </a:lnTo>
                <a:lnTo>
                  <a:pt x="9" y="37"/>
                </a:lnTo>
                <a:lnTo>
                  <a:pt x="2" y="31"/>
                </a:lnTo>
                <a:lnTo>
                  <a:pt x="0" y="26"/>
                </a:lnTo>
                <a:lnTo>
                  <a:pt x="2" y="22"/>
                </a:lnTo>
                <a:lnTo>
                  <a:pt x="4" y="18"/>
                </a:lnTo>
                <a:lnTo>
                  <a:pt x="15" y="11"/>
                </a:lnTo>
                <a:lnTo>
                  <a:pt x="32" y="5"/>
                </a:lnTo>
                <a:lnTo>
                  <a:pt x="54" y="0"/>
                </a:lnTo>
                <a:lnTo>
                  <a:pt x="32" y="5"/>
                </a:lnTo>
                <a:lnTo>
                  <a:pt x="15" y="11"/>
                </a:lnTo>
                <a:lnTo>
                  <a:pt x="4" y="18"/>
                </a:lnTo>
                <a:lnTo>
                  <a:pt x="2" y="22"/>
                </a:lnTo>
                <a:lnTo>
                  <a:pt x="0" y="26"/>
                </a:lnTo>
                <a:lnTo>
                  <a:pt x="2" y="31"/>
                </a:lnTo>
                <a:lnTo>
                  <a:pt x="9" y="37"/>
                </a:lnTo>
                <a:lnTo>
                  <a:pt x="20" y="43"/>
                </a:lnTo>
                <a:lnTo>
                  <a:pt x="33" y="48"/>
                </a:lnTo>
                <a:lnTo>
                  <a:pt x="52" y="52"/>
                </a:lnTo>
                <a:lnTo>
                  <a:pt x="71" y="56"/>
                </a:lnTo>
                <a:lnTo>
                  <a:pt x="93" y="58"/>
                </a:lnTo>
                <a:lnTo>
                  <a:pt x="118" y="58"/>
                </a:lnTo>
                <a:lnTo>
                  <a:pt x="142" y="58"/>
                </a:lnTo>
                <a:lnTo>
                  <a:pt x="164" y="56"/>
                </a:lnTo>
                <a:lnTo>
                  <a:pt x="183" y="52"/>
                </a:lnTo>
                <a:lnTo>
                  <a:pt x="202" y="48"/>
                </a:lnTo>
                <a:lnTo>
                  <a:pt x="215" y="43"/>
                </a:lnTo>
                <a:lnTo>
                  <a:pt x="226" y="37"/>
                </a:lnTo>
                <a:lnTo>
                  <a:pt x="234" y="31"/>
                </a:lnTo>
                <a:lnTo>
                  <a:pt x="235" y="26"/>
                </a:lnTo>
                <a:lnTo>
                  <a:pt x="235" y="22"/>
                </a:lnTo>
                <a:lnTo>
                  <a:pt x="232" y="18"/>
                </a:lnTo>
                <a:lnTo>
                  <a:pt x="221" y="11"/>
                </a:lnTo>
                <a:lnTo>
                  <a:pt x="204" y="5"/>
                </a:lnTo>
                <a:lnTo>
                  <a:pt x="181" y="0"/>
                </a:lnTo>
                <a:close/>
              </a:path>
            </a:pathLst>
          </a:custGeom>
          <a:solidFill>
            <a:srgbClr val="8463B9"/>
          </a:solidFill>
          <a:ln w="9525" cap="flat" cmpd="sng">
            <a:solidFill>
              <a:srgbClr val="000000"/>
            </a:solidFill>
            <a:prstDash val="solid"/>
            <a:miter/>
            <a:headEnd type="none" w="med" len="med"/>
            <a:tailEnd type="none" w="med" len="med"/>
          </a:ln>
        </p:spPr>
        <p:txBody>
          <a:bodyPr/>
          <a:lstStyle/>
          <a:p>
            <a:endParaRPr lang="zh-CN" altLang="en-US"/>
          </a:p>
        </p:txBody>
      </p:sp>
      <p:sp>
        <p:nvSpPr>
          <p:cNvPr id="45274" name="Freeform 219"/>
          <p:cNvSpPr/>
          <p:nvPr/>
        </p:nvSpPr>
        <p:spPr>
          <a:xfrm>
            <a:off x="4724400" y="1547813"/>
            <a:ext cx="169863" cy="41275"/>
          </a:xfrm>
          <a:custGeom>
            <a:avLst/>
            <a:gdLst/>
            <a:ahLst/>
            <a:cxnLst>
              <a:cxn ang="0">
                <a:pos x="54" y="58"/>
              </a:cxn>
              <a:cxn ang="0">
                <a:pos x="32" y="52"/>
              </a:cxn>
              <a:cxn ang="0">
                <a:pos x="15" y="46"/>
              </a:cxn>
              <a:cxn ang="0">
                <a:pos x="4" y="39"/>
              </a:cxn>
              <a:cxn ang="0">
                <a:pos x="2" y="35"/>
              </a:cxn>
              <a:cxn ang="0">
                <a:pos x="0" y="31"/>
              </a:cxn>
              <a:cxn ang="0">
                <a:pos x="2" y="26"/>
              </a:cxn>
              <a:cxn ang="0">
                <a:pos x="10" y="20"/>
              </a:cxn>
              <a:cxn ang="0">
                <a:pos x="21" y="15"/>
              </a:cxn>
              <a:cxn ang="0">
                <a:pos x="34" y="9"/>
              </a:cxn>
              <a:cxn ang="0">
                <a:pos x="53" y="5"/>
              </a:cxn>
              <a:cxn ang="0">
                <a:pos x="71" y="2"/>
              </a:cxn>
              <a:cxn ang="0">
                <a:pos x="94" y="0"/>
              </a:cxn>
              <a:cxn ang="0">
                <a:pos x="118" y="0"/>
              </a:cxn>
              <a:cxn ang="0">
                <a:pos x="142" y="0"/>
              </a:cxn>
              <a:cxn ang="0">
                <a:pos x="165" y="2"/>
              </a:cxn>
              <a:cxn ang="0">
                <a:pos x="184" y="5"/>
              </a:cxn>
              <a:cxn ang="0">
                <a:pos x="202" y="9"/>
              </a:cxn>
              <a:cxn ang="0">
                <a:pos x="215" y="15"/>
              </a:cxn>
              <a:cxn ang="0">
                <a:pos x="227" y="20"/>
              </a:cxn>
              <a:cxn ang="0">
                <a:pos x="234" y="26"/>
              </a:cxn>
              <a:cxn ang="0">
                <a:pos x="236" y="31"/>
              </a:cxn>
              <a:cxn ang="0">
                <a:pos x="236" y="35"/>
              </a:cxn>
              <a:cxn ang="0">
                <a:pos x="232" y="39"/>
              </a:cxn>
              <a:cxn ang="0">
                <a:pos x="221" y="46"/>
              </a:cxn>
              <a:cxn ang="0">
                <a:pos x="204" y="52"/>
              </a:cxn>
              <a:cxn ang="0">
                <a:pos x="182" y="58"/>
              </a:cxn>
              <a:cxn ang="0">
                <a:pos x="204" y="52"/>
              </a:cxn>
              <a:cxn ang="0">
                <a:pos x="221" y="46"/>
              </a:cxn>
              <a:cxn ang="0">
                <a:pos x="232" y="39"/>
              </a:cxn>
              <a:cxn ang="0">
                <a:pos x="236" y="35"/>
              </a:cxn>
              <a:cxn ang="0">
                <a:pos x="236" y="31"/>
              </a:cxn>
              <a:cxn ang="0">
                <a:pos x="234" y="26"/>
              </a:cxn>
              <a:cxn ang="0">
                <a:pos x="227" y="20"/>
              </a:cxn>
              <a:cxn ang="0">
                <a:pos x="215" y="15"/>
              </a:cxn>
              <a:cxn ang="0">
                <a:pos x="202" y="9"/>
              </a:cxn>
              <a:cxn ang="0">
                <a:pos x="184" y="5"/>
              </a:cxn>
              <a:cxn ang="0">
                <a:pos x="165" y="2"/>
              </a:cxn>
              <a:cxn ang="0">
                <a:pos x="142" y="0"/>
              </a:cxn>
              <a:cxn ang="0">
                <a:pos x="118" y="0"/>
              </a:cxn>
              <a:cxn ang="0">
                <a:pos x="94" y="0"/>
              </a:cxn>
              <a:cxn ang="0">
                <a:pos x="71" y="2"/>
              </a:cxn>
              <a:cxn ang="0">
                <a:pos x="53" y="5"/>
              </a:cxn>
              <a:cxn ang="0">
                <a:pos x="34" y="9"/>
              </a:cxn>
              <a:cxn ang="0">
                <a:pos x="21" y="15"/>
              </a:cxn>
              <a:cxn ang="0">
                <a:pos x="10" y="20"/>
              </a:cxn>
              <a:cxn ang="0">
                <a:pos x="2" y="26"/>
              </a:cxn>
              <a:cxn ang="0">
                <a:pos x="0" y="31"/>
              </a:cxn>
              <a:cxn ang="0">
                <a:pos x="2" y="35"/>
              </a:cxn>
              <a:cxn ang="0">
                <a:pos x="4" y="39"/>
              </a:cxn>
              <a:cxn ang="0">
                <a:pos x="15" y="46"/>
              </a:cxn>
              <a:cxn ang="0">
                <a:pos x="32" y="52"/>
              </a:cxn>
              <a:cxn ang="0">
                <a:pos x="54" y="58"/>
              </a:cxn>
            </a:cxnLst>
            <a:rect l="0" t="0" r="0" b="0"/>
            <a:pathLst>
              <a:path w="236" h="58">
                <a:moveTo>
                  <a:pt x="54" y="58"/>
                </a:moveTo>
                <a:lnTo>
                  <a:pt x="32" y="52"/>
                </a:lnTo>
                <a:lnTo>
                  <a:pt x="15" y="46"/>
                </a:lnTo>
                <a:lnTo>
                  <a:pt x="4" y="39"/>
                </a:lnTo>
                <a:lnTo>
                  <a:pt x="2" y="35"/>
                </a:lnTo>
                <a:lnTo>
                  <a:pt x="0" y="31"/>
                </a:lnTo>
                <a:lnTo>
                  <a:pt x="2" y="26"/>
                </a:lnTo>
                <a:lnTo>
                  <a:pt x="10" y="20"/>
                </a:lnTo>
                <a:lnTo>
                  <a:pt x="21" y="15"/>
                </a:lnTo>
                <a:lnTo>
                  <a:pt x="34" y="9"/>
                </a:lnTo>
                <a:lnTo>
                  <a:pt x="53" y="5"/>
                </a:lnTo>
                <a:lnTo>
                  <a:pt x="71" y="2"/>
                </a:lnTo>
                <a:lnTo>
                  <a:pt x="94" y="0"/>
                </a:lnTo>
                <a:lnTo>
                  <a:pt x="118" y="0"/>
                </a:lnTo>
                <a:lnTo>
                  <a:pt x="142" y="0"/>
                </a:lnTo>
                <a:lnTo>
                  <a:pt x="165" y="2"/>
                </a:lnTo>
                <a:lnTo>
                  <a:pt x="184" y="5"/>
                </a:lnTo>
                <a:lnTo>
                  <a:pt x="202" y="9"/>
                </a:lnTo>
                <a:lnTo>
                  <a:pt x="215" y="15"/>
                </a:lnTo>
                <a:lnTo>
                  <a:pt x="227" y="20"/>
                </a:lnTo>
                <a:lnTo>
                  <a:pt x="234" y="26"/>
                </a:lnTo>
                <a:lnTo>
                  <a:pt x="236" y="31"/>
                </a:lnTo>
                <a:lnTo>
                  <a:pt x="236" y="35"/>
                </a:lnTo>
                <a:lnTo>
                  <a:pt x="232" y="39"/>
                </a:lnTo>
                <a:lnTo>
                  <a:pt x="221" y="46"/>
                </a:lnTo>
                <a:lnTo>
                  <a:pt x="204" y="52"/>
                </a:lnTo>
                <a:lnTo>
                  <a:pt x="182" y="58"/>
                </a:lnTo>
                <a:lnTo>
                  <a:pt x="204" y="52"/>
                </a:lnTo>
                <a:lnTo>
                  <a:pt x="221" y="46"/>
                </a:lnTo>
                <a:lnTo>
                  <a:pt x="232" y="39"/>
                </a:lnTo>
                <a:lnTo>
                  <a:pt x="236" y="35"/>
                </a:lnTo>
                <a:lnTo>
                  <a:pt x="236" y="31"/>
                </a:lnTo>
                <a:lnTo>
                  <a:pt x="234" y="26"/>
                </a:lnTo>
                <a:lnTo>
                  <a:pt x="227" y="20"/>
                </a:lnTo>
                <a:lnTo>
                  <a:pt x="215" y="15"/>
                </a:lnTo>
                <a:lnTo>
                  <a:pt x="202" y="9"/>
                </a:lnTo>
                <a:lnTo>
                  <a:pt x="184" y="5"/>
                </a:lnTo>
                <a:lnTo>
                  <a:pt x="165" y="2"/>
                </a:lnTo>
                <a:lnTo>
                  <a:pt x="142" y="0"/>
                </a:lnTo>
                <a:lnTo>
                  <a:pt x="118" y="0"/>
                </a:lnTo>
                <a:lnTo>
                  <a:pt x="94" y="0"/>
                </a:lnTo>
                <a:lnTo>
                  <a:pt x="71" y="2"/>
                </a:lnTo>
                <a:lnTo>
                  <a:pt x="53" y="5"/>
                </a:lnTo>
                <a:lnTo>
                  <a:pt x="34" y="9"/>
                </a:lnTo>
                <a:lnTo>
                  <a:pt x="21" y="15"/>
                </a:lnTo>
                <a:lnTo>
                  <a:pt x="10" y="20"/>
                </a:lnTo>
                <a:lnTo>
                  <a:pt x="2" y="26"/>
                </a:lnTo>
                <a:lnTo>
                  <a:pt x="0" y="31"/>
                </a:lnTo>
                <a:lnTo>
                  <a:pt x="2" y="35"/>
                </a:lnTo>
                <a:lnTo>
                  <a:pt x="4" y="39"/>
                </a:lnTo>
                <a:lnTo>
                  <a:pt x="15" y="46"/>
                </a:lnTo>
                <a:lnTo>
                  <a:pt x="32" y="52"/>
                </a:lnTo>
                <a:lnTo>
                  <a:pt x="54" y="58"/>
                </a:lnTo>
                <a:close/>
              </a:path>
            </a:pathLst>
          </a:custGeom>
          <a:solidFill>
            <a:srgbClr val="8463B9"/>
          </a:solidFill>
          <a:ln w="9525" cap="flat" cmpd="sng">
            <a:solidFill>
              <a:srgbClr val="000000"/>
            </a:solidFill>
            <a:prstDash val="solid"/>
            <a:miter/>
            <a:headEnd type="none" w="med" len="med"/>
            <a:tailEnd type="none" w="med" len="med"/>
          </a:ln>
        </p:spPr>
        <p:txBody>
          <a:bodyPr/>
          <a:lstStyle/>
          <a:p>
            <a:endParaRPr lang="zh-CN" altLang="en-US"/>
          </a:p>
        </p:txBody>
      </p:sp>
      <p:sp>
        <p:nvSpPr>
          <p:cNvPr id="45275" name="Freeform 220"/>
          <p:cNvSpPr/>
          <p:nvPr/>
        </p:nvSpPr>
        <p:spPr>
          <a:xfrm>
            <a:off x="4933950" y="1549400"/>
            <a:ext cx="169863" cy="41275"/>
          </a:xfrm>
          <a:custGeom>
            <a:avLst/>
            <a:gdLst/>
            <a:ahLst/>
            <a:cxnLst>
              <a:cxn ang="0">
                <a:pos x="54" y="59"/>
              </a:cxn>
              <a:cxn ang="0">
                <a:pos x="32" y="54"/>
              </a:cxn>
              <a:cxn ang="0">
                <a:pos x="15" y="48"/>
              </a:cxn>
              <a:cxn ang="0">
                <a:pos x="4" y="39"/>
              </a:cxn>
              <a:cxn ang="0">
                <a:pos x="2" y="35"/>
              </a:cxn>
              <a:cxn ang="0">
                <a:pos x="0" y="31"/>
              </a:cxn>
              <a:cxn ang="0">
                <a:pos x="2" y="26"/>
              </a:cxn>
              <a:cxn ang="0">
                <a:pos x="10" y="20"/>
              </a:cxn>
              <a:cxn ang="0">
                <a:pos x="21" y="14"/>
              </a:cxn>
              <a:cxn ang="0">
                <a:pos x="34" y="9"/>
              </a:cxn>
              <a:cxn ang="0">
                <a:pos x="53" y="5"/>
              </a:cxn>
              <a:cxn ang="0">
                <a:pos x="71" y="1"/>
              </a:cxn>
              <a:cxn ang="0">
                <a:pos x="94" y="0"/>
              </a:cxn>
              <a:cxn ang="0">
                <a:pos x="118" y="0"/>
              </a:cxn>
              <a:cxn ang="0">
                <a:pos x="142" y="0"/>
              </a:cxn>
              <a:cxn ang="0">
                <a:pos x="165" y="1"/>
              </a:cxn>
              <a:cxn ang="0">
                <a:pos x="184" y="5"/>
              </a:cxn>
              <a:cxn ang="0">
                <a:pos x="202" y="9"/>
              </a:cxn>
              <a:cxn ang="0">
                <a:pos x="215" y="14"/>
              </a:cxn>
              <a:cxn ang="0">
                <a:pos x="227" y="20"/>
              </a:cxn>
              <a:cxn ang="0">
                <a:pos x="234" y="26"/>
              </a:cxn>
              <a:cxn ang="0">
                <a:pos x="236" y="31"/>
              </a:cxn>
              <a:cxn ang="0">
                <a:pos x="236" y="35"/>
              </a:cxn>
              <a:cxn ang="0">
                <a:pos x="232" y="39"/>
              </a:cxn>
              <a:cxn ang="0">
                <a:pos x="221" y="48"/>
              </a:cxn>
              <a:cxn ang="0">
                <a:pos x="204" y="54"/>
              </a:cxn>
              <a:cxn ang="0">
                <a:pos x="182" y="59"/>
              </a:cxn>
              <a:cxn ang="0">
                <a:pos x="204" y="54"/>
              </a:cxn>
              <a:cxn ang="0">
                <a:pos x="221" y="48"/>
              </a:cxn>
              <a:cxn ang="0">
                <a:pos x="232" y="39"/>
              </a:cxn>
              <a:cxn ang="0">
                <a:pos x="236" y="35"/>
              </a:cxn>
              <a:cxn ang="0">
                <a:pos x="236" y="31"/>
              </a:cxn>
              <a:cxn ang="0">
                <a:pos x="234" y="26"/>
              </a:cxn>
              <a:cxn ang="0">
                <a:pos x="227" y="20"/>
              </a:cxn>
              <a:cxn ang="0">
                <a:pos x="215" y="14"/>
              </a:cxn>
              <a:cxn ang="0">
                <a:pos x="202" y="9"/>
              </a:cxn>
              <a:cxn ang="0">
                <a:pos x="184" y="5"/>
              </a:cxn>
              <a:cxn ang="0">
                <a:pos x="165" y="1"/>
              </a:cxn>
              <a:cxn ang="0">
                <a:pos x="142" y="0"/>
              </a:cxn>
              <a:cxn ang="0">
                <a:pos x="118" y="0"/>
              </a:cxn>
              <a:cxn ang="0">
                <a:pos x="94" y="0"/>
              </a:cxn>
              <a:cxn ang="0">
                <a:pos x="71" y="1"/>
              </a:cxn>
              <a:cxn ang="0">
                <a:pos x="53" y="5"/>
              </a:cxn>
              <a:cxn ang="0">
                <a:pos x="34" y="9"/>
              </a:cxn>
              <a:cxn ang="0">
                <a:pos x="21" y="14"/>
              </a:cxn>
              <a:cxn ang="0">
                <a:pos x="10" y="20"/>
              </a:cxn>
              <a:cxn ang="0">
                <a:pos x="2" y="26"/>
              </a:cxn>
              <a:cxn ang="0">
                <a:pos x="0" y="31"/>
              </a:cxn>
              <a:cxn ang="0">
                <a:pos x="2" y="35"/>
              </a:cxn>
              <a:cxn ang="0">
                <a:pos x="4" y="39"/>
              </a:cxn>
              <a:cxn ang="0">
                <a:pos x="15" y="48"/>
              </a:cxn>
              <a:cxn ang="0">
                <a:pos x="32" y="54"/>
              </a:cxn>
              <a:cxn ang="0">
                <a:pos x="54" y="59"/>
              </a:cxn>
            </a:cxnLst>
            <a:rect l="0" t="0" r="0" b="0"/>
            <a:pathLst>
              <a:path w="236" h="59">
                <a:moveTo>
                  <a:pt x="54" y="59"/>
                </a:moveTo>
                <a:lnTo>
                  <a:pt x="32" y="54"/>
                </a:lnTo>
                <a:lnTo>
                  <a:pt x="15" y="48"/>
                </a:lnTo>
                <a:lnTo>
                  <a:pt x="4" y="39"/>
                </a:lnTo>
                <a:lnTo>
                  <a:pt x="2" y="35"/>
                </a:lnTo>
                <a:lnTo>
                  <a:pt x="0" y="31"/>
                </a:lnTo>
                <a:lnTo>
                  <a:pt x="2" y="26"/>
                </a:lnTo>
                <a:lnTo>
                  <a:pt x="10" y="20"/>
                </a:lnTo>
                <a:lnTo>
                  <a:pt x="21" y="14"/>
                </a:lnTo>
                <a:lnTo>
                  <a:pt x="34" y="9"/>
                </a:lnTo>
                <a:lnTo>
                  <a:pt x="53" y="5"/>
                </a:lnTo>
                <a:lnTo>
                  <a:pt x="71" y="1"/>
                </a:lnTo>
                <a:lnTo>
                  <a:pt x="94" y="0"/>
                </a:lnTo>
                <a:lnTo>
                  <a:pt x="118" y="0"/>
                </a:lnTo>
                <a:lnTo>
                  <a:pt x="142" y="0"/>
                </a:lnTo>
                <a:lnTo>
                  <a:pt x="165" y="1"/>
                </a:lnTo>
                <a:lnTo>
                  <a:pt x="184" y="5"/>
                </a:lnTo>
                <a:lnTo>
                  <a:pt x="202" y="9"/>
                </a:lnTo>
                <a:lnTo>
                  <a:pt x="215" y="14"/>
                </a:lnTo>
                <a:lnTo>
                  <a:pt x="227" y="20"/>
                </a:lnTo>
                <a:lnTo>
                  <a:pt x="234" y="26"/>
                </a:lnTo>
                <a:lnTo>
                  <a:pt x="236" y="31"/>
                </a:lnTo>
                <a:lnTo>
                  <a:pt x="236" y="35"/>
                </a:lnTo>
                <a:lnTo>
                  <a:pt x="232" y="39"/>
                </a:lnTo>
                <a:lnTo>
                  <a:pt x="221" y="48"/>
                </a:lnTo>
                <a:lnTo>
                  <a:pt x="204" y="54"/>
                </a:lnTo>
                <a:lnTo>
                  <a:pt x="182" y="59"/>
                </a:lnTo>
                <a:lnTo>
                  <a:pt x="204" y="54"/>
                </a:lnTo>
                <a:lnTo>
                  <a:pt x="221" y="48"/>
                </a:lnTo>
                <a:lnTo>
                  <a:pt x="232" y="39"/>
                </a:lnTo>
                <a:lnTo>
                  <a:pt x="236" y="35"/>
                </a:lnTo>
                <a:lnTo>
                  <a:pt x="236" y="31"/>
                </a:lnTo>
                <a:lnTo>
                  <a:pt x="234" y="26"/>
                </a:lnTo>
                <a:lnTo>
                  <a:pt x="227" y="20"/>
                </a:lnTo>
                <a:lnTo>
                  <a:pt x="215" y="14"/>
                </a:lnTo>
                <a:lnTo>
                  <a:pt x="202" y="9"/>
                </a:lnTo>
                <a:lnTo>
                  <a:pt x="184" y="5"/>
                </a:lnTo>
                <a:lnTo>
                  <a:pt x="165" y="1"/>
                </a:lnTo>
                <a:lnTo>
                  <a:pt x="142" y="0"/>
                </a:lnTo>
                <a:lnTo>
                  <a:pt x="118" y="0"/>
                </a:lnTo>
                <a:lnTo>
                  <a:pt x="94" y="0"/>
                </a:lnTo>
                <a:lnTo>
                  <a:pt x="71" y="1"/>
                </a:lnTo>
                <a:lnTo>
                  <a:pt x="53" y="5"/>
                </a:lnTo>
                <a:lnTo>
                  <a:pt x="34" y="9"/>
                </a:lnTo>
                <a:lnTo>
                  <a:pt x="21" y="14"/>
                </a:lnTo>
                <a:lnTo>
                  <a:pt x="10" y="20"/>
                </a:lnTo>
                <a:lnTo>
                  <a:pt x="2" y="26"/>
                </a:lnTo>
                <a:lnTo>
                  <a:pt x="0" y="31"/>
                </a:lnTo>
                <a:lnTo>
                  <a:pt x="2" y="35"/>
                </a:lnTo>
                <a:lnTo>
                  <a:pt x="4" y="39"/>
                </a:lnTo>
                <a:lnTo>
                  <a:pt x="15" y="48"/>
                </a:lnTo>
                <a:lnTo>
                  <a:pt x="32" y="54"/>
                </a:lnTo>
                <a:lnTo>
                  <a:pt x="54" y="59"/>
                </a:lnTo>
                <a:close/>
              </a:path>
            </a:pathLst>
          </a:custGeom>
          <a:solidFill>
            <a:srgbClr val="8463B9"/>
          </a:solidFill>
          <a:ln w="9525" cap="flat" cmpd="sng">
            <a:solidFill>
              <a:srgbClr val="000000"/>
            </a:solidFill>
            <a:prstDash val="solid"/>
            <a:miter/>
            <a:headEnd type="none" w="med" len="med"/>
            <a:tailEnd type="none" w="med" len="med"/>
          </a:ln>
        </p:spPr>
        <p:txBody>
          <a:bodyPr/>
          <a:lstStyle/>
          <a:p>
            <a:endParaRPr lang="zh-CN" altLang="en-US"/>
          </a:p>
        </p:txBody>
      </p:sp>
      <p:sp>
        <p:nvSpPr>
          <p:cNvPr id="45276" name="Freeform 221"/>
          <p:cNvSpPr/>
          <p:nvPr/>
        </p:nvSpPr>
        <p:spPr>
          <a:xfrm>
            <a:off x="4832350" y="1681163"/>
            <a:ext cx="168275" cy="39687"/>
          </a:xfrm>
          <a:custGeom>
            <a:avLst/>
            <a:gdLst/>
            <a:ahLst/>
            <a:cxnLst>
              <a:cxn ang="0">
                <a:pos x="54" y="0"/>
              </a:cxn>
              <a:cxn ang="0">
                <a:pos x="32" y="5"/>
              </a:cxn>
              <a:cxn ang="0">
                <a:pos x="15" y="11"/>
              </a:cxn>
              <a:cxn ang="0">
                <a:pos x="4" y="18"/>
              </a:cxn>
              <a:cxn ang="0">
                <a:pos x="2" y="22"/>
              </a:cxn>
              <a:cxn ang="0">
                <a:pos x="0" y="26"/>
              </a:cxn>
              <a:cxn ang="0">
                <a:pos x="2" y="31"/>
              </a:cxn>
              <a:cxn ang="0">
                <a:pos x="9" y="37"/>
              </a:cxn>
              <a:cxn ang="0">
                <a:pos x="21" y="43"/>
              </a:cxn>
              <a:cxn ang="0">
                <a:pos x="34" y="48"/>
              </a:cxn>
              <a:cxn ang="0">
                <a:pos x="52" y="52"/>
              </a:cxn>
              <a:cxn ang="0">
                <a:pos x="71" y="56"/>
              </a:cxn>
              <a:cxn ang="0">
                <a:pos x="94" y="58"/>
              </a:cxn>
              <a:cxn ang="0">
                <a:pos x="118" y="58"/>
              </a:cxn>
              <a:cxn ang="0">
                <a:pos x="142" y="58"/>
              </a:cxn>
              <a:cxn ang="0">
                <a:pos x="165" y="56"/>
              </a:cxn>
              <a:cxn ang="0">
                <a:pos x="183" y="52"/>
              </a:cxn>
              <a:cxn ang="0">
                <a:pos x="202" y="48"/>
              </a:cxn>
              <a:cxn ang="0">
                <a:pos x="215" y="43"/>
              </a:cxn>
              <a:cxn ang="0">
                <a:pos x="226" y="37"/>
              </a:cxn>
              <a:cxn ang="0">
                <a:pos x="234" y="31"/>
              </a:cxn>
              <a:cxn ang="0">
                <a:pos x="236" y="26"/>
              </a:cxn>
              <a:cxn ang="0">
                <a:pos x="236" y="22"/>
              </a:cxn>
              <a:cxn ang="0">
                <a:pos x="232" y="18"/>
              </a:cxn>
              <a:cxn ang="0">
                <a:pos x="221" y="11"/>
              </a:cxn>
              <a:cxn ang="0">
                <a:pos x="204" y="5"/>
              </a:cxn>
              <a:cxn ang="0">
                <a:pos x="181" y="0"/>
              </a:cxn>
              <a:cxn ang="0">
                <a:pos x="204" y="5"/>
              </a:cxn>
              <a:cxn ang="0">
                <a:pos x="221" y="11"/>
              </a:cxn>
              <a:cxn ang="0">
                <a:pos x="232" y="18"/>
              </a:cxn>
              <a:cxn ang="0">
                <a:pos x="236" y="22"/>
              </a:cxn>
              <a:cxn ang="0">
                <a:pos x="236" y="26"/>
              </a:cxn>
              <a:cxn ang="0">
                <a:pos x="234" y="31"/>
              </a:cxn>
              <a:cxn ang="0">
                <a:pos x="226" y="37"/>
              </a:cxn>
              <a:cxn ang="0">
                <a:pos x="215" y="43"/>
              </a:cxn>
              <a:cxn ang="0">
                <a:pos x="202" y="48"/>
              </a:cxn>
              <a:cxn ang="0">
                <a:pos x="183" y="52"/>
              </a:cxn>
              <a:cxn ang="0">
                <a:pos x="165" y="56"/>
              </a:cxn>
              <a:cxn ang="0">
                <a:pos x="142" y="58"/>
              </a:cxn>
              <a:cxn ang="0">
                <a:pos x="118" y="58"/>
              </a:cxn>
              <a:cxn ang="0">
                <a:pos x="94" y="58"/>
              </a:cxn>
              <a:cxn ang="0">
                <a:pos x="71" y="56"/>
              </a:cxn>
              <a:cxn ang="0">
                <a:pos x="52" y="52"/>
              </a:cxn>
              <a:cxn ang="0">
                <a:pos x="34" y="48"/>
              </a:cxn>
              <a:cxn ang="0">
                <a:pos x="21" y="43"/>
              </a:cxn>
              <a:cxn ang="0">
                <a:pos x="9" y="37"/>
              </a:cxn>
              <a:cxn ang="0">
                <a:pos x="2" y="31"/>
              </a:cxn>
              <a:cxn ang="0">
                <a:pos x="0" y="26"/>
              </a:cxn>
              <a:cxn ang="0">
                <a:pos x="2" y="22"/>
              </a:cxn>
              <a:cxn ang="0">
                <a:pos x="4" y="18"/>
              </a:cxn>
              <a:cxn ang="0">
                <a:pos x="15" y="11"/>
              </a:cxn>
              <a:cxn ang="0">
                <a:pos x="32" y="5"/>
              </a:cxn>
              <a:cxn ang="0">
                <a:pos x="54" y="0"/>
              </a:cxn>
            </a:cxnLst>
            <a:rect l="0" t="0" r="0" b="0"/>
            <a:pathLst>
              <a:path w="236" h="58">
                <a:moveTo>
                  <a:pt x="54" y="0"/>
                </a:moveTo>
                <a:lnTo>
                  <a:pt x="32" y="5"/>
                </a:lnTo>
                <a:lnTo>
                  <a:pt x="15" y="11"/>
                </a:lnTo>
                <a:lnTo>
                  <a:pt x="4" y="18"/>
                </a:lnTo>
                <a:lnTo>
                  <a:pt x="2" y="22"/>
                </a:lnTo>
                <a:lnTo>
                  <a:pt x="0" y="26"/>
                </a:lnTo>
                <a:lnTo>
                  <a:pt x="2" y="31"/>
                </a:lnTo>
                <a:lnTo>
                  <a:pt x="9" y="37"/>
                </a:lnTo>
                <a:lnTo>
                  <a:pt x="21" y="43"/>
                </a:lnTo>
                <a:lnTo>
                  <a:pt x="34" y="48"/>
                </a:lnTo>
                <a:lnTo>
                  <a:pt x="52" y="52"/>
                </a:lnTo>
                <a:lnTo>
                  <a:pt x="71" y="56"/>
                </a:lnTo>
                <a:lnTo>
                  <a:pt x="94" y="58"/>
                </a:lnTo>
                <a:lnTo>
                  <a:pt x="118" y="58"/>
                </a:lnTo>
                <a:lnTo>
                  <a:pt x="142" y="58"/>
                </a:lnTo>
                <a:lnTo>
                  <a:pt x="165" y="56"/>
                </a:lnTo>
                <a:lnTo>
                  <a:pt x="183" y="52"/>
                </a:lnTo>
                <a:lnTo>
                  <a:pt x="202" y="48"/>
                </a:lnTo>
                <a:lnTo>
                  <a:pt x="215" y="43"/>
                </a:lnTo>
                <a:lnTo>
                  <a:pt x="226" y="37"/>
                </a:lnTo>
                <a:lnTo>
                  <a:pt x="234" y="31"/>
                </a:lnTo>
                <a:lnTo>
                  <a:pt x="236" y="26"/>
                </a:lnTo>
                <a:lnTo>
                  <a:pt x="236" y="22"/>
                </a:lnTo>
                <a:lnTo>
                  <a:pt x="232" y="18"/>
                </a:lnTo>
                <a:lnTo>
                  <a:pt x="221" y="11"/>
                </a:lnTo>
                <a:lnTo>
                  <a:pt x="204" y="5"/>
                </a:lnTo>
                <a:lnTo>
                  <a:pt x="181" y="0"/>
                </a:lnTo>
                <a:lnTo>
                  <a:pt x="204" y="5"/>
                </a:lnTo>
                <a:lnTo>
                  <a:pt x="221" y="11"/>
                </a:lnTo>
                <a:lnTo>
                  <a:pt x="232" y="18"/>
                </a:lnTo>
                <a:lnTo>
                  <a:pt x="236" y="22"/>
                </a:lnTo>
                <a:lnTo>
                  <a:pt x="236" y="26"/>
                </a:lnTo>
                <a:lnTo>
                  <a:pt x="234" y="31"/>
                </a:lnTo>
                <a:lnTo>
                  <a:pt x="226" y="37"/>
                </a:lnTo>
                <a:lnTo>
                  <a:pt x="215" y="43"/>
                </a:lnTo>
                <a:lnTo>
                  <a:pt x="202" y="48"/>
                </a:lnTo>
                <a:lnTo>
                  <a:pt x="183" y="52"/>
                </a:lnTo>
                <a:lnTo>
                  <a:pt x="165" y="56"/>
                </a:lnTo>
                <a:lnTo>
                  <a:pt x="142" y="58"/>
                </a:lnTo>
                <a:lnTo>
                  <a:pt x="118" y="58"/>
                </a:lnTo>
                <a:lnTo>
                  <a:pt x="94" y="58"/>
                </a:lnTo>
                <a:lnTo>
                  <a:pt x="71" y="56"/>
                </a:lnTo>
                <a:lnTo>
                  <a:pt x="52" y="52"/>
                </a:lnTo>
                <a:lnTo>
                  <a:pt x="34" y="48"/>
                </a:lnTo>
                <a:lnTo>
                  <a:pt x="21" y="43"/>
                </a:lnTo>
                <a:lnTo>
                  <a:pt x="9" y="37"/>
                </a:lnTo>
                <a:lnTo>
                  <a:pt x="2" y="31"/>
                </a:lnTo>
                <a:lnTo>
                  <a:pt x="0" y="26"/>
                </a:lnTo>
                <a:lnTo>
                  <a:pt x="2" y="22"/>
                </a:lnTo>
                <a:lnTo>
                  <a:pt x="4" y="18"/>
                </a:lnTo>
                <a:lnTo>
                  <a:pt x="15" y="11"/>
                </a:lnTo>
                <a:lnTo>
                  <a:pt x="32" y="5"/>
                </a:lnTo>
                <a:lnTo>
                  <a:pt x="54" y="0"/>
                </a:lnTo>
                <a:close/>
              </a:path>
            </a:pathLst>
          </a:custGeom>
          <a:solidFill>
            <a:srgbClr val="8463B9"/>
          </a:solidFill>
          <a:ln w="9525" cap="flat" cmpd="sng">
            <a:solidFill>
              <a:srgbClr val="000000"/>
            </a:solidFill>
            <a:prstDash val="solid"/>
            <a:miter/>
            <a:headEnd type="none" w="med" len="med"/>
            <a:tailEnd type="none" w="med" len="med"/>
          </a:ln>
        </p:spPr>
        <p:txBody>
          <a:bodyPr/>
          <a:lstStyle/>
          <a:p>
            <a:endParaRPr lang="zh-CN" altLang="en-US"/>
          </a:p>
        </p:txBody>
      </p:sp>
      <p:sp>
        <p:nvSpPr>
          <p:cNvPr id="45277" name="Freeform 222"/>
          <p:cNvSpPr/>
          <p:nvPr/>
        </p:nvSpPr>
        <p:spPr>
          <a:xfrm>
            <a:off x="5038725" y="1681163"/>
            <a:ext cx="168275" cy="39687"/>
          </a:xfrm>
          <a:custGeom>
            <a:avLst/>
            <a:gdLst/>
            <a:ahLst/>
            <a:cxnLst>
              <a:cxn ang="0">
                <a:pos x="54" y="0"/>
              </a:cxn>
              <a:cxn ang="0">
                <a:pos x="32" y="5"/>
              </a:cxn>
              <a:cxn ang="0">
                <a:pos x="15" y="11"/>
              </a:cxn>
              <a:cxn ang="0">
                <a:pos x="4" y="18"/>
              </a:cxn>
              <a:cxn ang="0">
                <a:pos x="2" y="22"/>
              </a:cxn>
              <a:cxn ang="0">
                <a:pos x="0" y="26"/>
              </a:cxn>
              <a:cxn ang="0">
                <a:pos x="2" y="31"/>
              </a:cxn>
              <a:cxn ang="0">
                <a:pos x="10" y="37"/>
              </a:cxn>
              <a:cxn ang="0">
                <a:pos x="21" y="43"/>
              </a:cxn>
              <a:cxn ang="0">
                <a:pos x="34" y="48"/>
              </a:cxn>
              <a:cxn ang="0">
                <a:pos x="53" y="52"/>
              </a:cxn>
              <a:cxn ang="0">
                <a:pos x="71" y="56"/>
              </a:cxn>
              <a:cxn ang="0">
                <a:pos x="94" y="58"/>
              </a:cxn>
              <a:cxn ang="0">
                <a:pos x="118" y="58"/>
              </a:cxn>
              <a:cxn ang="0">
                <a:pos x="142" y="58"/>
              </a:cxn>
              <a:cxn ang="0">
                <a:pos x="165" y="56"/>
              </a:cxn>
              <a:cxn ang="0">
                <a:pos x="184" y="52"/>
              </a:cxn>
              <a:cxn ang="0">
                <a:pos x="202" y="48"/>
              </a:cxn>
              <a:cxn ang="0">
                <a:pos x="215" y="43"/>
              </a:cxn>
              <a:cxn ang="0">
                <a:pos x="227" y="37"/>
              </a:cxn>
              <a:cxn ang="0">
                <a:pos x="234" y="31"/>
              </a:cxn>
              <a:cxn ang="0">
                <a:pos x="236" y="26"/>
              </a:cxn>
              <a:cxn ang="0">
                <a:pos x="236" y="22"/>
              </a:cxn>
              <a:cxn ang="0">
                <a:pos x="232" y="18"/>
              </a:cxn>
              <a:cxn ang="0">
                <a:pos x="221" y="11"/>
              </a:cxn>
              <a:cxn ang="0">
                <a:pos x="204" y="5"/>
              </a:cxn>
              <a:cxn ang="0">
                <a:pos x="182" y="0"/>
              </a:cxn>
              <a:cxn ang="0">
                <a:pos x="204" y="5"/>
              </a:cxn>
              <a:cxn ang="0">
                <a:pos x="221" y="11"/>
              </a:cxn>
              <a:cxn ang="0">
                <a:pos x="232" y="18"/>
              </a:cxn>
              <a:cxn ang="0">
                <a:pos x="236" y="22"/>
              </a:cxn>
              <a:cxn ang="0">
                <a:pos x="236" y="26"/>
              </a:cxn>
              <a:cxn ang="0">
                <a:pos x="234" y="31"/>
              </a:cxn>
              <a:cxn ang="0">
                <a:pos x="227" y="37"/>
              </a:cxn>
              <a:cxn ang="0">
                <a:pos x="215" y="43"/>
              </a:cxn>
              <a:cxn ang="0">
                <a:pos x="202" y="48"/>
              </a:cxn>
              <a:cxn ang="0">
                <a:pos x="184" y="52"/>
              </a:cxn>
              <a:cxn ang="0">
                <a:pos x="165" y="56"/>
              </a:cxn>
              <a:cxn ang="0">
                <a:pos x="142" y="58"/>
              </a:cxn>
              <a:cxn ang="0">
                <a:pos x="118" y="58"/>
              </a:cxn>
              <a:cxn ang="0">
                <a:pos x="94" y="58"/>
              </a:cxn>
              <a:cxn ang="0">
                <a:pos x="71" y="56"/>
              </a:cxn>
              <a:cxn ang="0">
                <a:pos x="53" y="52"/>
              </a:cxn>
              <a:cxn ang="0">
                <a:pos x="34" y="48"/>
              </a:cxn>
              <a:cxn ang="0">
                <a:pos x="21" y="43"/>
              </a:cxn>
              <a:cxn ang="0">
                <a:pos x="10" y="37"/>
              </a:cxn>
              <a:cxn ang="0">
                <a:pos x="2" y="31"/>
              </a:cxn>
              <a:cxn ang="0">
                <a:pos x="0" y="26"/>
              </a:cxn>
              <a:cxn ang="0">
                <a:pos x="2" y="22"/>
              </a:cxn>
              <a:cxn ang="0">
                <a:pos x="4" y="18"/>
              </a:cxn>
              <a:cxn ang="0">
                <a:pos x="15" y="11"/>
              </a:cxn>
              <a:cxn ang="0">
                <a:pos x="32" y="5"/>
              </a:cxn>
              <a:cxn ang="0">
                <a:pos x="54" y="0"/>
              </a:cxn>
            </a:cxnLst>
            <a:rect l="0" t="0" r="0" b="0"/>
            <a:pathLst>
              <a:path w="236" h="58">
                <a:moveTo>
                  <a:pt x="54" y="0"/>
                </a:moveTo>
                <a:lnTo>
                  <a:pt x="32" y="5"/>
                </a:lnTo>
                <a:lnTo>
                  <a:pt x="15" y="11"/>
                </a:lnTo>
                <a:lnTo>
                  <a:pt x="4" y="18"/>
                </a:lnTo>
                <a:lnTo>
                  <a:pt x="2" y="22"/>
                </a:lnTo>
                <a:lnTo>
                  <a:pt x="0" y="26"/>
                </a:lnTo>
                <a:lnTo>
                  <a:pt x="2" y="31"/>
                </a:lnTo>
                <a:lnTo>
                  <a:pt x="10" y="37"/>
                </a:lnTo>
                <a:lnTo>
                  <a:pt x="21" y="43"/>
                </a:lnTo>
                <a:lnTo>
                  <a:pt x="34" y="48"/>
                </a:lnTo>
                <a:lnTo>
                  <a:pt x="53" y="52"/>
                </a:lnTo>
                <a:lnTo>
                  <a:pt x="71" y="56"/>
                </a:lnTo>
                <a:lnTo>
                  <a:pt x="94" y="58"/>
                </a:lnTo>
                <a:lnTo>
                  <a:pt x="118" y="58"/>
                </a:lnTo>
                <a:lnTo>
                  <a:pt x="142" y="58"/>
                </a:lnTo>
                <a:lnTo>
                  <a:pt x="165" y="56"/>
                </a:lnTo>
                <a:lnTo>
                  <a:pt x="184" y="52"/>
                </a:lnTo>
                <a:lnTo>
                  <a:pt x="202" y="48"/>
                </a:lnTo>
                <a:lnTo>
                  <a:pt x="215" y="43"/>
                </a:lnTo>
                <a:lnTo>
                  <a:pt x="227" y="37"/>
                </a:lnTo>
                <a:lnTo>
                  <a:pt x="234" y="31"/>
                </a:lnTo>
                <a:lnTo>
                  <a:pt x="236" y="26"/>
                </a:lnTo>
                <a:lnTo>
                  <a:pt x="236" y="22"/>
                </a:lnTo>
                <a:lnTo>
                  <a:pt x="232" y="18"/>
                </a:lnTo>
                <a:lnTo>
                  <a:pt x="221" y="11"/>
                </a:lnTo>
                <a:lnTo>
                  <a:pt x="204" y="5"/>
                </a:lnTo>
                <a:lnTo>
                  <a:pt x="182" y="0"/>
                </a:lnTo>
                <a:lnTo>
                  <a:pt x="204" y="5"/>
                </a:lnTo>
                <a:lnTo>
                  <a:pt x="221" y="11"/>
                </a:lnTo>
                <a:lnTo>
                  <a:pt x="232" y="18"/>
                </a:lnTo>
                <a:lnTo>
                  <a:pt x="236" y="22"/>
                </a:lnTo>
                <a:lnTo>
                  <a:pt x="236" y="26"/>
                </a:lnTo>
                <a:lnTo>
                  <a:pt x="234" y="31"/>
                </a:lnTo>
                <a:lnTo>
                  <a:pt x="227" y="37"/>
                </a:lnTo>
                <a:lnTo>
                  <a:pt x="215" y="43"/>
                </a:lnTo>
                <a:lnTo>
                  <a:pt x="202" y="48"/>
                </a:lnTo>
                <a:lnTo>
                  <a:pt x="184" y="52"/>
                </a:lnTo>
                <a:lnTo>
                  <a:pt x="165" y="56"/>
                </a:lnTo>
                <a:lnTo>
                  <a:pt x="142" y="58"/>
                </a:lnTo>
                <a:lnTo>
                  <a:pt x="118" y="58"/>
                </a:lnTo>
                <a:lnTo>
                  <a:pt x="94" y="58"/>
                </a:lnTo>
                <a:lnTo>
                  <a:pt x="71" y="56"/>
                </a:lnTo>
                <a:lnTo>
                  <a:pt x="53" y="52"/>
                </a:lnTo>
                <a:lnTo>
                  <a:pt x="34" y="48"/>
                </a:lnTo>
                <a:lnTo>
                  <a:pt x="21" y="43"/>
                </a:lnTo>
                <a:lnTo>
                  <a:pt x="10" y="37"/>
                </a:lnTo>
                <a:lnTo>
                  <a:pt x="2" y="31"/>
                </a:lnTo>
                <a:lnTo>
                  <a:pt x="0" y="26"/>
                </a:lnTo>
                <a:lnTo>
                  <a:pt x="2" y="22"/>
                </a:lnTo>
                <a:lnTo>
                  <a:pt x="4" y="18"/>
                </a:lnTo>
                <a:lnTo>
                  <a:pt x="15" y="11"/>
                </a:lnTo>
                <a:lnTo>
                  <a:pt x="32" y="5"/>
                </a:lnTo>
                <a:lnTo>
                  <a:pt x="54" y="0"/>
                </a:lnTo>
                <a:close/>
              </a:path>
            </a:pathLst>
          </a:custGeom>
          <a:solidFill>
            <a:srgbClr val="8463B9"/>
          </a:solidFill>
          <a:ln w="9525" cap="flat" cmpd="sng">
            <a:solidFill>
              <a:srgbClr val="000000"/>
            </a:solidFill>
            <a:prstDash val="solid"/>
            <a:miter/>
            <a:headEnd type="none" w="med" len="med"/>
            <a:tailEnd type="none" w="med" len="med"/>
          </a:ln>
        </p:spPr>
        <p:txBody>
          <a:bodyPr/>
          <a:lstStyle/>
          <a:p>
            <a:endParaRPr lang="zh-CN" altLang="en-US"/>
          </a:p>
        </p:txBody>
      </p:sp>
      <p:sp>
        <p:nvSpPr>
          <p:cNvPr id="45278" name="Freeform 223"/>
          <p:cNvSpPr/>
          <p:nvPr/>
        </p:nvSpPr>
        <p:spPr>
          <a:xfrm>
            <a:off x="5140325" y="1549400"/>
            <a:ext cx="169863" cy="39688"/>
          </a:xfrm>
          <a:custGeom>
            <a:avLst/>
            <a:gdLst/>
            <a:ahLst/>
            <a:cxnLst>
              <a:cxn ang="0">
                <a:pos x="55" y="58"/>
              </a:cxn>
              <a:cxn ang="0">
                <a:pos x="32" y="52"/>
              </a:cxn>
              <a:cxn ang="0">
                <a:pos x="15" y="46"/>
              </a:cxn>
              <a:cxn ang="0">
                <a:pos x="4" y="39"/>
              </a:cxn>
              <a:cxn ang="0">
                <a:pos x="2" y="35"/>
              </a:cxn>
              <a:cxn ang="0">
                <a:pos x="0" y="31"/>
              </a:cxn>
              <a:cxn ang="0">
                <a:pos x="2" y="26"/>
              </a:cxn>
              <a:cxn ang="0">
                <a:pos x="10" y="20"/>
              </a:cxn>
              <a:cxn ang="0">
                <a:pos x="21" y="14"/>
              </a:cxn>
              <a:cxn ang="0">
                <a:pos x="34" y="9"/>
              </a:cxn>
              <a:cxn ang="0">
                <a:pos x="53" y="5"/>
              </a:cxn>
              <a:cxn ang="0">
                <a:pos x="72" y="1"/>
              </a:cxn>
              <a:cxn ang="0">
                <a:pos x="94" y="0"/>
              </a:cxn>
              <a:cxn ang="0">
                <a:pos x="118" y="0"/>
              </a:cxn>
              <a:cxn ang="0">
                <a:pos x="143" y="0"/>
              </a:cxn>
              <a:cxn ang="0">
                <a:pos x="165" y="1"/>
              </a:cxn>
              <a:cxn ang="0">
                <a:pos x="184" y="5"/>
              </a:cxn>
              <a:cxn ang="0">
                <a:pos x="202" y="9"/>
              </a:cxn>
              <a:cxn ang="0">
                <a:pos x="216" y="14"/>
              </a:cxn>
              <a:cxn ang="0">
                <a:pos x="227" y="20"/>
              </a:cxn>
              <a:cxn ang="0">
                <a:pos x="234" y="26"/>
              </a:cxn>
              <a:cxn ang="0">
                <a:pos x="236" y="31"/>
              </a:cxn>
              <a:cxn ang="0">
                <a:pos x="236" y="35"/>
              </a:cxn>
              <a:cxn ang="0">
                <a:pos x="232" y="39"/>
              </a:cxn>
              <a:cxn ang="0">
                <a:pos x="221" y="46"/>
              </a:cxn>
              <a:cxn ang="0">
                <a:pos x="204" y="52"/>
              </a:cxn>
              <a:cxn ang="0">
                <a:pos x="182" y="58"/>
              </a:cxn>
              <a:cxn ang="0">
                <a:pos x="204" y="52"/>
              </a:cxn>
              <a:cxn ang="0">
                <a:pos x="221" y="46"/>
              </a:cxn>
              <a:cxn ang="0">
                <a:pos x="232" y="39"/>
              </a:cxn>
              <a:cxn ang="0">
                <a:pos x="236" y="35"/>
              </a:cxn>
              <a:cxn ang="0">
                <a:pos x="236" y="31"/>
              </a:cxn>
              <a:cxn ang="0">
                <a:pos x="234" y="26"/>
              </a:cxn>
              <a:cxn ang="0">
                <a:pos x="227" y="20"/>
              </a:cxn>
              <a:cxn ang="0">
                <a:pos x="216" y="14"/>
              </a:cxn>
              <a:cxn ang="0">
                <a:pos x="202" y="9"/>
              </a:cxn>
              <a:cxn ang="0">
                <a:pos x="184" y="5"/>
              </a:cxn>
              <a:cxn ang="0">
                <a:pos x="165" y="1"/>
              </a:cxn>
              <a:cxn ang="0">
                <a:pos x="143" y="0"/>
              </a:cxn>
              <a:cxn ang="0">
                <a:pos x="118" y="0"/>
              </a:cxn>
              <a:cxn ang="0">
                <a:pos x="94" y="0"/>
              </a:cxn>
              <a:cxn ang="0">
                <a:pos x="72" y="1"/>
              </a:cxn>
              <a:cxn ang="0">
                <a:pos x="53" y="5"/>
              </a:cxn>
              <a:cxn ang="0">
                <a:pos x="34" y="9"/>
              </a:cxn>
              <a:cxn ang="0">
                <a:pos x="21" y="14"/>
              </a:cxn>
              <a:cxn ang="0">
                <a:pos x="10" y="20"/>
              </a:cxn>
              <a:cxn ang="0">
                <a:pos x="2" y="26"/>
              </a:cxn>
              <a:cxn ang="0">
                <a:pos x="0" y="31"/>
              </a:cxn>
              <a:cxn ang="0">
                <a:pos x="2" y="35"/>
              </a:cxn>
              <a:cxn ang="0">
                <a:pos x="4" y="39"/>
              </a:cxn>
              <a:cxn ang="0">
                <a:pos x="15" y="46"/>
              </a:cxn>
              <a:cxn ang="0">
                <a:pos x="32" y="52"/>
              </a:cxn>
              <a:cxn ang="0">
                <a:pos x="55" y="58"/>
              </a:cxn>
            </a:cxnLst>
            <a:rect l="0" t="0" r="0" b="0"/>
            <a:pathLst>
              <a:path w="236" h="58">
                <a:moveTo>
                  <a:pt x="55" y="58"/>
                </a:moveTo>
                <a:lnTo>
                  <a:pt x="32" y="52"/>
                </a:lnTo>
                <a:lnTo>
                  <a:pt x="15" y="46"/>
                </a:lnTo>
                <a:lnTo>
                  <a:pt x="4" y="39"/>
                </a:lnTo>
                <a:lnTo>
                  <a:pt x="2" y="35"/>
                </a:lnTo>
                <a:lnTo>
                  <a:pt x="0" y="31"/>
                </a:lnTo>
                <a:lnTo>
                  <a:pt x="2" y="26"/>
                </a:lnTo>
                <a:lnTo>
                  <a:pt x="10" y="20"/>
                </a:lnTo>
                <a:lnTo>
                  <a:pt x="21" y="14"/>
                </a:lnTo>
                <a:lnTo>
                  <a:pt x="34" y="9"/>
                </a:lnTo>
                <a:lnTo>
                  <a:pt x="53" y="5"/>
                </a:lnTo>
                <a:lnTo>
                  <a:pt x="72" y="1"/>
                </a:lnTo>
                <a:lnTo>
                  <a:pt x="94" y="0"/>
                </a:lnTo>
                <a:lnTo>
                  <a:pt x="118" y="0"/>
                </a:lnTo>
                <a:lnTo>
                  <a:pt x="143" y="0"/>
                </a:lnTo>
                <a:lnTo>
                  <a:pt x="165" y="1"/>
                </a:lnTo>
                <a:lnTo>
                  <a:pt x="184" y="5"/>
                </a:lnTo>
                <a:lnTo>
                  <a:pt x="202" y="9"/>
                </a:lnTo>
                <a:lnTo>
                  <a:pt x="216" y="14"/>
                </a:lnTo>
                <a:lnTo>
                  <a:pt x="227" y="20"/>
                </a:lnTo>
                <a:lnTo>
                  <a:pt x="234" y="26"/>
                </a:lnTo>
                <a:lnTo>
                  <a:pt x="236" y="31"/>
                </a:lnTo>
                <a:lnTo>
                  <a:pt x="236" y="35"/>
                </a:lnTo>
                <a:lnTo>
                  <a:pt x="232" y="39"/>
                </a:lnTo>
                <a:lnTo>
                  <a:pt x="221" y="46"/>
                </a:lnTo>
                <a:lnTo>
                  <a:pt x="204" y="52"/>
                </a:lnTo>
                <a:lnTo>
                  <a:pt x="182" y="58"/>
                </a:lnTo>
                <a:lnTo>
                  <a:pt x="204" y="52"/>
                </a:lnTo>
                <a:lnTo>
                  <a:pt x="221" y="46"/>
                </a:lnTo>
                <a:lnTo>
                  <a:pt x="232" y="39"/>
                </a:lnTo>
                <a:lnTo>
                  <a:pt x="236" y="35"/>
                </a:lnTo>
                <a:lnTo>
                  <a:pt x="236" y="31"/>
                </a:lnTo>
                <a:lnTo>
                  <a:pt x="234" y="26"/>
                </a:lnTo>
                <a:lnTo>
                  <a:pt x="227" y="20"/>
                </a:lnTo>
                <a:lnTo>
                  <a:pt x="216" y="14"/>
                </a:lnTo>
                <a:lnTo>
                  <a:pt x="202" y="9"/>
                </a:lnTo>
                <a:lnTo>
                  <a:pt x="184" y="5"/>
                </a:lnTo>
                <a:lnTo>
                  <a:pt x="165" y="1"/>
                </a:lnTo>
                <a:lnTo>
                  <a:pt x="143" y="0"/>
                </a:lnTo>
                <a:lnTo>
                  <a:pt x="118" y="0"/>
                </a:lnTo>
                <a:lnTo>
                  <a:pt x="94" y="0"/>
                </a:lnTo>
                <a:lnTo>
                  <a:pt x="72" y="1"/>
                </a:lnTo>
                <a:lnTo>
                  <a:pt x="53" y="5"/>
                </a:lnTo>
                <a:lnTo>
                  <a:pt x="34" y="9"/>
                </a:lnTo>
                <a:lnTo>
                  <a:pt x="21" y="14"/>
                </a:lnTo>
                <a:lnTo>
                  <a:pt x="10" y="20"/>
                </a:lnTo>
                <a:lnTo>
                  <a:pt x="2" y="26"/>
                </a:lnTo>
                <a:lnTo>
                  <a:pt x="0" y="31"/>
                </a:lnTo>
                <a:lnTo>
                  <a:pt x="2" y="35"/>
                </a:lnTo>
                <a:lnTo>
                  <a:pt x="4" y="39"/>
                </a:lnTo>
                <a:lnTo>
                  <a:pt x="15" y="46"/>
                </a:lnTo>
                <a:lnTo>
                  <a:pt x="32" y="52"/>
                </a:lnTo>
                <a:lnTo>
                  <a:pt x="55" y="58"/>
                </a:lnTo>
                <a:close/>
              </a:path>
            </a:pathLst>
          </a:custGeom>
          <a:solidFill>
            <a:srgbClr val="8463B9"/>
          </a:solidFill>
          <a:ln w="9525" cap="flat" cmpd="sng">
            <a:solidFill>
              <a:srgbClr val="000000"/>
            </a:solidFill>
            <a:prstDash val="solid"/>
            <a:miter/>
            <a:headEnd type="none" w="med" len="med"/>
            <a:tailEnd type="none" w="med" len="med"/>
          </a:ln>
        </p:spPr>
        <p:txBody>
          <a:bodyPr/>
          <a:lstStyle/>
          <a:p>
            <a:endParaRPr lang="zh-CN" altLang="en-US"/>
          </a:p>
        </p:txBody>
      </p:sp>
      <p:sp>
        <p:nvSpPr>
          <p:cNvPr id="45279" name="Freeform 224"/>
          <p:cNvSpPr/>
          <p:nvPr/>
        </p:nvSpPr>
        <p:spPr>
          <a:xfrm>
            <a:off x="5199063" y="1679575"/>
            <a:ext cx="165100" cy="233363"/>
          </a:xfrm>
          <a:custGeom>
            <a:avLst/>
            <a:gdLst/>
            <a:ahLst/>
            <a:cxnLst>
              <a:cxn ang="0">
                <a:pos x="110" y="0"/>
              </a:cxn>
              <a:cxn ang="0">
                <a:pos x="151" y="26"/>
              </a:cxn>
              <a:cxn ang="0">
                <a:pos x="170" y="41"/>
              </a:cxn>
              <a:cxn ang="0">
                <a:pos x="187" y="54"/>
              </a:cxn>
              <a:cxn ang="0">
                <a:pos x="200" y="65"/>
              </a:cxn>
              <a:cxn ang="0">
                <a:pos x="209" y="78"/>
              </a:cxn>
              <a:cxn ang="0">
                <a:pos x="213" y="90"/>
              </a:cxn>
              <a:cxn ang="0">
                <a:pos x="213" y="101"/>
              </a:cxn>
              <a:cxn ang="0">
                <a:pos x="209" y="106"/>
              </a:cxn>
              <a:cxn ang="0">
                <a:pos x="204" y="110"/>
              </a:cxn>
              <a:cxn ang="0">
                <a:pos x="196" y="116"/>
              </a:cxn>
              <a:cxn ang="0">
                <a:pos x="187" y="121"/>
              </a:cxn>
              <a:cxn ang="0">
                <a:pos x="162" y="129"/>
              </a:cxn>
              <a:cxn ang="0">
                <a:pos x="134" y="138"/>
              </a:cxn>
              <a:cxn ang="0">
                <a:pos x="108" y="148"/>
              </a:cxn>
              <a:cxn ang="0">
                <a:pos x="86" y="155"/>
              </a:cxn>
              <a:cxn ang="0">
                <a:pos x="76" y="159"/>
              </a:cxn>
              <a:cxn ang="0">
                <a:pos x="69" y="164"/>
              </a:cxn>
              <a:cxn ang="0">
                <a:pos x="65" y="168"/>
              </a:cxn>
              <a:cxn ang="0">
                <a:pos x="63" y="172"/>
              </a:cxn>
              <a:cxn ang="0">
                <a:pos x="65" y="176"/>
              </a:cxn>
              <a:cxn ang="0">
                <a:pos x="71" y="179"/>
              </a:cxn>
              <a:cxn ang="0">
                <a:pos x="80" y="183"/>
              </a:cxn>
              <a:cxn ang="0">
                <a:pos x="91" y="187"/>
              </a:cxn>
              <a:cxn ang="0">
                <a:pos x="104" y="189"/>
              </a:cxn>
              <a:cxn ang="0">
                <a:pos x="118" y="192"/>
              </a:cxn>
              <a:cxn ang="0">
                <a:pos x="149" y="200"/>
              </a:cxn>
              <a:cxn ang="0">
                <a:pos x="179" y="206"/>
              </a:cxn>
              <a:cxn ang="0">
                <a:pos x="194" y="209"/>
              </a:cxn>
              <a:cxn ang="0">
                <a:pos x="206" y="213"/>
              </a:cxn>
              <a:cxn ang="0">
                <a:pos x="215" y="217"/>
              </a:cxn>
              <a:cxn ang="0">
                <a:pos x="222" y="221"/>
              </a:cxn>
              <a:cxn ang="0">
                <a:pos x="228" y="226"/>
              </a:cxn>
              <a:cxn ang="0">
                <a:pos x="228" y="230"/>
              </a:cxn>
              <a:cxn ang="0">
                <a:pos x="224" y="235"/>
              </a:cxn>
              <a:cxn ang="0">
                <a:pos x="217" y="241"/>
              </a:cxn>
              <a:cxn ang="0">
                <a:pos x="207" y="247"/>
              </a:cxn>
              <a:cxn ang="0">
                <a:pos x="194" y="252"/>
              </a:cxn>
              <a:cxn ang="0">
                <a:pos x="181" y="258"/>
              </a:cxn>
              <a:cxn ang="0">
                <a:pos x="164" y="265"/>
              </a:cxn>
              <a:cxn ang="0">
                <a:pos x="129" y="277"/>
              </a:cxn>
              <a:cxn ang="0">
                <a:pos x="93" y="290"/>
              </a:cxn>
              <a:cxn ang="0">
                <a:pos x="58" y="301"/>
              </a:cxn>
              <a:cxn ang="0">
                <a:pos x="45" y="307"/>
              </a:cxn>
              <a:cxn ang="0">
                <a:pos x="32" y="310"/>
              </a:cxn>
              <a:cxn ang="0">
                <a:pos x="20" y="314"/>
              </a:cxn>
              <a:cxn ang="0">
                <a:pos x="13" y="318"/>
              </a:cxn>
              <a:cxn ang="0">
                <a:pos x="3" y="323"/>
              </a:cxn>
              <a:cxn ang="0">
                <a:pos x="0" y="327"/>
              </a:cxn>
              <a:cxn ang="0">
                <a:pos x="0" y="329"/>
              </a:cxn>
              <a:cxn ang="0">
                <a:pos x="3" y="331"/>
              </a:cxn>
              <a:cxn ang="0">
                <a:pos x="9" y="333"/>
              </a:cxn>
              <a:cxn ang="0">
                <a:pos x="18" y="333"/>
              </a:cxn>
              <a:cxn ang="0">
                <a:pos x="39" y="331"/>
              </a:cxn>
            </a:cxnLst>
            <a:rect l="0" t="0" r="0" b="0"/>
            <a:pathLst>
              <a:path w="228" h="333">
                <a:moveTo>
                  <a:pt x="110" y="0"/>
                </a:moveTo>
                <a:lnTo>
                  <a:pt x="151" y="26"/>
                </a:lnTo>
                <a:lnTo>
                  <a:pt x="170" y="41"/>
                </a:lnTo>
                <a:lnTo>
                  <a:pt x="187" y="54"/>
                </a:lnTo>
                <a:lnTo>
                  <a:pt x="200" y="65"/>
                </a:lnTo>
                <a:lnTo>
                  <a:pt x="209" y="78"/>
                </a:lnTo>
                <a:lnTo>
                  <a:pt x="213" y="90"/>
                </a:lnTo>
                <a:lnTo>
                  <a:pt x="213" y="101"/>
                </a:lnTo>
                <a:lnTo>
                  <a:pt x="209" y="106"/>
                </a:lnTo>
                <a:lnTo>
                  <a:pt x="204" y="110"/>
                </a:lnTo>
                <a:lnTo>
                  <a:pt x="196" y="116"/>
                </a:lnTo>
                <a:lnTo>
                  <a:pt x="187" y="121"/>
                </a:lnTo>
                <a:lnTo>
                  <a:pt x="162" y="129"/>
                </a:lnTo>
                <a:lnTo>
                  <a:pt x="134" y="138"/>
                </a:lnTo>
                <a:lnTo>
                  <a:pt x="108" y="148"/>
                </a:lnTo>
                <a:lnTo>
                  <a:pt x="86" y="155"/>
                </a:lnTo>
                <a:lnTo>
                  <a:pt x="76" y="159"/>
                </a:lnTo>
                <a:lnTo>
                  <a:pt x="69" y="164"/>
                </a:lnTo>
                <a:lnTo>
                  <a:pt x="65" y="168"/>
                </a:lnTo>
                <a:lnTo>
                  <a:pt x="63" y="172"/>
                </a:lnTo>
                <a:lnTo>
                  <a:pt x="65" y="176"/>
                </a:lnTo>
                <a:lnTo>
                  <a:pt x="71" y="179"/>
                </a:lnTo>
                <a:lnTo>
                  <a:pt x="80" y="183"/>
                </a:lnTo>
                <a:lnTo>
                  <a:pt x="91" y="187"/>
                </a:lnTo>
                <a:lnTo>
                  <a:pt x="104" y="189"/>
                </a:lnTo>
                <a:lnTo>
                  <a:pt x="118" y="192"/>
                </a:lnTo>
                <a:lnTo>
                  <a:pt x="149" y="200"/>
                </a:lnTo>
                <a:lnTo>
                  <a:pt x="179" y="206"/>
                </a:lnTo>
                <a:lnTo>
                  <a:pt x="194" y="209"/>
                </a:lnTo>
                <a:lnTo>
                  <a:pt x="206" y="213"/>
                </a:lnTo>
                <a:lnTo>
                  <a:pt x="215" y="217"/>
                </a:lnTo>
                <a:lnTo>
                  <a:pt x="222" y="221"/>
                </a:lnTo>
                <a:lnTo>
                  <a:pt x="228" y="226"/>
                </a:lnTo>
                <a:lnTo>
                  <a:pt x="228" y="230"/>
                </a:lnTo>
                <a:lnTo>
                  <a:pt x="224" y="235"/>
                </a:lnTo>
                <a:lnTo>
                  <a:pt x="217" y="241"/>
                </a:lnTo>
                <a:lnTo>
                  <a:pt x="207" y="247"/>
                </a:lnTo>
                <a:lnTo>
                  <a:pt x="194" y="252"/>
                </a:lnTo>
                <a:lnTo>
                  <a:pt x="181" y="258"/>
                </a:lnTo>
                <a:lnTo>
                  <a:pt x="164" y="265"/>
                </a:lnTo>
                <a:lnTo>
                  <a:pt x="129" y="277"/>
                </a:lnTo>
                <a:lnTo>
                  <a:pt x="93" y="290"/>
                </a:lnTo>
                <a:lnTo>
                  <a:pt x="58" y="301"/>
                </a:lnTo>
                <a:lnTo>
                  <a:pt x="45" y="307"/>
                </a:lnTo>
                <a:lnTo>
                  <a:pt x="32" y="310"/>
                </a:lnTo>
                <a:lnTo>
                  <a:pt x="20" y="314"/>
                </a:lnTo>
                <a:lnTo>
                  <a:pt x="13" y="318"/>
                </a:lnTo>
                <a:lnTo>
                  <a:pt x="3" y="323"/>
                </a:lnTo>
                <a:lnTo>
                  <a:pt x="0" y="327"/>
                </a:lnTo>
                <a:lnTo>
                  <a:pt x="0" y="329"/>
                </a:lnTo>
                <a:lnTo>
                  <a:pt x="3" y="331"/>
                </a:lnTo>
                <a:lnTo>
                  <a:pt x="9" y="333"/>
                </a:lnTo>
                <a:lnTo>
                  <a:pt x="18" y="333"/>
                </a:lnTo>
                <a:lnTo>
                  <a:pt x="39" y="331"/>
                </a:lnTo>
              </a:path>
            </a:pathLst>
          </a:custGeom>
          <a:noFill/>
          <a:ln w="9525" cap="flat" cmpd="sng">
            <a:solidFill>
              <a:srgbClr val="000000"/>
            </a:solidFill>
            <a:prstDash val="solid"/>
            <a:miter/>
            <a:headEnd type="none" w="med" len="med"/>
            <a:tailEnd type="none" w="med" len="med"/>
          </a:ln>
        </p:spPr>
        <p:txBody>
          <a:bodyPr/>
          <a:lstStyle/>
          <a:p>
            <a:endParaRPr lang="zh-CN" altLang="en-US"/>
          </a:p>
        </p:txBody>
      </p:sp>
      <p:sp>
        <p:nvSpPr>
          <p:cNvPr id="45280" name="Freeform 225"/>
          <p:cNvSpPr/>
          <p:nvPr/>
        </p:nvSpPr>
        <p:spPr>
          <a:xfrm>
            <a:off x="4027488" y="1679575"/>
            <a:ext cx="136525" cy="153988"/>
          </a:xfrm>
          <a:custGeom>
            <a:avLst/>
            <a:gdLst/>
            <a:ahLst/>
            <a:cxnLst>
              <a:cxn ang="0">
                <a:pos x="151" y="0"/>
              </a:cxn>
              <a:cxn ang="0">
                <a:pos x="103" y="20"/>
              </a:cxn>
              <a:cxn ang="0">
                <a:pos x="80" y="31"/>
              </a:cxn>
              <a:cxn ang="0">
                <a:pos x="60" y="41"/>
              </a:cxn>
              <a:cxn ang="0">
                <a:pos x="45" y="50"/>
              </a:cxn>
              <a:cxn ang="0">
                <a:pos x="32" y="61"/>
              </a:cxn>
              <a:cxn ang="0">
                <a:pos x="26" y="71"/>
              </a:cxn>
              <a:cxn ang="0">
                <a:pos x="24" y="80"/>
              </a:cxn>
              <a:cxn ang="0">
                <a:pos x="28" y="86"/>
              </a:cxn>
              <a:cxn ang="0">
                <a:pos x="34" y="90"/>
              </a:cxn>
              <a:cxn ang="0">
                <a:pos x="43" y="95"/>
              </a:cxn>
              <a:cxn ang="0">
                <a:pos x="54" y="99"/>
              </a:cxn>
              <a:cxn ang="0">
                <a:pos x="80" y="108"/>
              </a:cxn>
              <a:cxn ang="0">
                <a:pos x="110" y="118"/>
              </a:cxn>
              <a:cxn ang="0">
                <a:pos x="140" y="127"/>
              </a:cxn>
              <a:cxn ang="0">
                <a:pos x="153" y="131"/>
              </a:cxn>
              <a:cxn ang="0">
                <a:pos x="166" y="136"/>
              </a:cxn>
              <a:cxn ang="0">
                <a:pos x="176" y="140"/>
              </a:cxn>
              <a:cxn ang="0">
                <a:pos x="183" y="144"/>
              </a:cxn>
              <a:cxn ang="0">
                <a:pos x="187" y="149"/>
              </a:cxn>
              <a:cxn ang="0">
                <a:pos x="189" y="153"/>
              </a:cxn>
              <a:cxn ang="0">
                <a:pos x="187" y="157"/>
              </a:cxn>
              <a:cxn ang="0">
                <a:pos x="183" y="163"/>
              </a:cxn>
              <a:cxn ang="0">
                <a:pos x="170" y="170"/>
              </a:cxn>
              <a:cxn ang="0">
                <a:pos x="151" y="179"/>
              </a:cxn>
              <a:cxn ang="0">
                <a:pos x="127" y="187"/>
              </a:cxn>
              <a:cxn ang="0">
                <a:pos x="99" y="196"/>
              </a:cxn>
              <a:cxn ang="0">
                <a:pos x="67" y="204"/>
              </a:cxn>
              <a:cxn ang="0">
                <a:pos x="34" y="211"/>
              </a:cxn>
              <a:cxn ang="0">
                <a:pos x="0" y="219"/>
              </a:cxn>
            </a:cxnLst>
            <a:rect l="0" t="0" r="0" b="0"/>
            <a:pathLst>
              <a:path w="189" h="219">
                <a:moveTo>
                  <a:pt x="151" y="0"/>
                </a:moveTo>
                <a:lnTo>
                  <a:pt x="103" y="20"/>
                </a:lnTo>
                <a:lnTo>
                  <a:pt x="80" y="31"/>
                </a:lnTo>
                <a:lnTo>
                  <a:pt x="60" y="41"/>
                </a:lnTo>
                <a:lnTo>
                  <a:pt x="45" y="50"/>
                </a:lnTo>
                <a:lnTo>
                  <a:pt x="32" y="61"/>
                </a:lnTo>
                <a:lnTo>
                  <a:pt x="26" y="71"/>
                </a:lnTo>
                <a:lnTo>
                  <a:pt x="24" y="80"/>
                </a:lnTo>
                <a:lnTo>
                  <a:pt x="28" y="86"/>
                </a:lnTo>
                <a:lnTo>
                  <a:pt x="34" y="90"/>
                </a:lnTo>
                <a:lnTo>
                  <a:pt x="43" y="95"/>
                </a:lnTo>
                <a:lnTo>
                  <a:pt x="54" y="99"/>
                </a:lnTo>
                <a:lnTo>
                  <a:pt x="80" y="108"/>
                </a:lnTo>
                <a:lnTo>
                  <a:pt x="110" y="118"/>
                </a:lnTo>
                <a:lnTo>
                  <a:pt x="140" y="127"/>
                </a:lnTo>
                <a:lnTo>
                  <a:pt x="153" y="131"/>
                </a:lnTo>
                <a:lnTo>
                  <a:pt x="166" y="136"/>
                </a:lnTo>
                <a:lnTo>
                  <a:pt x="176" y="140"/>
                </a:lnTo>
                <a:lnTo>
                  <a:pt x="183" y="144"/>
                </a:lnTo>
                <a:lnTo>
                  <a:pt x="187" y="149"/>
                </a:lnTo>
                <a:lnTo>
                  <a:pt x="189" y="153"/>
                </a:lnTo>
                <a:lnTo>
                  <a:pt x="187" y="157"/>
                </a:lnTo>
                <a:lnTo>
                  <a:pt x="183" y="163"/>
                </a:lnTo>
                <a:lnTo>
                  <a:pt x="170" y="170"/>
                </a:lnTo>
                <a:lnTo>
                  <a:pt x="151" y="179"/>
                </a:lnTo>
                <a:lnTo>
                  <a:pt x="127" y="187"/>
                </a:lnTo>
                <a:lnTo>
                  <a:pt x="99" y="196"/>
                </a:lnTo>
                <a:lnTo>
                  <a:pt x="67" y="204"/>
                </a:lnTo>
                <a:lnTo>
                  <a:pt x="34" y="211"/>
                </a:lnTo>
                <a:lnTo>
                  <a:pt x="0" y="219"/>
                </a:lnTo>
              </a:path>
            </a:pathLst>
          </a:custGeom>
          <a:noFill/>
          <a:ln w="9525" cap="flat" cmpd="sng">
            <a:solidFill>
              <a:srgbClr val="000000"/>
            </a:solidFill>
            <a:prstDash val="solid"/>
            <a:miter/>
            <a:headEnd type="none" w="med" len="med"/>
            <a:tailEnd type="none" w="med" len="med"/>
          </a:ln>
        </p:spPr>
        <p:txBody>
          <a:bodyPr/>
          <a:lstStyle/>
          <a:p>
            <a:endParaRPr lang="zh-CN" altLang="en-US"/>
          </a:p>
        </p:txBody>
      </p:sp>
      <p:sp>
        <p:nvSpPr>
          <p:cNvPr id="45281" name="Rectangle 226"/>
          <p:cNvSpPr/>
          <p:nvPr/>
        </p:nvSpPr>
        <p:spPr>
          <a:xfrm>
            <a:off x="4219575" y="1209675"/>
            <a:ext cx="568325" cy="254000"/>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282" name="Rectangle 227"/>
          <p:cNvSpPr/>
          <p:nvPr/>
        </p:nvSpPr>
        <p:spPr>
          <a:xfrm>
            <a:off x="4297363" y="1258888"/>
            <a:ext cx="409575" cy="176212"/>
          </a:xfrm>
          <a:prstGeom prst="rect">
            <a:avLst/>
          </a:prstGeom>
          <a:noFill/>
          <a:ln w="9525">
            <a:noFill/>
          </a:ln>
        </p:spPr>
        <p:txBody>
          <a:bodyPr wrap="none" lIns="0" tIns="0" rIns="0" bIns="0" anchor="t">
            <a:spAutoFit/>
          </a:bodyPr>
          <a:lstStyle/>
          <a:p>
            <a:pPr defTabSz="821055"/>
            <a:r>
              <a:rPr lang="en-GB" altLang="en-US" sz="1200" dirty="0">
                <a:solidFill>
                  <a:srgbClr val="000000"/>
                </a:solidFill>
                <a:latin typeface="Arial" panose="020B0604020202020204" pitchFamily="34" charset="0"/>
                <a:ea typeface="宋体" panose="02010600030101010101" pitchFamily="2" charset="-122"/>
              </a:rPr>
              <a:t>MCT1</a:t>
            </a:r>
            <a:endParaRPr lang="en-GB" altLang="en-US" sz="2200" dirty="0">
              <a:latin typeface="Times New Roman" panose="02020603050405020304" pitchFamily="18" charset="0"/>
              <a:ea typeface="宋体" panose="02010600030101010101" pitchFamily="2" charset="-122"/>
            </a:endParaRPr>
          </a:p>
        </p:txBody>
      </p:sp>
      <p:sp>
        <p:nvSpPr>
          <p:cNvPr id="45283" name="Freeform 228"/>
          <p:cNvSpPr/>
          <p:nvPr/>
        </p:nvSpPr>
        <p:spPr>
          <a:xfrm>
            <a:off x="3913188" y="1851025"/>
            <a:ext cx="177800" cy="123825"/>
          </a:xfrm>
          <a:custGeom>
            <a:avLst/>
            <a:gdLst/>
            <a:ahLst/>
            <a:cxnLst>
              <a:cxn ang="0">
                <a:pos x="123" y="47"/>
              </a:cxn>
              <a:cxn ang="0">
                <a:pos x="95" y="19"/>
              </a:cxn>
              <a:cxn ang="0">
                <a:pos x="84" y="52"/>
              </a:cxn>
              <a:cxn ang="0">
                <a:pos x="4" y="19"/>
              </a:cxn>
              <a:cxn ang="0">
                <a:pos x="52" y="62"/>
              </a:cxn>
              <a:cxn ang="0">
                <a:pos x="0" y="69"/>
              </a:cxn>
              <a:cxn ang="0">
                <a:pos x="43" y="95"/>
              </a:cxn>
              <a:cxn ang="0">
                <a:pos x="2" y="118"/>
              </a:cxn>
              <a:cxn ang="0">
                <a:pos x="65" y="114"/>
              </a:cxn>
              <a:cxn ang="0">
                <a:pos x="54" y="144"/>
              </a:cxn>
              <a:cxn ang="0">
                <a:pos x="88" y="127"/>
              </a:cxn>
              <a:cxn ang="0">
                <a:pos x="97" y="176"/>
              </a:cxn>
              <a:cxn ang="0">
                <a:pos x="120" y="122"/>
              </a:cxn>
              <a:cxn ang="0">
                <a:pos x="151" y="161"/>
              </a:cxn>
              <a:cxn ang="0">
                <a:pos x="161" y="118"/>
              </a:cxn>
              <a:cxn ang="0">
                <a:pos x="208" y="148"/>
              </a:cxn>
              <a:cxn ang="0">
                <a:pos x="193" y="105"/>
              </a:cxn>
              <a:cxn ang="0">
                <a:pos x="247" y="108"/>
              </a:cxn>
              <a:cxn ang="0">
                <a:pos x="202" y="86"/>
              </a:cxn>
              <a:cxn ang="0">
                <a:pos x="241" y="65"/>
              </a:cxn>
              <a:cxn ang="0">
                <a:pos x="191" y="60"/>
              </a:cxn>
              <a:cxn ang="0">
                <a:pos x="209" y="35"/>
              </a:cxn>
              <a:cxn ang="0">
                <a:pos x="163" y="43"/>
              </a:cxn>
              <a:cxn ang="0">
                <a:pos x="166" y="0"/>
              </a:cxn>
              <a:cxn ang="0">
                <a:pos x="123" y="47"/>
              </a:cxn>
            </a:cxnLst>
            <a:rect l="0" t="0" r="0" b="0"/>
            <a:pathLst>
              <a:path w="247" h="176">
                <a:moveTo>
                  <a:pt x="123" y="47"/>
                </a:moveTo>
                <a:lnTo>
                  <a:pt x="95" y="19"/>
                </a:lnTo>
                <a:lnTo>
                  <a:pt x="84" y="52"/>
                </a:lnTo>
                <a:lnTo>
                  <a:pt x="4" y="19"/>
                </a:lnTo>
                <a:lnTo>
                  <a:pt x="52" y="62"/>
                </a:lnTo>
                <a:lnTo>
                  <a:pt x="0" y="69"/>
                </a:lnTo>
                <a:lnTo>
                  <a:pt x="43" y="95"/>
                </a:lnTo>
                <a:lnTo>
                  <a:pt x="2" y="118"/>
                </a:lnTo>
                <a:lnTo>
                  <a:pt x="65" y="114"/>
                </a:lnTo>
                <a:lnTo>
                  <a:pt x="54" y="144"/>
                </a:lnTo>
                <a:lnTo>
                  <a:pt x="88" y="127"/>
                </a:lnTo>
                <a:lnTo>
                  <a:pt x="97" y="176"/>
                </a:lnTo>
                <a:lnTo>
                  <a:pt x="120" y="122"/>
                </a:lnTo>
                <a:lnTo>
                  <a:pt x="151" y="161"/>
                </a:lnTo>
                <a:lnTo>
                  <a:pt x="161" y="118"/>
                </a:lnTo>
                <a:lnTo>
                  <a:pt x="208" y="148"/>
                </a:lnTo>
                <a:lnTo>
                  <a:pt x="193" y="105"/>
                </a:lnTo>
                <a:lnTo>
                  <a:pt x="247" y="108"/>
                </a:lnTo>
                <a:lnTo>
                  <a:pt x="202" y="86"/>
                </a:lnTo>
                <a:lnTo>
                  <a:pt x="241" y="65"/>
                </a:lnTo>
                <a:lnTo>
                  <a:pt x="191" y="60"/>
                </a:lnTo>
                <a:lnTo>
                  <a:pt x="209" y="35"/>
                </a:lnTo>
                <a:lnTo>
                  <a:pt x="163" y="43"/>
                </a:lnTo>
                <a:lnTo>
                  <a:pt x="166" y="0"/>
                </a:lnTo>
                <a:lnTo>
                  <a:pt x="123" y="47"/>
                </a:lnTo>
                <a:close/>
              </a:path>
            </a:pathLst>
          </a:custGeom>
          <a:solidFill>
            <a:srgbClr val="33CCCC"/>
          </a:solidFill>
          <a:ln w="9525" cap="flat" cmpd="sng">
            <a:solidFill>
              <a:srgbClr val="000000"/>
            </a:solidFill>
            <a:prstDash val="solid"/>
            <a:miter/>
            <a:headEnd type="none" w="med" len="med"/>
            <a:tailEnd type="none" w="med" len="med"/>
          </a:ln>
        </p:spPr>
        <p:txBody>
          <a:bodyPr/>
          <a:lstStyle/>
          <a:p>
            <a:endParaRPr lang="zh-CN" altLang="en-US"/>
          </a:p>
        </p:txBody>
      </p:sp>
      <p:sp>
        <p:nvSpPr>
          <p:cNvPr id="45284" name="Rectangle 229"/>
          <p:cNvSpPr/>
          <p:nvPr/>
        </p:nvSpPr>
        <p:spPr>
          <a:xfrm>
            <a:off x="3916363" y="1770063"/>
            <a:ext cx="463550" cy="203200"/>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285" name="Rectangle 230"/>
          <p:cNvSpPr/>
          <p:nvPr/>
        </p:nvSpPr>
        <p:spPr>
          <a:xfrm>
            <a:off x="4087813" y="1949450"/>
            <a:ext cx="206375" cy="120650"/>
          </a:xfrm>
          <a:prstGeom prst="rect">
            <a:avLst/>
          </a:prstGeom>
          <a:noFill/>
          <a:ln w="9525">
            <a:noFill/>
          </a:ln>
        </p:spPr>
        <p:txBody>
          <a:bodyPr wrap="none" lIns="0" tIns="0" rIns="0" bIns="0" anchor="t">
            <a:spAutoFit/>
          </a:bodyPr>
          <a:lstStyle/>
          <a:p>
            <a:pPr defTabSz="821055"/>
            <a:r>
              <a:rPr lang="en-GB" altLang="en-US" sz="800" b="1" dirty="0">
                <a:solidFill>
                  <a:srgbClr val="000000"/>
                </a:solidFill>
                <a:latin typeface="Arial" panose="020B0604020202020204" pitchFamily="34" charset="0"/>
                <a:ea typeface="宋体" panose="02010600030101010101" pitchFamily="2" charset="-122"/>
              </a:rPr>
              <a:t>CFP</a:t>
            </a:r>
            <a:endParaRPr lang="en-GB" altLang="en-US" sz="2200" dirty="0">
              <a:latin typeface="Times New Roman" panose="02020603050405020304" pitchFamily="18" charset="0"/>
              <a:ea typeface="宋体" panose="02010600030101010101" pitchFamily="2" charset="-122"/>
            </a:endParaRPr>
          </a:p>
        </p:txBody>
      </p:sp>
      <p:sp>
        <p:nvSpPr>
          <p:cNvPr id="45286" name="Freeform 231"/>
          <p:cNvSpPr/>
          <p:nvPr/>
        </p:nvSpPr>
        <p:spPr>
          <a:xfrm>
            <a:off x="3913188" y="1851025"/>
            <a:ext cx="177800" cy="123825"/>
          </a:xfrm>
          <a:custGeom>
            <a:avLst/>
            <a:gdLst/>
            <a:ahLst/>
            <a:cxnLst>
              <a:cxn ang="0">
                <a:pos x="123" y="47"/>
              </a:cxn>
              <a:cxn ang="0">
                <a:pos x="95" y="19"/>
              </a:cxn>
              <a:cxn ang="0">
                <a:pos x="84" y="52"/>
              </a:cxn>
              <a:cxn ang="0">
                <a:pos x="4" y="19"/>
              </a:cxn>
              <a:cxn ang="0">
                <a:pos x="52" y="62"/>
              </a:cxn>
              <a:cxn ang="0">
                <a:pos x="0" y="69"/>
              </a:cxn>
              <a:cxn ang="0">
                <a:pos x="43" y="95"/>
              </a:cxn>
              <a:cxn ang="0">
                <a:pos x="2" y="118"/>
              </a:cxn>
              <a:cxn ang="0">
                <a:pos x="65" y="114"/>
              </a:cxn>
              <a:cxn ang="0">
                <a:pos x="54" y="144"/>
              </a:cxn>
              <a:cxn ang="0">
                <a:pos x="88" y="127"/>
              </a:cxn>
              <a:cxn ang="0">
                <a:pos x="97" y="176"/>
              </a:cxn>
              <a:cxn ang="0">
                <a:pos x="120" y="122"/>
              </a:cxn>
              <a:cxn ang="0">
                <a:pos x="151" y="161"/>
              </a:cxn>
              <a:cxn ang="0">
                <a:pos x="161" y="118"/>
              </a:cxn>
              <a:cxn ang="0">
                <a:pos x="208" y="148"/>
              </a:cxn>
              <a:cxn ang="0">
                <a:pos x="193" y="105"/>
              </a:cxn>
              <a:cxn ang="0">
                <a:pos x="247" y="108"/>
              </a:cxn>
              <a:cxn ang="0">
                <a:pos x="202" y="86"/>
              </a:cxn>
              <a:cxn ang="0">
                <a:pos x="241" y="65"/>
              </a:cxn>
              <a:cxn ang="0">
                <a:pos x="191" y="60"/>
              </a:cxn>
              <a:cxn ang="0">
                <a:pos x="209" y="35"/>
              </a:cxn>
              <a:cxn ang="0">
                <a:pos x="163" y="43"/>
              </a:cxn>
              <a:cxn ang="0">
                <a:pos x="166" y="0"/>
              </a:cxn>
              <a:cxn ang="0">
                <a:pos x="123" y="47"/>
              </a:cxn>
            </a:cxnLst>
            <a:rect l="0" t="0" r="0" b="0"/>
            <a:pathLst>
              <a:path w="247" h="176">
                <a:moveTo>
                  <a:pt x="123" y="47"/>
                </a:moveTo>
                <a:lnTo>
                  <a:pt x="95" y="19"/>
                </a:lnTo>
                <a:lnTo>
                  <a:pt x="84" y="52"/>
                </a:lnTo>
                <a:lnTo>
                  <a:pt x="4" y="19"/>
                </a:lnTo>
                <a:lnTo>
                  <a:pt x="52" y="62"/>
                </a:lnTo>
                <a:lnTo>
                  <a:pt x="0" y="69"/>
                </a:lnTo>
                <a:lnTo>
                  <a:pt x="43" y="95"/>
                </a:lnTo>
                <a:lnTo>
                  <a:pt x="2" y="118"/>
                </a:lnTo>
                <a:lnTo>
                  <a:pt x="65" y="114"/>
                </a:lnTo>
                <a:lnTo>
                  <a:pt x="54" y="144"/>
                </a:lnTo>
                <a:lnTo>
                  <a:pt x="88" y="127"/>
                </a:lnTo>
                <a:lnTo>
                  <a:pt x="97" y="176"/>
                </a:lnTo>
                <a:lnTo>
                  <a:pt x="120" y="122"/>
                </a:lnTo>
                <a:lnTo>
                  <a:pt x="151" y="161"/>
                </a:lnTo>
                <a:lnTo>
                  <a:pt x="161" y="118"/>
                </a:lnTo>
                <a:lnTo>
                  <a:pt x="208" y="148"/>
                </a:lnTo>
                <a:lnTo>
                  <a:pt x="193" y="105"/>
                </a:lnTo>
                <a:lnTo>
                  <a:pt x="247" y="108"/>
                </a:lnTo>
                <a:lnTo>
                  <a:pt x="202" y="86"/>
                </a:lnTo>
                <a:lnTo>
                  <a:pt x="241" y="65"/>
                </a:lnTo>
                <a:lnTo>
                  <a:pt x="191" y="60"/>
                </a:lnTo>
                <a:lnTo>
                  <a:pt x="209" y="35"/>
                </a:lnTo>
                <a:lnTo>
                  <a:pt x="163" y="43"/>
                </a:lnTo>
                <a:lnTo>
                  <a:pt x="166" y="0"/>
                </a:lnTo>
                <a:lnTo>
                  <a:pt x="123" y="47"/>
                </a:lnTo>
                <a:close/>
              </a:path>
            </a:pathLst>
          </a:custGeom>
          <a:solidFill>
            <a:srgbClr val="33CCCC"/>
          </a:solidFill>
          <a:ln w="9525" cap="flat" cmpd="sng">
            <a:solidFill>
              <a:srgbClr val="000000"/>
            </a:solidFill>
            <a:prstDash val="solid"/>
            <a:miter/>
            <a:headEnd type="none" w="med" len="med"/>
            <a:tailEnd type="none" w="med" len="med"/>
          </a:ln>
        </p:spPr>
        <p:txBody>
          <a:bodyPr/>
          <a:lstStyle/>
          <a:p>
            <a:endParaRPr lang="zh-CN" altLang="en-US"/>
          </a:p>
        </p:txBody>
      </p:sp>
      <p:sp>
        <p:nvSpPr>
          <p:cNvPr id="45287" name="Rectangle 232"/>
          <p:cNvSpPr/>
          <p:nvPr/>
        </p:nvSpPr>
        <p:spPr>
          <a:xfrm>
            <a:off x="3916363" y="1770063"/>
            <a:ext cx="463550" cy="203200"/>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grpSp>
        <p:nvGrpSpPr>
          <p:cNvPr id="45288" name="Group 233"/>
          <p:cNvGrpSpPr/>
          <p:nvPr/>
        </p:nvGrpSpPr>
        <p:grpSpPr>
          <a:xfrm>
            <a:off x="3873500" y="4746625"/>
            <a:ext cx="1944688" cy="61913"/>
            <a:chOff x="0" y="0"/>
            <a:chExt cx="1347" cy="44"/>
          </a:xfrm>
        </p:grpSpPr>
        <p:grpSp>
          <p:nvGrpSpPr>
            <p:cNvPr id="45289" name="Group 234"/>
            <p:cNvGrpSpPr/>
            <p:nvPr/>
          </p:nvGrpSpPr>
          <p:grpSpPr>
            <a:xfrm>
              <a:off x="0" y="0"/>
              <a:ext cx="1347" cy="44"/>
              <a:chOff x="0" y="0"/>
              <a:chExt cx="1347" cy="44"/>
            </a:xfrm>
          </p:grpSpPr>
          <p:sp>
            <p:nvSpPr>
              <p:cNvPr id="45290" name="Rectangle 235"/>
              <p:cNvSpPr/>
              <p:nvPr/>
            </p:nvSpPr>
            <p:spPr>
              <a:xfrm>
                <a:off x="0" y="0"/>
                <a:ext cx="1346" cy="43"/>
              </a:xfrm>
              <a:prstGeom prst="rect">
                <a:avLst/>
              </a:prstGeom>
              <a:solidFill>
                <a:srgbClr val="FFAFB1"/>
              </a:solid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291" name="Rectangle 236"/>
              <p:cNvSpPr/>
              <p:nvPr/>
            </p:nvSpPr>
            <p:spPr>
              <a:xfrm>
                <a:off x="0" y="0"/>
                <a:ext cx="1346" cy="43"/>
              </a:xfrm>
              <a:prstGeom prst="rect">
                <a:avLst/>
              </a:prstGeom>
              <a:solidFill>
                <a:srgbClr val="FFAFB1"/>
              </a:solidFill>
              <a:ln w="0" cap="flat" cmpd="sng">
                <a:solidFill>
                  <a:srgbClr val="FFFFFF"/>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292" name="Rectangle 237"/>
              <p:cNvSpPr/>
              <p:nvPr/>
            </p:nvSpPr>
            <p:spPr>
              <a:xfrm>
                <a:off x="0" y="0"/>
                <a:ext cx="1347" cy="44"/>
              </a:xfrm>
              <a:prstGeom prst="rect">
                <a:avLst/>
              </a:prstGeom>
              <a:blipFill rotWithShape="0">
                <a:blip r:embed="rId2"/>
              </a:blip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293" name="Rectangle 238"/>
              <p:cNvSpPr/>
              <p:nvPr/>
            </p:nvSpPr>
            <p:spPr>
              <a:xfrm>
                <a:off x="0" y="0"/>
                <a:ext cx="1346" cy="43"/>
              </a:xfrm>
              <a:prstGeom prst="rect">
                <a:avLst/>
              </a:prstGeom>
              <a:solidFill>
                <a:srgbClr val="FFAFB1"/>
              </a:solidFill>
              <a:ln w="9525">
                <a:noFill/>
              </a:ln>
            </p:spPr>
            <p:txBody>
              <a:bodyPr anchor="t"/>
              <a:lstStyle/>
              <a:p>
                <a:pPr algn="ctr"/>
                <a:endParaRPr lang="zh-CN" altLang="en-US" dirty="0">
                  <a:latin typeface="Arial" panose="020B0604020202020204" pitchFamily="34" charset="0"/>
                  <a:ea typeface="华文细黑" pitchFamily="2" charset="-122"/>
                </a:endParaRPr>
              </a:p>
            </p:txBody>
          </p:sp>
        </p:grpSp>
        <p:sp>
          <p:nvSpPr>
            <p:cNvPr id="45294" name="Rectangle 239"/>
            <p:cNvSpPr/>
            <p:nvPr/>
          </p:nvSpPr>
          <p:spPr>
            <a:xfrm>
              <a:off x="0" y="0"/>
              <a:ext cx="1347" cy="44"/>
            </a:xfrm>
            <a:prstGeom prst="rect">
              <a:avLst/>
            </a:prstGeom>
            <a:no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grpSp>
      <p:sp>
        <p:nvSpPr>
          <p:cNvPr id="45295" name="Rectangle 240"/>
          <p:cNvSpPr/>
          <p:nvPr/>
        </p:nvSpPr>
        <p:spPr>
          <a:xfrm>
            <a:off x="3957638" y="4741863"/>
            <a:ext cx="25400" cy="88900"/>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296" name="Rectangle 241"/>
          <p:cNvSpPr/>
          <p:nvPr/>
        </p:nvSpPr>
        <p:spPr>
          <a:xfrm>
            <a:off x="4059238" y="4741863"/>
            <a:ext cx="26987" cy="88900"/>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297" name="Rectangle 242"/>
          <p:cNvSpPr/>
          <p:nvPr/>
        </p:nvSpPr>
        <p:spPr>
          <a:xfrm>
            <a:off x="4165600" y="4741863"/>
            <a:ext cx="23813" cy="88900"/>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298" name="Rectangle 243"/>
          <p:cNvSpPr/>
          <p:nvPr/>
        </p:nvSpPr>
        <p:spPr>
          <a:xfrm>
            <a:off x="4268788" y="4741863"/>
            <a:ext cx="25400" cy="88900"/>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299" name="Rectangle 244"/>
          <p:cNvSpPr/>
          <p:nvPr/>
        </p:nvSpPr>
        <p:spPr>
          <a:xfrm>
            <a:off x="4373563" y="4741863"/>
            <a:ext cx="23812" cy="88900"/>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300" name="Rectangle 245"/>
          <p:cNvSpPr/>
          <p:nvPr/>
        </p:nvSpPr>
        <p:spPr>
          <a:xfrm>
            <a:off x="4476750" y="4741863"/>
            <a:ext cx="23813" cy="88900"/>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301" name="Rectangle 246"/>
          <p:cNvSpPr/>
          <p:nvPr/>
        </p:nvSpPr>
        <p:spPr>
          <a:xfrm>
            <a:off x="4579938" y="4741863"/>
            <a:ext cx="25400" cy="88900"/>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302" name="Rectangle 247"/>
          <p:cNvSpPr/>
          <p:nvPr/>
        </p:nvSpPr>
        <p:spPr>
          <a:xfrm>
            <a:off x="4683125" y="4741863"/>
            <a:ext cx="23813" cy="88900"/>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303" name="Rectangle 248"/>
          <p:cNvSpPr/>
          <p:nvPr/>
        </p:nvSpPr>
        <p:spPr>
          <a:xfrm>
            <a:off x="4786313" y="4741863"/>
            <a:ext cx="25400" cy="88900"/>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304" name="Rectangle 249"/>
          <p:cNvSpPr/>
          <p:nvPr/>
        </p:nvSpPr>
        <p:spPr>
          <a:xfrm>
            <a:off x="4891088" y="4741863"/>
            <a:ext cx="23812" cy="88900"/>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305" name="Rectangle 250"/>
          <p:cNvSpPr/>
          <p:nvPr/>
        </p:nvSpPr>
        <p:spPr>
          <a:xfrm>
            <a:off x="4994275" y="4741863"/>
            <a:ext cx="26988" cy="88900"/>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306" name="Rectangle 251"/>
          <p:cNvSpPr/>
          <p:nvPr/>
        </p:nvSpPr>
        <p:spPr>
          <a:xfrm>
            <a:off x="5099050" y="4741863"/>
            <a:ext cx="25400" cy="88900"/>
          </a:xfrm>
          <a:prstGeom prst="rect">
            <a:avLst/>
          </a:prstGeom>
          <a:solidFill>
            <a:srgbClr val="8463B9"/>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307" name="Freeform 252"/>
          <p:cNvSpPr/>
          <p:nvPr/>
        </p:nvSpPr>
        <p:spPr>
          <a:xfrm>
            <a:off x="3933825" y="4699000"/>
            <a:ext cx="169863" cy="41275"/>
          </a:xfrm>
          <a:custGeom>
            <a:avLst/>
            <a:gdLst/>
            <a:ahLst/>
            <a:cxnLst>
              <a:cxn ang="0">
                <a:pos x="54" y="58"/>
              </a:cxn>
              <a:cxn ang="0">
                <a:pos x="32" y="53"/>
              </a:cxn>
              <a:cxn ang="0">
                <a:pos x="15" y="47"/>
              </a:cxn>
              <a:cxn ang="0">
                <a:pos x="4" y="40"/>
              </a:cxn>
              <a:cxn ang="0">
                <a:pos x="2" y="36"/>
              </a:cxn>
              <a:cxn ang="0">
                <a:pos x="0" y="32"/>
              </a:cxn>
              <a:cxn ang="0">
                <a:pos x="2" y="26"/>
              </a:cxn>
              <a:cxn ang="0">
                <a:pos x="9" y="21"/>
              </a:cxn>
              <a:cxn ang="0">
                <a:pos x="21" y="15"/>
              </a:cxn>
              <a:cxn ang="0">
                <a:pos x="34" y="10"/>
              </a:cxn>
              <a:cxn ang="0">
                <a:pos x="52" y="6"/>
              </a:cxn>
              <a:cxn ang="0">
                <a:pos x="71" y="2"/>
              </a:cxn>
              <a:cxn ang="0">
                <a:pos x="94" y="0"/>
              </a:cxn>
              <a:cxn ang="0">
                <a:pos x="118" y="0"/>
              </a:cxn>
              <a:cxn ang="0">
                <a:pos x="142" y="0"/>
              </a:cxn>
              <a:cxn ang="0">
                <a:pos x="165" y="2"/>
              </a:cxn>
              <a:cxn ang="0">
                <a:pos x="183" y="6"/>
              </a:cxn>
              <a:cxn ang="0">
                <a:pos x="202" y="10"/>
              </a:cxn>
              <a:cxn ang="0">
                <a:pos x="215" y="15"/>
              </a:cxn>
              <a:cxn ang="0">
                <a:pos x="226" y="21"/>
              </a:cxn>
              <a:cxn ang="0">
                <a:pos x="234" y="26"/>
              </a:cxn>
              <a:cxn ang="0">
                <a:pos x="236" y="32"/>
              </a:cxn>
              <a:cxn ang="0">
                <a:pos x="236" y="36"/>
              </a:cxn>
              <a:cxn ang="0">
                <a:pos x="232" y="40"/>
              </a:cxn>
              <a:cxn ang="0">
                <a:pos x="221" y="47"/>
              </a:cxn>
              <a:cxn ang="0">
                <a:pos x="204" y="53"/>
              </a:cxn>
              <a:cxn ang="0">
                <a:pos x="181" y="58"/>
              </a:cxn>
              <a:cxn ang="0">
                <a:pos x="204" y="53"/>
              </a:cxn>
              <a:cxn ang="0">
                <a:pos x="221" y="47"/>
              </a:cxn>
              <a:cxn ang="0">
                <a:pos x="232" y="40"/>
              </a:cxn>
              <a:cxn ang="0">
                <a:pos x="236" y="36"/>
              </a:cxn>
              <a:cxn ang="0">
                <a:pos x="236" y="32"/>
              </a:cxn>
              <a:cxn ang="0">
                <a:pos x="234" y="26"/>
              </a:cxn>
              <a:cxn ang="0">
                <a:pos x="226" y="21"/>
              </a:cxn>
              <a:cxn ang="0">
                <a:pos x="215" y="15"/>
              </a:cxn>
              <a:cxn ang="0">
                <a:pos x="202" y="10"/>
              </a:cxn>
              <a:cxn ang="0">
                <a:pos x="183" y="6"/>
              </a:cxn>
              <a:cxn ang="0">
                <a:pos x="165" y="2"/>
              </a:cxn>
              <a:cxn ang="0">
                <a:pos x="142" y="0"/>
              </a:cxn>
              <a:cxn ang="0">
                <a:pos x="118" y="0"/>
              </a:cxn>
              <a:cxn ang="0">
                <a:pos x="94" y="0"/>
              </a:cxn>
              <a:cxn ang="0">
                <a:pos x="71" y="2"/>
              </a:cxn>
              <a:cxn ang="0">
                <a:pos x="52" y="6"/>
              </a:cxn>
              <a:cxn ang="0">
                <a:pos x="34" y="10"/>
              </a:cxn>
              <a:cxn ang="0">
                <a:pos x="21" y="15"/>
              </a:cxn>
              <a:cxn ang="0">
                <a:pos x="9" y="21"/>
              </a:cxn>
              <a:cxn ang="0">
                <a:pos x="2" y="26"/>
              </a:cxn>
              <a:cxn ang="0">
                <a:pos x="0" y="32"/>
              </a:cxn>
              <a:cxn ang="0">
                <a:pos x="2" y="36"/>
              </a:cxn>
              <a:cxn ang="0">
                <a:pos x="4" y="40"/>
              </a:cxn>
              <a:cxn ang="0">
                <a:pos x="15" y="47"/>
              </a:cxn>
              <a:cxn ang="0">
                <a:pos x="32" y="53"/>
              </a:cxn>
              <a:cxn ang="0">
                <a:pos x="54" y="58"/>
              </a:cxn>
            </a:cxnLst>
            <a:rect l="0" t="0" r="0" b="0"/>
            <a:pathLst>
              <a:path w="236" h="58">
                <a:moveTo>
                  <a:pt x="54" y="58"/>
                </a:moveTo>
                <a:lnTo>
                  <a:pt x="32" y="53"/>
                </a:lnTo>
                <a:lnTo>
                  <a:pt x="15" y="47"/>
                </a:lnTo>
                <a:lnTo>
                  <a:pt x="4" y="40"/>
                </a:lnTo>
                <a:lnTo>
                  <a:pt x="2" y="36"/>
                </a:lnTo>
                <a:lnTo>
                  <a:pt x="0" y="32"/>
                </a:lnTo>
                <a:lnTo>
                  <a:pt x="2" y="26"/>
                </a:lnTo>
                <a:lnTo>
                  <a:pt x="9" y="21"/>
                </a:lnTo>
                <a:lnTo>
                  <a:pt x="21" y="15"/>
                </a:lnTo>
                <a:lnTo>
                  <a:pt x="34" y="10"/>
                </a:lnTo>
                <a:lnTo>
                  <a:pt x="52" y="6"/>
                </a:lnTo>
                <a:lnTo>
                  <a:pt x="71" y="2"/>
                </a:lnTo>
                <a:lnTo>
                  <a:pt x="94" y="0"/>
                </a:lnTo>
                <a:lnTo>
                  <a:pt x="118" y="0"/>
                </a:lnTo>
                <a:lnTo>
                  <a:pt x="142" y="0"/>
                </a:lnTo>
                <a:lnTo>
                  <a:pt x="165" y="2"/>
                </a:lnTo>
                <a:lnTo>
                  <a:pt x="183" y="6"/>
                </a:lnTo>
                <a:lnTo>
                  <a:pt x="202" y="10"/>
                </a:lnTo>
                <a:lnTo>
                  <a:pt x="215" y="15"/>
                </a:lnTo>
                <a:lnTo>
                  <a:pt x="226" y="21"/>
                </a:lnTo>
                <a:lnTo>
                  <a:pt x="234" y="26"/>
                </a:lnTo>
                <a:lnTo>
                  <a:pt x="236" y="32"/>
                </a:lnTo>
                <a:lnTo>
                  <a:pt x="236" y="36"/>
                </a:lnTo>
                <a:lnTo>
                  <a:pt x="232" y="40"/>
                </a:lnTo>
                <a:lnTo>
                  <a:pt x="221" y="47"/>
                </a:lnTo>
                <a:lnTo>
                  <a:pt x="204" y="53"/>
                </a:lnTo>
                <a:lnTo>
                  <a:pt x="181" y="58"/>
                </a:lnTo>
                <a:lnTo>
                  <a:pt x="204" y="53"/>
                </a:lnTo>
                <a:lnTo>
                  <a:pt x="221" y="47"/>
                </a:lnTo>
                <a:lnTo>
                  <a:pt x="232" y="40"/>
                </a:lnTo>
                <a:lnTo>
                  <a:pt x="236" y="36"/>
                </a:lnTo>
                <a:lnTo>
                  <a:pt x="236" y="32"/>
                </a:lnTo>
                <a:lnTo>
                  <a:pt x="234" y="26"/>
                </a:lnTo>
                <a:lnTo>
                  <a:pt x="226" y="21"/>
                </a:lnTo>
                <a:lnTo>
                  <a:pt x="215" y="15"/>
                </a:lnTo>
                <a:lnTo>
                  <a:pt x="202" y="10"/>
                </a:lnTo>
                <a:lnTo>
                  <a:pt x="183" y="6"/>
                </a:lnTo>
                <a:lnTo>
                  <a:pt x="165" y="2"/>
                </a:lnTo>
                <a:lnTo>
                  <a:pt x="142" y="0"/>
                </a:lnTo>
                <a:lnTo>
                  <a:pt x="118" y="0"/>
                </a:lnTo>
                <a:lnTo>
                  <a:pt x="94" y="0"/>
                </a:lnTo>
                <a:lnTo>
                  <a:pt x="71" y="2"/>
                </a:lnTo>
                <a:lnTo>
                  <a:pt x="52" y="6"/>
                </a:lnTo>
                <a:lnTo>
                  <a:pt x="34" y="10"/>
                </a:lnTo>
                <a:lnTo>
                  <a:pt x="21" y="15"/>
                </a:lnTo>
                <a:lnTo>
                  <a:pt x="9" y="21"/>
                </a:lnTo>
                <a:lnTo>
                  <a:pt x="2" y="26"/>
                </a:lnTo>
                <a:lnTo>
                  <a:pt x="0" y="32"/>
                </a:lnTo>
                <a:lnTo>
                  <a:pt x="2" y="36"/>
                </a:lnTo>
                <a:lnTo>
                  <a:pt x="4" y="40"/>
                </a:lnTo>
                <a:lnTo>
                  <a:pt x="15" y="47"/>
                </a:lnTo>
                <a:lnTo>
                  <a:pt x="32" y="53"/>
                </a:lnTo>
                <a:lnTo>
                  <a:pt x="54" y="58"/>
                </a:lnTo>
                <a:close/>
              </a:path>
            </a:pathLst>
          </a:custGeom>
          <a:solidFill>
            <a:srgbClr val="8463B9"/>
          </a:solidFill>
          <a:ln w="9525" cap="flat" cmpd="sng">
            <a:solidFill>
              <a:srgbClr val="000000"/>
            </a:solidFill>
            <a:prstDash val="solid"/>
            <a:miter/>
            <a:headEnd type="none" w="med" len="med"/>
            <a:tailEnd type="none" w="med" len="med"/>
          </a:ln>
        </p:spPr>
        <p:txBody>
          <a:bodyPr/>
          <a:lstStyle/>
          <a:p>
            <a:endParaRPr lang="zh-CN" altLang="en-US"/>
          </a:p>
        </p:txBody>
      </p:sp>
      <p:sp>
        <p:nvSpPr>
          <p:cNvPr id="45308" name="Freeform 253"/>
          <p:cNvSpPr/>
          <p:nvPr/>
        </p:nvSpPr>
        <p:spPr>
          <a:xfrm>
            <a:off x="4462463" y="4830763"/>
            <a:ext cx="169862" cy="173037"/>
          </a:xfrm>
          <a:custGeom>
            <a:avLst/>
            <a:gdLst/>
            <a:ahLst/>
            <a:cxnLst>
              <a:cxn ang="0">
                <a:pos x="55" y="0"/>
              </a:cxn>
              <a:cxn ang="0">
                <a:pos x="32" y="21"/>
              </a:cxn>
              <a:cxn ang="0">
                <a:pos x="15" y="47"/>
              </a:cxn>
              <a:cxn ang="0">
                <a:pos x="4" y="79"/>
              </a:cxn>
              <a:cxn ang="0">
                <a:pos x="2" y="94"/>
              </a:cxn>
              <a:cxn ang="0">
                <a:pos x="0" y="111"/>
              </a:cxn>
              <a:cxn ang="0">
                <a:pos x="2" y="139"/>
              </a:cxn>
              <a:cxn ang="0">
                <a:pos x="10" y="163"/>
              </a:cxn>
              <a:cxn ang="0">
                <a:pos x="21" y="186"/>
              </a:cxn>
              <a:cxn ang="0">
                <a:pos x="34" y="206"/>
              </a:cxn>
              <a:cxn ang="0">
                <a:pos x="53" y="223"/>
              </a:cxn>
              <a:cxn ang="0">
                <a:pos x="72" y="234"/>
              </a:cxn>
              <a:cxn ang="0">
                <a:pos x="94" y="244"/>
              </a:cxn>
              <a:cxn ang="0">
                <a:pos x="118" y="246"/>
              </a:cxn>
              <a:cxn ang="0">
                <a:pos x="143" y="244"/>
              </a:cxn>
              <a:cxn ang="0">
                <a:pos x="165" y="234"/>
              </a:cxn>
              <a:cxn ang="0">
                <a:pos x="184" y="223"/>
              </a:cxn>
              <a:cxn ang="0">
                <a:pos x="202" y="206"/>
              </a:cxn>
              <a:cxn ang="0">
                <a:pos x="216" y="186"/>
              </a:cxn>
              <a:cxn ang="0">
                <a:pos x="227" y="163"/>
              </a:cxn>
              <a:cxn ang="0">
                <a:pos x="234" y="139"/>
              </a:cxn>
              <a:cxn ang="0">
                <a:pos x="236" y="111"/>
              </a:cxn>
              <a:cxn ang="0">
                <a:pos x="236" y="94"/>
              </a:cxn>
              <a:cxn ang="0">
                <a:pos x="232" y="79"/>
              </a:cxn>
              <a:cxn ang="0">
                <a:pos x="221" y="47"/>
              </a:cxn>
              <a:cxn ang="0">
                <a:pos x="204" y="21"/>
              </a:cxn>
              <a:cxn ang="0">
                <a:pos x="182" y="0"/>
              </a:cxn>
              <a:cxn ang="0">
                <a:pos x="204" y="21"/>
              </a:cxn>
              <a:cxn ang="0">
                <a:pos x="221" y="47"/>
              </a:cxn>
              <a:cxn ang="0">
                <a:pos x="232" y="79"/>
              </a:cxn>
              <a:cxn ang="0">
                <a:pos x="236" y="94"/>
              </a:cxn>
              <a:cxn ang="0">
                <a:pos x="236" y="111"/>
              </a:cxn>
              <a:cxn ang="0">
                <a:pos x="234" y="139"/>
              </a:cxn>
              <a:cxn ang="0">
                <a:pos x="227" y="163"/>
              </a:cxn>
              <a:cxn ang="0">
                <a:pos x="216" y="186"/>
              </a:cxn>
              <a:cxn ang="0">
                <a:pos x="202" y="206"/>
              </a:cxn>
              <a:cxn ang="0">
                <a:pos x="184" y="223"/>
              </a:cxn>
              <a:cxn ang="0">
                <a:pos x="165" y="234"/>
              </a:cxn>
              <a:cxn ang="0">
                <a:pos x="143" y="244"/>
              </a:cxn>
              <a:cxn ang="0">
                <a:pos x="118" y="246"/>
              </a:cxn>
              <a:cxn ang="0">
                <a:pos x="94" y="244"/>
              </a:cxn>
              <a:cxn ang="0">
                <a:pos x="72" y="234"/>
              </a:cxn>
              <a:cxn ang="0">
                <a:pos x="53" y="223"/>
              </a:cxn>
              <a:cxn ang="0">
                <a:pos x="34" y="206"/>
              </a:cxn>
              <a:cxn ang="0">
                <a:pos x="21" y="186"/>
              </a:cxn>
              <a:cxn ang="0">
                <a:pos x="10" y="163"/>
              </a:cxn>
              <a:cxn ang="0">
                <a:pos x="2" y="139"/>
              </a:cxn>
              <a:cxn ang="0">
                <a:pos x="0" y="111"/>
              </a:cxn>
              <a:cxn ang="0">
                <a:pos x="2" y="94"/>
              </a:cxn>
              <a:cxn ang="0">
                <a:pos x="4" y="79"/>
              </a:cxn>
              <a:cxn ang="0">
                <a:pos x="15" y="47"/>
              </a:cxn>
              <a:cxn ang="0">
                <a:pos x="32" y="21"/>
              </a:cxn>
              <a:cxn ang="0">
                <a:pos x="55" y="0"/>
              </a:cxn>
            </a:cxnLst>
            <a:rect l="0" t="0" r="0" b="0"/>
            <a:pathLst>
              <a:path w="236" h="246">
                <a:moveTo>
                  <a:pt x="55" y="0"/>
                </a:moveTo>
                <a:lnTo>
                  <a:pt x="32" y="21"/>
                </a:lnTo>
                <a:lnTo>
                  <a:pt x="15" y="47"/>
                </a:lnTo>
                <a:lnTo>
                  <a:pt x="4" y="79"/>
                </a:lnTo>
                <a:lnTo>
                  <a:pt x="2" y="94"/>
                </a:lnTo>
                <a:lnTo>
                  <a:pt x="0" y="111"/>
                </a:lnTo>
                <a:lnTo>
                  <a:pt x="2" y="139"/>
                </a:lnTo>
                <a:lnTo>
                  <a:pt x="10" y="163"/>
                </a:lnTo>
                <a:lnTo>
                  <a:pt x="21" y="186"/>
                </a:lnTo>
                <a:lnTo>
                  <a:pt x="34" y="206"/>
                </a:lnTo>
                <a:lnTo>
                  <a:pt x="53" y="223"/>
                </a:lnTo>
                <a:lnTo>
                  <a:pt x="72" y="234"/>
                </a:lnTo>
                <a:lnTo>
                  <a:pt x="94" y="244"/>
                </a:lnTo>
                <a:lnTo>
                  <a:pt x="118" y="246"/>
                </a:lnTo>
                <a:lnTo>
                  <a:pt x="143" y="244"/>
                </a:lnTo>
                <a:lnTo>
                  <a:pt x="165" y="234"/>
                </a:lnTo>
                <a:lnTo>
                  <a:pt x="184" y="223"/>
                </a:lnTo>
                <a:lnTo>
                  <a:pt x="202" y="206"/>
                </a:lnTo>
                <a:lnTo>
                  <a:pt x="216" y="186"/>
                </a:lnTo>
                <a:lnTo>
                  <a:pt x="227" y="163"/>
                </a:lnTo>
                <a:lnTo>
                  <a:pt x="234" y="139"/>
                </a:lnTo>
                <a:lnTo>
                  <a:pt x="236" y="111"/>
                </a:lnTo>
                <a:lnTo>
                  <a:pt x="236" y="94"/>
                </a:lnTo>
                <a:lnTo>
                  <a:pt x="232" y="79"/>
                </a:lnTo>
                <a:lnTo>
                  <a:pt x="221" y="47"/>
                </a:lnTo>
                <a:lnTo>
                  <a:pt x="204" y="21"/>
                </a:lnTo>
                <a:lnTo>
                  <a:pt x="182" y="0"/>
                </a:lnTo>
                <a:lnTo>
                  <a:pt x="204" y="21"/>
                </a:lnTo>
                <a:lnTo>
                  <a:pt x="221" y="47"/>
                </a:lnTo>
                <a:lnTo>
                  <a:pt x="232" y="79"/>
                </a:lnTo>
                <a:lnTo>
                  <a:pt x="236" y="94"/>
                </a:lnTo>
                <a:lnTo>
                  <a:pt x="236" y="111"/>
                </a:lnTo>
                <a:lnTo>
                  <a:pt x="234" y="139"/>
                </a:lnTo>
                <a:lnTo>
                  <a:pt x="227" y="163"/>
                </a:lnTo>
                <a:lnTo>
                  <a:pt x="216" y="186"/>
                </a:lnTo>
                <a:lnTo>
                  <a:pt x="202" y="206"/>
                </a:lnTo>
                <a:lnTo>
                  <a:pt x="184" y="223"/>
                </a:lnTo>
                <a:lnTo>
                  <a:pt x="165" y="234"/>
                </a:lnTo>
                <a:lnTo>
                  <a:pt x="143" y="244"/>
                </a:lnTo>
                <a:lnTo>
                  <a:pt x="118" y="246"/>
                </a:lnTo>
                <a:lnTo>
                  <a:pt x="94" y="244"/>
                </a:lnTo>
                <a:lnTo>
                  <a:pt x="72" y="234"/>
                </a:lnTo>
                <a:lnTo>
                  <a:pt x="53" y="223"/>
                </a:lnTo>
                <a:lnTo>
                  <a:pt x="34" y="206"/>
                </a:lnTo>
                <a:lnTo>
                  <a:pt x="21" y="186"/>
                </a:lnTo>
                <a:lnTo>
                  <a:pt x="10" y="163"/>
                </a:lnTo>
                <a:lnTo>
                  <a:pt x="2" y="139"/>
                </a:lnTo>
                <a:lnTo>
                  <a:pt x="0" y="111"/>
                </a:lnTo>
                <a:lnTo>
                  <a:pt x="2" y="94"/>
                </a:lnTo>
                <a:lnTo>
                  <a:pt x="4" y="79"/>
                </a:lnTo>
                <a:lnTo>
                  <a:pt x="15" y="47"/>
                </a:lnTo>
                <a:lnTo>
                  <a:pt x="32" y="21"/>
                </a:lnTo>
                <a:lnTo>
                  <a:pt x="55" y="0"/>
                </a:lnTo>
                <a:close/>
              </a:path>
            </a:pathLst>
          </a:custGeom>
          <a:solidFill>
            <a:srgbClr val="8463B9"/>
          </a:solidFill>
          <a:ln w="9525" cap="flat" cmpd="sng">
            <a:solidFill>
              <a:srgbClr val="000000"/>
            </a:solidFill>
            <a:prstDash val="solid"/>
            <a:miter/>
            <a:headEnd type="none" w="med" len="med"/>
            <a:tailEnd type="none" w="med" len="med"/>
          </a:ln>
        </p:spPr>
        <p:txBody>
          <a:bodyPr/>
          <a:lstStyle/>
          <a:p>
            <a:endParaRPr lang="zh-CN" altLang="en-US"/>
          </a:p>
        </p:txBody>
      </p:sp>
      <p:sp>
        <p:nvSpPr>
          <p:cNvPr id="45309" name="Freeform 254"/>
          <p:cNvSpPr/>
          <p:nvPr/>
        </p:nvSpPr>
        <p:spPr>
          <a:xfrm>
            <a:off x="4351338" y="4697413"/>
            <a:ext cx="168275" cy="41275"/>
          </a:xfrm>
          <a:custGeom>
            <a:avLst/>
            <a:gdLst/>
            <a:ahLst/>
            <a:cxnLst>
              <a:cxn ang="0">
                <a:pos x="54" y="58"/>
              </a:cxn>
              <a:cxn ang="0">
                <a:pos x="32" y="53"/>
              </a:cxn>
              <a:cxn ang="0">
                <a:pos x="15" y="47"/>
              </a:cxn>
              <a:cxn ang="0">
                <a:pos x="4" y="40"/>
              </a:cxn>
              <a:cxn ang="0">
                <a:pos x="2" y="36"/>
              </a:cxn>
              <a:cxn ang="0">
                <a:pos x="0" y="32"/>
              </a:cxn>
              <a:cxn ang="0">
                <a:pos x="2" y="27"/>
              </a:cxn>
              <a:cxn ang="0">
                <a:pos x="10" y="21"/>
              </a:cxn>
              <a:cxn ang="0">
                <a:pos x="21" y="15"/>
              </a:cxn>
              <a:cxn ang="0">
                <a:pos x="34" y="10"/>
              </a:cxn>
              <a:cxn ang="0">
                <a:pos x="53" y="6"/>
              </a:cxn>
              <a:cxn ang="0">
                <a:pos x="71" y="2"/>
              </a:cxn>
              <a:cxn ang="0">
                <a:pos x="94" y="0"/>
              </a:cxn>
              <a:cxn ang="0">
                <a:pos x="118" y="0"/>
              </a:cxn>
              <a:cxn ang="0">
                <a:pos x="142" y="0"/>
              </a:cxn>
              <a:cxn ang="0">
                <a:pos x="165" y="2"/>
              </a:cxn>
              <a:cxn ang="0">
                <a:pos x="183" y="6"/>
              </a:cxn>
              <a:cxn ang="0">
                <a:pos x="202" y="10"/>
              </a:cxn>
              <a:cxn ang="0">
                <a:pos x="215" y="15"/>
              </a:cxn>
              <a:cxn ang="0">
                <a:pos x="227" y="21"/>
              </a:cxn>
              <a:cxn ang="0">
                <a:pos x="234" y="27"/>
              </a:cxn>
              <a:cxn ang="0">
                <a:pos x="236" y="32"/>
              </a:cxn>
              <a:cxn ang="0">
                <a:pos x="236" y="36"/>
              </a:cxn>
              <a:cxn ang="0">
                <a:pos x="232" y="40"/>
              </a:cxn>
              <a:cxn ang="0">
                <a:pos x="221" y="47"/>
              </a:cxn>
              <a:cxn ang="0">
                <a:pos x="204" y="53"/>
              </a:cxn>
              <a:cxn ang="0">
                <a:pos x="182" y="58"/>
              </a:cxn>
              <a:cxn ang="0">
                <a:pos x="204" y="53"/>
              </a:cxn>
              <a:cxn ang="0">
                <a:pos x="221" y="47"/>
              </a:cxn>
              <a:cxn ang="0">
                <a:pos x="232" y="40"/>
              </a:cxn>
              <a:cxn ang="0">
                <a:pos x="236" y="36"/>
              </a:cxn>
              <a:cxn ang="0">
                <a:pos x="236" y="32"/>
              </a:cxn>
              <a:cxn ang="0">
                <a:pos x="234" y="27"/>
              </a:cxn>
              <a:cxn ang="0">
                <a:pos x="227" y="21"/>
              </a:cxn>
              <a:cxn ang="0">
                <a:pos x="215" y="15"/>
              </a:cxn>
              <a:cxn ang="0">
                <a:pos x="202" y="10"/>
              </a:cxn>
              <a:cxn ang="0">
                <a:pos x="183" y="6"/>
              </a:cxn>
              <a:cxn ang="0">
                <a:pos x="165" y="2"/>
              </a:cxn>
              <a:cxn ang="0">
                <a:pos x="142" y="0"/>
              </a:cxn>
              <a:cxn ang="0">
                <a:pos x="118" y="0"/>
              </a:cxn>
              <a:cxn ang="0">
                <a:pos x="94" y="0"/>
              </a:cxn>
              <a:cxn ang="0">
                <a:pos x="71" y="2"/>
              </a:cxn>
              <a:cxn ang="0">
                <a:pos x="53" y="6"/>
              </a:cxn>
              <a:cxn ang="0">
                <a:pos x="34" y="10"/>
              </a:cxn>
              <a:cxn ang="0">
                <a:pos x="21" y="15"/>
              </a:cxn>
              <a:cxn ang="0">
                <a:pos x="10" y="21"/>
              </a:cxn>
              <a:cxn ang="0">
                <a:pos x="2" y="27"/>
              </a:cxn>
              <a:cxn ang="0">
                <a:pos x="0" y="32"/>
              </a:cxn>
              <a:cxn ang="0">
                <a:pos x="2" y="36"/>
              </a:cxn>
              <a:cxn ang="0">
                <a:pos x="4" y="40"/>
              </a:cxn>
              <a:cxn ang="0">
                <a:pos x="15" y="47"/>
              </a:cxn>
              <a:cxn ang="0">
                <a:pos x="32" y="53"/>
              </a:cxn>
              <a:cxn ang="0">
                <a:pos x="54" y="58"/>
              </a:cxn>
            </a:cxnLst>
            <a:rect l="0" t="0" r="0" b="0"/>
            <a:pathLst>
              <a:path w="236" h="58">
                <a:moveTo>
                  <a:pt x="54" y="58"/>
                </a:moveTo>
                <a:lnTo>
                  <a:pt x="32" y="53"/>
                </a:lnTo>
                <a:lnTo>
                  <a:pt x="15" y="47"/>
                </a:lnTo>
                <a:lnTo>
                  <a:pt x="4" y="40"/>
                </a:lnTo>
                <a:lnTo>
                  <a:pt x="2" y="36"/>
                </a:lnTo>
                <a:lnTo>
                  <a:pt x="0" y="32"/>
                </a:lnTo>
                <a:lnTo>
                  <a:pt x="2" y="27"/>
                </a:lnTo>
                <a:lnTo>
                  <a:pt x="10" y="21"/>
                </a:lnTo>
                <a:lnTo>
                  <a:pt x="21" y="15"/>
                </a:lnTo>
                <a:lnTo>
                  <a:pt x="34" y="10"/>
                </a:lnTo>
                <a:lnTo>
                  <a:pt x="53" y="6"/>
                </a:lnTo>
                <a:lnTo>
                  <a:pt x="71" y="2"/>
                </a:lnTo>
                <a:lnTo>
                  <a:pt x="94" y="0"/>
                </a:lnTo>
                <a:lnTo>
                  <a:pt x="118" y="0"/>
                </a:lnTo>
                <a:lnTo>
                  <a:pt x="142" y="0"/>
                </a:lnTo>
                <a:lnTo>
                  <a:pt x="165" y="2"/>
                </a:lnTo>
                <a:lnTo>
                  <a:pt x="183" y="6"/>
                </a:lnTo>
                <a:lnTo>
                  <a:pt x="202" y="10"/>
                </a:lnTo>
                <a:lnTo>
                  <a:pt x="215" y="15"/>
                </a:lnTo>
                <a:lnTo>
                  <a:pt x="227" y="21"/>
                </a:lnTo>
                <a:lnTo>
                  <a:pt x="234" y="27"/>
                </a:lnTo>
                <a:lnTo>
                  <a:pt x="236" y="32"/>
                </a:lnTo>
                <a:lnTo>
                  <a:pt x="236" y="36"/>
                </a:lnTo>
                <a:lnTo>
                  <a:pt x="232" y="40"/>
                </a:lnTo>
                <a:lnTo>
                  <a:pt x="221" y="47"/>
                </a:lnTo>
                <a:lnTo>
                  <a:pt x="204" y="53"/>
                </a:lnTo>
                <a:lnTo>
                  <a:pt x="182" y="58"/>
                </a:lnTo>
                <a:lnTo>
                  <a:pt x="204" y="53"/>
                </a:lnTo>
                <a:lnTo>
                  <a:pt x="221" y="47"/>
                </a:lnTo>
                <a:lnTo>
                  <a:pt x="232" y="40"/>
                </a:lnTo>
                <a:lnTo>
                  <a:pt x="236" y="36"/>
                </a:lnTo>
                <a:lnTo>
                  <a:pt x="236" y="32"/>
                </a:lnTo>
                <a:lnTo>
                  <a:pt x="234" y="27"/>
                </a:lnTo>
                <a:lnTo>
                  <a:pt x="227" y="21"/>
                </a:lnTo>
                <a:lnTo>
                  <a:pt x="215" y="15"/>
                </a:lnTo>
                <a:lnTo>
                  <a:pt x="202" y="10"/>
                </a:lnTo>
                <a:lnTo>
                  <a:pt x="183" y="6"/>
                </a:lnTo>
                <a:lnTo>
                  <a:pt x="165" y="2"/>
                </a:lnTo>
                <a:lnTo>
                  <a:pt x="142" y="0"/>
                </a:lnTo>
                <a:lnTo>
                  <a:pt x="118" y="0"/>
                </a:lnTo>
                <a:lnTo>
                  <a:pt x="94" y="0"/>
                </a:lnTo>
                <a:lnTo>
                  <a:pt x="71" y="2"/>
                </a:lnTo>
                <a:lnTo>
                  <a:pt x="53" y="6"/>
                </a:lnTo>
                <a:lnTo>
                  <a:pt x="34" y="10"/>
                </a:lnTo>
                <a:lnTo>
                  <a:pt x="21" y="15"/>
                </a:lnTo>
                <a:lnTo>
                  <a:pt x="10" y="21"/>
                </a:lnTo>
                <a:lnTo>
                  <a:pt x="2" y="27"/>
                </a:lnTo>
                <a:lnTo>
                  <a:pt x="0" y="32"/>
                </a:lnTo>
                <a:lnTo>
                  <a:pt x="2" y="36"/>
                </a:lnTo>
                <a:lnTo>
                  <a:pt x="4" y="40"/>
                </a:lnTo>
                <a:lnTo>
                  <a:pt x="15" y="47"/>
                </a:lnTo>
                <a:lnTo>
                  <a:pt x="32" y="53"/>
                </a:lnTo>
                <a:lnTo>
                  <a:pt x="54" y="58"/>
                </a:lnTo>
                <a:close/>
              </a:path>
            </a:pathLst>
          </a:custGeom>
          <a:solidFill>
            <a:srgbClr val="8463B9"/>
          </a:solidFill>
          <a:ln w="9525" cap="flat" cmpd="sng">
            <a:solidFill>
              <a:srgbClr val="000000"/>
            </a:solidFill>
            <a:prstDash val="solid"/>
            <a:miter/>
            <a:headEnd type="none" w="med" len="med"/>
            <a:tailEnd type="none" w="med" len="med"/>
          </a:ln>
        </p:spPr>
        <p:txBody>
          <a:bodyPr/>
          <a:lstStyle/>
          <a:p>
            <a:endParaRPr lang="zh-CN" altLang="en-US"/>
          </a:p>
        </p:txBody>
      </p:sp>
      <p:sp>
        <p:nvSpPr>
          <p:cNvPr id="45310" name="Freeform 255"/>
          <p:cNvSpPr/>
          <p:nvPr/>
        </p:nvSpPr>
        <p:spPr>
          <a:xfrm>
            <a:off x="4249738" y="4830763"/>
            <a:ext cx="171450" cy="41275"/>
          </a:xfrm>
          <a:custGeom>
            <a:avLst/>
            <a:gdLst/>
            <a:ahLst/>
            <a:cxnLst>
              <a:cxn ang="0">
                <a:pos x="54" y="0"/>
              </a:cxn>
              <a:cxn ang="0">
                <a:pos x="32" y="6"/>
              </a:cxn>
              <a:cxn ang="0">
                <a:pos x="15" y="12"/>
              </a:cxn>
              <a:cxn ang="0">
                <a:pos x="3" y="19"/>
              </a:cxn>
              <a:cxn ang="0">
                <a:pos x="2" y="23"/>
              </a:cxn>
              <a:cxn ang="0">
                <a:pos x="0" y="27"/>
              </a:cxn>
              <a:cxn ang="0">
                <a:pos x="2" y="32"/>
              </a:cxn>
              <a:cxn ang="0">
                <a:pos x="9" y="38"/>
              </a:cxn>
              <a:cxn ang="0">
                <a:pos x="20" y="43"/>
              </a:cxn>
              <a:cxn ang="0">
                <a:pos x="33" y="49"/>
              </a:cxn>
              <a:cxn ang="0">
                <a:pos x="52" y="53"/>
              </a:cxn>
              <a:cxn ang="0">
                <a:pos x="71" y="56"/>
              </a:cxn>
              <a:cxn ang="0">
                <a:pos x="93" y="58"/>
              </a:cxn>
              <a:cxn ang="0">
                <a:pos x="118" y="58"/>
              </a:cxn>
              <a:cxn ang="0">
                <a:pos x="142" y="58"/>
              </a:cxn>
              <a:cxn ang="0">
                <a:pos x="164" y="56"/>
              </a:cxn>
              <a:cxn ang="0">
                <a:pos x="183" y="53"/>
              </a:cxn>
              <a:cxn ang="0">
                <a:pos x="202" y="49"/>
              </a:cxn>
              <a:cxn ang="0">
                <a:pos x="215" y="43"/>
              </a:cxn>
              <a:cxn ang="0">
                <a:pos x="226" y="38"/>
              </a:cxn>
              <a:cxn ang="0">
                <a:pos x="234" y="32"/>
              </a:cxn>
              <a:cxn ang="0">
                <a:pos x="235" y="27"/>
              </a:cxn>
              <a:cxn ang="0">
                <a:pos x="235" y="23"/>
              </a:cxn>
              <a:cxn ang="0">
                <a:pos x="232" y="19"/>
              </a:cxn>
              <a:cxn ang="0">
                <a:pos x="220" y="12"/>
              </a:cxn>
              <a:cxn ang="0">
                <a:pos x="204" y="6"/>
              </a:cxn>
              <a:cxn ang="0">
                <a:pos x="181" y="0"/>
              </a:cxn>
              <a:cxn ang="0">
                <a:pos x="204" y="6"/>
              </a:cxn>
              <a:cxn ang="0">
                <a:pos x="220" y="12"/>
              </a:cxn>
              <a:cxn ang="0">
                <a:pos x="232" y="19"/>
              </a:cxn>
              <a:cxn ang="0">
                <a:pos x="235" y="23"/>
              </a:cxn>
              <a:cxn ang="0">
                <a:pos x="235" y="27"/>
              </a:cxn>
              <a:cxn ang="0">
                <a:pos x="234" y="32"/>
              </a:cxn>
              <a:cxn ang="0">
                <a:pos x="226" y="38"/>
              </a:cxn>
              <a:cxn ang="0">
                <a:pos x="215" y="43"/>
              </a:cxn>
              <a:cxn ang="0">
                <a:pos x="202" y="49"/>
              </a:cxn>
              <a:cxn ang="0">
                <a:pos x="183" y="53"/>
              </a:cxn>
              <a:cxn ang="0">
                <a:pos x="164" y="56"/>
              </a:cxn>
              <a:cxn ang="0">
                <a:pos x="142" y="58"/>
              </a:cxn>
              <a:cxn ang="0">
                <a:pos x="118" y="58"/>
              </a:cxn>
              <a:cxn ang="0">
                <a:pos x="93" y="58"/>
              </a:cxn>
              <a:cxn ang="0">
                <a:pos x="71" y="56"/>
              </a:cxn>
              <a:cxn ang="0">
                <a:pos x="52" y="53"/>
              </a:cxn>
              <a:cxn ang="0">
                <a:pos x="33" y="49"/>
              </a:cxn>
              <a:cxn ang="0">
                <a:pos x="20" y="43"/>
              </a:cxn>
              <a:cxn ang="0">
                <a:pos x="9" y="38"/>
              </a:cxn>
              <a:cxn ang="0">
                <a:pos x="2" y="32"/>
              </a:cxn>
              <a:cxn ang="0">
                <a:pos x="0" y="27"/>
              </a:cxn>
              <a:cxn ang="0">
                <a:pos x="2" y="23"/>
              </a:cxn>
              <a:cxn ang="0">
                <a:pos x="3" y="19"/>
              </a:cxn>
              <a:cxn ang="0">
                <a:pos x="15" y="12"/>
              </a:cxn>
              <a:cxn ang="0">
                <a:pos x="32" y="6"/>
              </a:cxn>
              <a:cxn ang="0">
                <a:pos x="54" y="0"/>
              </a:cxn>
            </a:cxnLst>
            <a:rect l="0" t="0" r="0" b="0"/>
            <a:pathLst>
              <a:path w="235" h="58">
                <a:moveTo>
                  <a:pt x="54" y="0"/>
                </a:moveTo>
                <a:lnTo>
                  <a:pt x="32" y="6"/>
                </a:lnTo>
                <a:lnTo>
                  <a:pt x="15" y="12"/>
                </a:lnTo>
                <a:lnTo>
                  <a:pt x="3" y="19"/>
                </a:lnTo>
                <a:lnTo>
                  <a:pt x="2" y="23"/>
                </a:lnTo>
                <a:lnTo>
                  <a:pt x="0" y="27"/>
                </a:lnTo>
                <a:lnTo>
                  <a:pt x="2" y="32"/>
                </a:lnTo>
                <a:lnTo>
                  <a:pt x="9" y="38"/>
                </a:lnTo>
                <a:lnTo>
                  <a:pt x="20" y="43"/>
                </a:lnTo>
                <a:lnTo>
                  <a:pt x="33" y="49"/>
                </a:lnTo>
                <a:lnTo>
                  <a:pt x="52" y="53"/>
                </a:lnTo>
                <a:lnTo>
                  <a:pt x="71" y="56"/>
                </a:lnTo>
                <a:lnTo>
                  <a:pt x="93" y="58"/>
                </a:lnTo>
                <a:lnTo>
                  <a:pt x="118" y="58"/>
                </a:lnTo>
                <a:lnTo>
                  <a:pt x="142" y="58"/>
                </a:lnTo>
                <a:lnTo>
                  <a:pt x="164" y="56"/>
                </a:lnTo>
                <a:lnTo>
                  <a:pt x="183" y="53"/>
                </a:lnTo>
                <a:lnTo>
                  <a:pt x="202" y="49"/>
                </a:lnTo>
                <a:lnTo>
                  <a:pt x="215" y="43"/>
                </a:lnTo>
                <a:lnTo>
                  <a:pt x="226" y="38"/>
                </a:lnTo>
                <a:lnTo>
                  <a:pt x="234" y="32"/>
                </a:lnTo>
                <a:lnTo>
                  <a:pt x="235" y="27"/>
                </a:lnTo>
                <a:lnTo>
                  <a:pt x="235" y="23"/>
                </a:lnTo>
                <a:lnTo>
                  <a:pt x="232" y="19"/>
                </a:lnTo>
                <a:lnTo>
                  <a:pt x="220" y="12"/>
                </a:lnTo>
                <a:lnTo>
                  <a:pt x="204" y="6"/>
                </a:lnTo>
                <a:lnTo>
                  <a:pt x="181" y="0"/>
                </a:lnTo>
                <a:lnTo>
                  <a:pt x="204" y="6"/>
                </a:lnTo>
                <a:lnTo>
                  <a:pt x="220" y="12"/>
                </a:lnTo>
                <a:lnTo>
                  <a:pt x="232" y="19"/>
                </a:lnTo>
                <a:lnTo>
                  <a:pt x="235" y="23"/>
                </a:lnTo>
                <a:lnTo>
                  <a:pt x="235" y="27"/>
                </a:lnTo>
                <a:lnTo>
                  <a:pt x="234" y="32"/>
                </a:lnTo>
                <a:lnTo>
                  <a:pt x="226" y="38"/>
                </a:lnTo>
                <a:lnTo>
                  <a:pt x="215" y="43"/>
                </a:lnTo>
                <a:lnTo>
                  <a:pt x="202" y="49"/>
                </a:lnTo>
                <a:lnTo>
                  <a:pt x="183" y="53"/>
                </a:lnTo>
                <a:lnTo>
                  <a:pt x="164" y="56"/>
                </a:lnTo>
                <a:lnTo>
                  <a:pt x="142" y="58"/>
                </a:lnTo>
                <a:lnTo>
                  <a:pt x="118" y="58"/>
                </a:lnTo>
                <a:lnTo>
                  <a:pt x="93" y="58"/>
                </a:lnTo>
                <a:lnTo>
                  <a:pt x="71" y="56"/>
                </a:lnTo>
                <a:lnTo>
                  <a:pt x="52" y="53"/>
                </a:lnTo>
                <a:lnTo>
                  <a:pt x="33" y="49"/>
                </a:lnTo>
                <a:lnTo>
                  <a:pt x="20" y="43"/>
                </a:lnTo>
                <a:lnTo>
                  <a:pt x="9" y="38"/>
                </a:lnTo>
                <a:lnTo>
                  <a:pt x="2" y="32"/>
                </a:lnTo>
                <a:lnTo>
                  <a:pt x="0" y="27"/>
                </a:lnTo>
                <a:lnTo>
                  <a:pt x="2" y="23"/>
                </a:lnTo>
                <a:lnTo>
                  <a:pt x="3" y="19"/>
                </a:lnTo>
                <a:lnTo>
                  <a:pt x="15" y="12"/>
                </a:lnTo>
                <a:lnTo>
                  <a:pt x="32" y="6"/>
                </a:lnTo>
                <a:lnTo>
                  <a:pt x="54" y="0"/>
                </a:lnTo>
                <a:close/>
              </a:path>
            </a:pathLst>
          </a:custGeom>
          <a:solidFill>
            <a:srgbClr val="8463B9"/>
          </a:solidFill>
          <a:ln w="9525" cap="flat" cmpd="sng">
            <a:solidFill>
              <a:srgbClr val="000000"/>
            </a:solidFill>
            <a:prstDash val="solid"/>
            <a:miter/>
            <a:headEnd type="none" w="med" len="med"/>
            <a:tailEnd type="none" w="med" len="med"/>
          </a:ln>
        </p:spPr>
        <p:txBody>
          <a:bodyPr/>
          <a:lstStyle/>
          <a:p>
            <a:endParaRPr lang="zh-CN" altLang="en-US"/>
          </a:p>
        </p:txBody>
      </p:sp>
      <p:sp>
        <p:nvSpPr>
          <p:cNvPr id="45311" name="Freeform 256"/>
          <p:cNvSpPr/>
          <p:nvPr/>
        </p:nvSpPr>
        <p:spPr>
          <a:xfrm>
            <a:off x="4141788" y="4699000"/>
            <a:ext cx="168275" cy="41275"/>
          </a:xfrm>
          <a:custGeom>
            <a:avLst/>
            <a:gdLst/>
            <a:ahLst/>
            <a:cxnLst>
              <a:cxn ang="0">
                <a:pos x="54" y="58"/>
              </a:cxn>
              <a:cxn ang="0">
                <a:pos x="32" y="53"/>
              </a:cxn>
              <a:cxn ang="0">
                <a:pos x="15" y="47"/>
              </a:cxn>
              <a:cxn ang="0">
                <a:pos x="4" y="40"/>
              </a:cxn>
              <a:cxn ang="0">
                <a:pos x="2" y="36"/>
              </a:cxn>
              <a:cxn ang="0">
                <a:pos x="0" y="32"/>
              </a:cxn>
              <a:cxn ang="0">
                <a:pos x="2" y="26"/>
              </a:cxn>
              <a:cxn ang="0">
                <a:pos x="10" y="21"/>
              </a:cxn>
              <a:cxn ang="0">
                <a:pos x="21" y="15"/>
              </a:cxn>
              <a:cxn ang="0">
                <a:pos x="34" y="10"/>
              </a:cxn>
              <a:cxn ang="0">
                <a:pos x="53" y="6"/>
              </a:cxn>
              <a:cxn ang="0">
                <a:pos x="71" y="2"/>
              </a:cxn>
              <a:cxn ang="0">
                <a:pos x="94" y="0"/>
              </a:cxn>
              <a:cxn ang="0">
                <a:pos x="118" y="0"/>
              </a:cxn>
              <a:cxn ang="0">
                <a:pos x="142" y="0"/>
              </a:cxn>
              <a:cxn ang="0">
                <a:pos x="165" y="2"/>
              </a:cxn>
              <a:cxn ang="0">
                <a:pos x="184" y="6"/>
              </a:cxn>
              <a:cxn ang="0">
                <a:pos x="202" y="10"/>
              </a:cxn>
              <a:cxn ang="0">
                <a:pos x="215" y="15"/>
              </a:cxn>
              <a:cxn ang="0">
                <a:pos x="227" y="21"/>
              </a:cxn>
              <a:cxn ang="0">
                <a:pos x="234" y="26"/>
              </a:cxn>
              <a:cxn ang="0">
                <a:pos x="236" y="32"/>
              </a:cxn>
              <a:cxn ang="0">
                <a:pos x="236" y="36"/>
              </a:cxn>
              <a:cxn ang="0">
                <a:pos x="232" y="40"/>
              </a:cxn>
              <a:cxn ang="0">
                <a:pos x="221" y="47"/>
              </a:cxn>
              <a:cxn ang="0">
                <a:pos x="204" y="53"/>
              </a:cxn>
              <a:cxn ang="0">
                <a:pos x="182" y="58"/>
              </a:cxn>
              <a:cxn ang="0">
                <a:pos x="204" y="53"/>
              </a:cxn>
              <a:cxn ang="0">
                <a:pos x="221" y="47"/>
              </a:cxn>
              <a:cxn ang="0">
                <a:pos x="232" y="40"/>
              </a:cxn>
              <a:cxn ang="0">
                <a:pos x="236" y="36"/>
              </a:cxn>
              <a:cxn ang="0">
                <a:pos x="236" y="32"/>
              </a:cxn>
              <a:cxn ang="0">
                <a:pos x="234" y="26"/>
              </a:cxn>
              <a:cxn ang="0">
                <a:pos x="227" y="21"/>
              </a:cxn>
              <a:cxn ang="0">
                <a:pos x="215" y="15"/>
              </a:cxn>
              <a:cxn ang="0">
                <a:pos x="202" y="10"/>
              </a:cxn>
              <a:cxn ang="0">
                <a:pos x="184" y="6"/>
              </a:cxn>
              <a:cxn ang="0">
                <a:pos x="165" y="2"/>
              </a:cxn>
              <a:cxn ang="0">
                <a:pos x="142" y="0"/>
              </a:cxn>
              <a:cxn ang="0">
                <a:pos x="118" y="0"/>
              </a:cxn>
              <a:cxn ang="0">
                <a:pos x="94" y="0"/>
              </a:cxn>
              <a:cxn ang="0">
                <a:pos x="71" y="2"/>
              </a:cxn>
              <a:cxn ang="0">
                <a:pos x="53" y="6"/>
              </a:cxn>
              <a:cxn ang="0">
                <a:pos x="34" y="10"/>
              </a:cxn>
              <a:cxn ang="0">
                <a:pos x="21" y="15"/>
              </a:cxn>
              <a:cxn ang="0">
                <a:pos x="10" y="21"/>
              </a:cxn>
              <a:cxn ang="0">
                <a:pos x="2" y="26"/>
              </a:cxn>
              <a:cxn ang="0">
                <a:pos x="0" y="32"/>
              </a:cxn>
              <a:cxn ang="0">
                <a:pos x="2" y="36"/>
              </a:cxn>
              <a:cxn ang="0">
                <a:pos x="4" y="40"/>
              </a:cxn>
              <a:cxn ang="0">
                <a:pos x="15" y="47"/>
              </a:cxn>
              <a:cxn ang="0">
                <a:pos x="32" y="53"/>
              </a:cxn>
              <a:cxn ang="0">
                <a:pos x="54" y="58"/>
              </a:cxn>
            </a:cxnLst>
            <a:rect l="0" t="0" r="0" b="0"/>
            <a:pathLst>
              <a:path w="236" h="58">
                <a:moveTo>
                  <a:pt x="54" y="58"/>
                </a:moveTo>
                <a:lnTo>
                  <a:pt x="32" y="53"/>
                </a:lnTo>
                <a:lnTo>
                  <a:pt x="15" y="47"/>
                </a:lnTo>
                <a:lnTo>
                  <a:pt x="4" y="40"/>
                </a:lnTo>
                <a:lnTo>
                  <a:pt x="2" y="36"/>
                </a:lnTo>
                <a:lnTo>
                  <a:pt x="0" y="32"/>
                </a:lnTo>
                <a:lnTo>
                  <a:pt x="2" y="26"/>
                </a:lnTo>
                <a:lnTo>
                  <a:pt x="10" y="21"/>
                </a:lnTo>
                <a:lnTo>
                  <a:pt x="21" y="15"/>
                </a:lnTo>
                <a:lnTo>
                  <a:pt x="34" y="10"/>
                </a:lnTo>
                <a:lnTo>
                  <a:pt x="53" y="6"/>
                </a:lnTo>
                <a:lnTo>
                  <a:pt x="71" y="2"/>
                </a:lnTo>
                <a:lnTo>
                  <a:pt x="94" y="0"/>
                </a:lnTo>
                <a:lnTo>
                  <a:pt x="118" y="0"/>
                </a:lnTo>
                <a:lnTo>
                  <a:pt x="142" y="0"/>
                </a:lnTo>
                <a:lnTo>
                  <a:pt x="165" y="2"/>
                </a:lnTo>
                <a:lnTo>
                  <a:pt x="184" y="6"/>
                </a:lnTo>
                <a:lnTo>
                  <a:pt x="202" y="10"/>
                </a:lnTo>
                <a:lnTo>
                  <a:pt x="215" y="15"/>
                </a:lnTo>
                <a:lnTo>
                  <a:pt x="227" y="21"/>
                </a:lnTo>
                <a:lnTo>
                  <a:pt x="234" y="26"/>
                </a:lnTo>
                <a:lnTo>
                  <a:pt x="236" y="32"/>
                </a:lnTo>
                <a:lnTo>
                  <a:pt x="236" y="36"/>
                </a:lnTo>
                <a:lnTo>
                  <a:pt x="232" y="40"/>
                </a:lnTo>
                <a:lnTo>
                  <a:pt x="221" y="47"/>
                </a:lnTo>
                <a:lnTo>
                  <a:pt x="204" y="53"/>
                </a:lnTo>
                <a:lnTo>
                  <a:pt x="182" y="58"/>
                </a:lnTo>
                <a:lnTo>
                  <a:pt x="204" y="53"/>
                </a:lnTo>
                <a:lnTo>
                  <a:pt x="221" y="47"/>
                </a:lnTo>
                <a:lnTo>
                  <a:pt x="232" y="40"/>
                </a:lnTo>
                <a:lnTo>
                  <a:pt x="236" y="36"/>
                </a:lnTo>
                <a:lnTo>
                  <a:pt x="236" y="32"/>
                </a:lnTo>
                <a:lnTo>
                  <a:pt x="234" y="26"/>
                </a:lnTo>
                <a:lnTo>
                  <a:pt x="227" y="21"/>
                </a:lnTo>
                <a:lnTo>
                  <a:pt x="215" y="15"/>
                </a:lnTo>
                <a:lnTo>
                  <a:pt x="202" y="10"/>
                </a:lnTo>
                <a:lnTo>
                  <a:pt x="184" y="6"/>
                </a:lnTo>
                <a:lnTo>
                  <a:pt x="165" y="2"/>
                </a:lnTo>
                <a:lnTo>
                  <a:pt x="142" y="0"/>
                </a:lnTo>
                <a:lnTo>
                  <a:pt x="118" y="0"/>
                </a:lnTo>
                <a:lnTo>
                  <a:pt x="94" y="0"/>
                </a:lnTo>
                <a:lnTo>
                  <a:pt x="71" y="2"/>
                </a:lnTo>
                <a:lnTo>
                  <a:pt x="53" y="6"/>
                </a:lnTo>
                <a:lnTo>
                  <a:pt x="34" y="10"/>
                </a:lnTo>
                <a:lnTo>
                  <a:pt x="21" y="15"/>
                </a:lnTo>
                <a:lnTo>
                  <a:pt x="10" y="21"/>
                </a:lnTo>
                <a:lnTo>
                  <a:pt x="2" y="26"/>
                </a:lnTo>
                <a:lnTo>
                  <a:pt x="0" y="32"/>
                </a:lnTo>
                <a:lnTo>
                  <a:pt x="2" y="36"/>
                </a:lnTo>
                <a:lnTo>
                  <a:pt x="4" y="40"/>
                </a:lnTo>
                <a:lnTo>
                  <a:pt x="15" y="47"/>
                </a:lnTo>
                <a:lnTo>
                  <a:pt x="32" y="53"/>
                </a:lnTo>
                <a:lnTo>
                  <a:pt x="54" y="58"/>
                </a:lnTo>
                <a:close/>
              </a:path>
            </a:pathLst>
          </a:custGeom>
          <a:solidFill>
            <a:srgbClr val="8463B9"/>
          </a:solidFill>
          <a:ln w="9525" cap="flat" cmpd="sng">
            <a:solidFill>
              <a:srgbClr val="000000"/>
            </a:solidFill>
            <a:prstDash val="solid"/>
            <a:miter/>
            <a:headEnd type="none" w="med" len="med"/>
            <a:tailEnd type="none" w="med" len="med"/>
          </a:ln>
        </p:spPr>
        <p:txBody>
          <a:bodyPr/>
          <a:lstStyle/>
          <a:p>
            <a:endParaRPr lang="zh-CN" altLang="en-US"/>
          </a:p>
        </p:txBody>
      </p:sp>
      <p:sp>
        <p:nvSpPr>
          <p:cNvPr id="45312" name="Freeform 257"/>
          <p:cNvSpPr/>
          <p:nvPr/>
        </p:nvSpPr>
        <p:spPr>
          <a:xfrm>
            <a:off x="4040188" y="4830763"/>
            <a:ext cx="168275" cy="41275"/>
          </a:xfrm>
          <a:custGeom>
            <a:avLst/>
            <a:gdLst/>
            <a:ahLst/>
            <a:cxnLst>
              <a:cxn ang="0">
                <a:pos x="181" y="0"/>
              </a:cxn>
              <a:cxn ang="0">
                <a:pos x="204" y="6"/>
              </a:cxn>
              <a:cxn ang="0">
                <a:pos x="221" y="12"/>
              </a:cxn>
              <a:cxn ang="0">
                <a:pos x="232" y="19"/>
              </a:cxn>
              <a:cxn ang="0">
                <a:pos x="236" y="23"/>
              </a:cxn>
              <a:cxn ang="0">
                <a:pos x="236" y="27"/>
              </a:cxn>
              <a:cxn ang="0">
                <a:pos x="234" y="32"/>
              </a:cxn>
              <a:cxn ang="0">
                <a:pos x="226" y="38"/>
              </a:cxn>
              <a:cxn ang="0">
                <a:pos x="215" y="43"/>
              </a:cxn>
              <a:cxn ang="0">
                <a:pos x="202" y="49"/>
              </a:cxn>
              <a:cxn ang="0">
                <a:pos x="183" y="53"/>
              </a:cxn>
              <a:cxn ang="0">
                <a:pos x="165" y="56"/>
              </a:cxn>
              <a:cxn ang="0">
                <a:pos x="142" y="58"/>
              </a:cxn>
              <a:cxn ang="0">
                <a:pos x="118" y="58"/>
              </a:cxn>
              <a:cxn ang="0">
                <a:pos x="94" y="58"/>
              </a:cxn>
              <a:cxn ang="0">
                <a:pos x="71" y="56"/>
              </a:cxn>
              <a:cxn ang="0">
                <a:pos x="52" y="53"/>
              </a:cxn>
              <a:cxn ang="0">
                <a:pos x="34" y="49"/>
              </a:cxn>
              <a:cxn ang="0">
                <a:pos x="21" y="43"/>
              </a:cxn>
              <a:cxn ang="0">
                <a:pos x="9" y="38"/>
              </a:cxn>
              <a:cxn ang="0">
                <a:pos x="2" y="32"/>
              </a:cxn>
              <a:cxn ang="0">
                <a:pos x="0" y="27"/>
              </a:cxn>
              <a:cxn ang="0">
                <a:pos x="2" y="23"/>
              </a:cxn>
              <a:cxn ang="0">
                <a:pos x="4" y="19"/>
              </a:cxn>
              <a:cxn ang="0">
                <a:pos x="15" y="12"/>
              </a:cxn>
              <a:cxn ang="0">
                <a:pos x="32" y="6"/>
              </a:cxn>
              <a:cxn ang="0">
                <a:pos x="54" y="0"/>
              </a:cxn>
              <a:cxn ang="0">
                <a:pos x="32" y="6"/>
              </a:cxn>
              <a:cxn ang="0">
                <a:pos x="15" y="12"/>
              </a:cxn>
              <a:cxn ang="0">
                <a:pos x="4" y="19"/>
              </a:cxn>
              <a:cxn ang="0">
                <a:pos x="2" y="23"/>
              </a:cxn>
              <a:cxn ang="0">
                <a:pos x="0" y="27"/>
              </a:cxn>
              <a:cxn ang="0">
                <a:pos x="2" y="32"/>
              </a:cxn>
              <a:cxn ang="0">
                <a:pos x="9" y="38"/>
              </a:cxn>
              <a:cxn ang="0">
                <a:pos x="21" y="43"/>
              </a:cxn>
              <a:cxn ang="0">
                <a:pos x="34" y="49"/>
              </a:cxn>
              <a:cxn ang="0">
                <a:pos x="52" y="53"/>
              </a:cxn>
              <a:cxn ang="0">
                <a:pos x="71" y="56"/>
              </a:cxn>
              <a:cxn ang="0">
                <a:pos x="94" y="58"/>
              </a:cxn>
              <a:cxn ang="0">
                <a:pos x="118" y="58"/>
              </a:cxn>
              <a:cxn ang="0">
                <a:pos x="142" y="58"/>
              </a:cxn>
              <a:cxn ang="0">
                <a:pos x="165" y="56"/>
              </a:cxn>
              <a:cxn ang="0">
                <a:pos x="183" y="53"/>
              </a:cxn>
              <a:cxn ang="0">
                <a:pos x="202" y="49"/>
              </a:cxn>
              <a:cxn ang="0">
                <a:pos x="215" y="43"/>
              </a:cxn>
              <a:cxn ang="0">
                <a:pos x="226" y="38"/>
              </a:cxn>
              <a:cxn ang="0">
                <a:pos x="234" y="32"/>
              </a:cxn>
              <a:cxn ang="0">
                <a:pos x="236" y="27"/>
              </a:cxn>
              <a:cxn ang="0">
                <a:pos x="236" y="23"/>
              </a:cxn>
              <a:cxn ang="0">
                <a:pos x="232" y="19"/>
              </a:cxn>
              <a:cxn ang="0">
                <a:pos x="221" y="12"/>
              </a:cxn>
              <a:cxn ang="0">
                <a:pos x="204" y="6"/>
              </a:cxn>
              <a:cxn ang="0">
                <a:pos x="181" y="0"/>
              </a:cxn>
            </a:cxnLst>
            <a:rect l="0" t="0" r="0" b="0"/>
            <a:pathLst>
              <a:path w="236" h="58">
                <a:moveTo>
                  <a:pt x="181" y="0"/>
                </a:moveTo>
                <a:lnTo>
                  <a:pt x="204" y="6"/>
                </a:lnTo>
                <a:lnTo>
                  <a:pt x="221" y="12"/>
                </a:lnTo>
                <a:lnTo>
                  <a:pt x="232" y="19"/>
                </a:lnTo>
                <a:lnTo>
                  <a:pt x="236" y="23"/>
                </a:lnTo>
                <a:lnTo>
                  <a:pt x="236" y="27"/>
                </a:lnTo>
                <a:lnTo>
                  <a:pt x="234" y="32"/>
                </a:lnTo>
                <a:lnTo>
                  <a:pt x="226" y="38"/>
                </a:lnTo>
                <a:lnTo>
                  <a:pt x="215" y="43"/>
                </a:lnTo>
                <a:lnTo>
                  <a:pt x="202" y="49"/>
                </a:lnTo>
                <a:lnTo>
                  <a:pt x="183" y="53"/>
                </a:lnTo>
                <a:lnTo>
                  <a:pt x="165" y="56"/>
                </a:lnTo>
                <a:lnTo>
                  <a:pt x="142" y="58"/>
                </a:lnTo>
                <a:lnTo>
                  <a:pt x="118" y="58"/>
                </a:lnTo>
                <a:lnTo>
                  <a:pt x="94" y="58"/>
                </a:lnTo>
                <a:lnTo>
                  <a:pt x="71" y="56"/>
                </a:lnTo>
                <a:lnTo>
                  <a:pt x="52" y="53"/>
                </a:lnTo>
                <a:lnTo>
                  <a:pt x="34" y="49"/>
                </a:lnTo>
                <a:lnTo>
                  <a:pt x="21" y="43"/>
                </a:lnTo>
                <a:lnTo>
                  <a:pt x="9" y="38"/>
                </a:lnTo>
                <a:lnTo>
                  <a:pt x="2" y="32"/>
                </a:lnTo>
                <a:lnTo>
                  <a:pt x="0" y="27"/>
                </a:lnTo>
                <a:lnTo>
                  <a:pt x="2" y="23"/>
                </a:lnTo>
                <a:lnTo>
                  <a:pt x="4" y="19"/>
                </a:lnTo>
                <a:lnTo>
                  <a:pt x="15" y="12"/>
                </a:lnTo>
                <a:lnTo>
                  <a:pt x="32" y="6"/>
                </a:lnTo>
                <a:lnTo>
                  <a:pt x="54" y="0"/>
                </a:lnTo>
                <a:lnTo>
                  <a:pt x="32" y="6"/>
                </a:lnTo>
                <a:lnTo>
                  <a:pt x="15" y="12"/>
                </a:lnTo>
                <a:lnTo>
                  <a:pt x="4" y="19"/>
                </a:lnTo>
                <a:lnTo>
                  <a:pt x="2" y="23"/>
                </a:lnTo>
                <a:lnTo>
                  <a:pt x="0" y="27"/>
                </a:lnTo>
                <a:lnTo>
                  <a:pt x="2" y="32"/>
                </a:lnTo>
                <a:lnTo>
                  <a:pt x="9" y="38"/>
                </a:lnTo>
                <a:lnTo>
                  <a:pt x="21" y="43"/>
                </a:lnTo>
                <a:lnTo>
                  <a:pt x="34" y="49"/>
                </a:lnTo>
                <a:lnTo>
                  <a:pt x="52" y="53"/>
                </a:lnTo>
                <a:lnTo>
                  <a:pt x="71" y="56"/>
                </a:lnTo>
                <a:lnTo>
                  <a:pt x="94" y="58"/>
                </a:lnTo>
                <a:lnTo>
                  <a:pt x="118" y="58"/>
                </a:lnTo>
                <a:lnTo>
                  <a:pt x="142" y="58"/>
                </a:lnTo>
                <a:lnTo>
                  <a:pt x="165" y="56"/>
                </a:lnTo>
                <a:lnTo>
                  <a:pt x="183" y="53"/>
                </a:lnTo>
                <a:lnTo>
                  <a:pt x="202" y="49"/>
                </a:lnTo>
                <a:lnTo>
                  <a:pt x="215" y="43"/>
                </a:lnTo>
                <a:lnTo>
                  <a:pt x="226" y="38"/>
                </a:lnTo>
                <a:lnTo>
                  <a:pt x="234" y="32"/>
                </a:lnTo>
                <a:lnTo>
                  <a:pt x="236" y="27"/>
                </a:lnTo>
                <a:lnTo>
                  <a:pt x="236" y="23"/>
                </a:lnTo>
                <a:lnTo>
                  <a:pt x="232" y="19"/>
                </a:lnTo>
                <a:lnTo>
                  <a:pt x="221" y="12"/>
                </a:lnTo>
                <a:lnTo>
                  <a:pt x="204" y="6"/>
                </a:lnTo>
                <a:lnTo>
                  <a:pt x="181" y="0"/>
                </a:lnTo>
                <a:close/>
              </a:path>
            </a:pathLst>
          </a:custGeom>
          <a:solidFill>
            <a:srgbClr val="8463B9"/>
          </a:solidFill>
          <a:ln w="9525" cap="flat" cmpd="sng">
            <a:solidFill>
              <a:srgbClr val="000000"/>
            </a:solidFill>
            <a:prstDash val="solid"/>
            <a:miter/>
            <a:headEnd type="none" w="med" len="med"/>
            <a:tailEnd type="none" w="med" len="med"/>
          </a:ln>
        </p:spPr>
        <p:txBody>
          <a:bodyPr/>
          <a:lstStyle/>
          <a:p>
            <a:endParaRPr lang="zh-CN" altLang="en-US"/>
          </a:p>
        </p:txBody>
      </p:sp>
      <p:sp>
        <p:nvSpPr>
          <p:cNvPr id="45313" name="Freeform 258"/>
          <p:cNvSpPr/>
          <p:nvPr/>
        </p:nvSpPr>
        <p:spPr>
          <a:xfrm>
            <a:off x="4556125" y="4697413"/>
            <a:ext cx="169863" cy="41275"/>
          </a:xfrm>
          <a:custGeom>
            <a:avLst/>
            <a:gdLst/>
            <a:ahLst/>
            <a:cxnLst>
              <a:cxn ang="0">
                <a:pos x="54" y="58"/>
              </a:cxn>
              <a:cxn ang="0">
                <a:pos x="31" y="53"/>
              </a:cxn>
              <a:cxn ang="0">
                <a:pos x="14" y="47"/>
              </a:cxn>
              <a:cxn ang="0">
                <a:pos x="3" y="40"/>
              </a:cxn>
              <a:cxn ang="0">
                <a:pos x="1" y="36"/>
              </a:cxn>
              <a:cxn ang="0">
                <a:pos x="0" y="32"/>
              </a:cxn>
              <a:cxn ang="0">
                <a:pos x="1" y="27"/>
              </a:cxn>
              <a:cxn ang="0">
                <a:pos x="9" y="21"/>
              </a:cxn>
              <a:cxn ang="0">
                <a:pos x="20" y="15"/>
              </a:cxn>
              <a:cxn ang="0">
                <a:pos x="33" y="10"/>
              </a:cxn>
              <a:cxn ang="0">
                <a:pos x="52" y="6"/>
              </a:cxn>
              <a:cxn ang="0">
                <a:pos x="71" y="2"/>
              </a:cxn>
              <a:cxn ang="0">
                <a:pos x="93" y="0"/>
              </a:cxn>
              <a:cxn ang="0">
                <a:pos x="117" y="0"/>
              </a:cxn>
              <a:cxn ang="0">
                <a:pos x="142" y="0"/>
              </a:cxn>
              <a:cxn ang="0">
                <a:pos x="164" y="2"/>
              </a:cxn>
              <a:cxn ang="0">
                <a:pos x="183" y="6"/>
              </a:cxn>
              <a:cxn ang="0">
                <a:pos x="202" y="10"/>
              </a:cxn>
              <a:cxn ang="0">
                <a:pos x="215" y="15"/>
              </a:cxn>
              <a:cxn ang="0">
                <a:pos x="226" y="21"/>
              </a:cxn>
              <a:cxn ang="0">
                <a:pos x="233" y="27"/>
              </a:cxn>
              <a:cxn ang="0">
                <a:pos x="235" y="32"/>
              </a:cxn>
              <a:cxn ang="0">
                <a:pos x="235" y="36"/>
              </a:cxn>
              <a:cxn ang="0">
                <a:pos x="231" y="40"/>
              </a:cxn>
              <a:cxn ang="0">
                <a:pos x="220" y="47"/>
              </a:cxn>
              <a:cxn ang="0">
                <a:pos x="203" y="53"/>
              </a:cxn>
              <a:cxn ang="0">
                <a:pos x="181" y="58"/>
              </a:cxn>
              <a:cxn ang="0">
                <a:pos x="203" y="53"/>
              </a:cxn>
              <a:cxn ang="0">
                <a:pos x="220" y="47"/>
              </a:cxn>
              <a:cxn ang="0">
                <a:pos x="231" y="40"/>
              </a:cxn>
              <a:cxn ang="0">
                <a:pos x="235" y="36"/>
              </a:cxn>
              <a:cxn ang="0">
                <a:pos x="235" y="32"/>
              </a:cxn>
              <a:cxn ang="0">
                <a:pos x="233" y="27"/>
              </a:cxn>
              <a:cxn ang="0">
                <a:pos x="226" y="21"/>
              </a:cxn>
              <a:cxn ang="0">
                <a:pos x="215" y="15"/>
              </a:cxn>
              <a:cxn ang="0">
                <a:pos x="202" y="10"/>
              </a:cxn>
              <a:cxn ang="0">
                <a:pos x="183" y="6"/>
              </a:cxn>
              <a:cxn ang="0">
                <a:pos x="164" y="2"/>
              </a:cxn>
              <a:cxn ang="0">
                <a:pos x="142" y="0"/>
              </a:cxn>
              <a:cxn ang="0">
                <a:pos x="117" y="0"/>
              </a:cxn>
              <a:cxn ang="0">
                <a:pos x="93" y="0"/>
              </a:cxn>
              <a:cxn ang="0">
                <a:pos x="71" y="2"/>
              </a:cxn>
              <a:cxn ang="0">
                <a:pos x="52" y="6"/>
              </a:cxn>
              <a:cxn ang="0">
                <a:pos x="33" y="10"/>
              </a:cxn>
              <a:cxn ang="0">
                <a:pos x="20" y="15"/>
              </a:cxn>
              <a:cxn ang="0">
                <a:pos x="9" y="21"/>
              </a:cxn>
              <a:cxn ang="0">
                <a:pos x="1" y="27"/>
              </a:cxn>
              <a:cxn ang="0">
                <a:pos x="0" y="32"/>
              </a:cxn>
              <a:cxn ang="0">
                <a:pos x="1" y="36"/>
              </a:cxn>
              <a:cxn ang="0">
                <a:pos x="3" y="40"/>
              </a:cxn>
              <a:cxn ang="0">
                <a:pos x="14" y="47"/>
              </a:cxn>
              <a:cxn ang="0">
                <a:pos x="31" y="53"/>
              </a:cxn>
              <a:cxn ang="0">
                <a:pos x="54" y="58"/>
              </a:cxn>
            </a:cxnLst>
            <a:rect l="0" t="0" r="0" b="0"/>
            <a:pathLst>
              <a:path w="235" h="58">
                <a:moveTo>
                  <a:pt x="54" y="58"/>
                </a:moveTo>
                <a:lnTo>
                  <a:pt x="31" y="53"/>
                </a:lnTo>
                <a:lnTo>
                  <a:pt x="14" y="47"/>
                </a:lnTo>
                <a:lnTo>
                  <a:pt x="3" y="40"/>
                </a:lnTo>
                <a:lnTo>
                  <a:pt x="1" y="36"/>
                </a:lnTo>
                <a:lnTo>
                  <a:pt x="0" y="32"/>
                </a:lnTo>
                <a:lnTo>
                  <a:pt x="1" y="27"/>
                </a:lnTo>
                <a:lnTo>
                  <a:pt x="9" y="21"/>
                </a:lnTo>
                <a:lnTo>
                  <a:pt x="20" y="15"/>
                </a:lnTo>
                <a:lnTo>
                  <a:pt x="33" y="10"/>
                </a:lnTo>
                <a:lnTo>
                  <a:pt x="52" y="6"/>
                </a:lnTo>
                <a:lnTo>
                  <a:pt x="71" y="2"/>
                </a:lnTo>
                <a:lnTo>
                  <a:pt x="93" y="0"/>
                </a:lnTo>
                <a:lnTo>
                  <a:pt x="117" y="0"/>
                </a:lnTo>
                <a:lnTo>
                  <a:pt x="142" y="0"/>
                </a:lnTo>
                <a:lnTo>
                  <a:pt x="164" y="2"/>
                </a:lnTo>
                <a:lnTo>
                  <a:pt x="183" y="6"/>
                </a:lnTo>
                <a:lnTo>
                  <a:pt x="202" y="10"/>
                </a:lnTo>
                <a:lnTo>
                  <a:pt x="215" y="15"/>
                </a:lnTo>
                <a:lnTo>
                  <a:pt x="226" y="21"/>
                </a:lnTo>
                <a:lnTo>
                  <a:pt x="233" y="27"/>
                </a:lnTo>
                <a:lnTo>
                  <a:pt x="235" y="32"/>
                </a:lnTo>
                <a:lnTo>
                  <a:pt x="235" y="36"/>
                </a:lnTo>
                <a:lnTo>
                  <a:pt x="231" y="40"/>
                </a:lnTo>
                <a:lnTo>
                  <a:pt x="220" y="47"/>
                </a:lnTo>
                <a:lnTo>
                  <a:pt x="203" y="53"/>
                </a:lnTo>
                <a:lnTo>
                  <a:pt x="181" y="58"/>
                </a:lnTo>
                <a:lnTo>
                  <a:pt x="203" y="53"/>
                </a:lnTo>
                <a:lnTo>
                  <a:pt x="220" y="47"/>
                </a:lnTo>
                <a:lnTo>
                  <a:pt x="231" y="40"/>
                </a:lnTo>
                <a:lnTo>
                  <a:pt x="235" y="36"/>
                </a:lnTo>
                <a:lnTo>
                  <a:pt x="235" y="32"/>
                </a:lnTo>
                <a:lnTo>
                  <a:pt x="233" y="27"/>
                </a:lnTo>
                <a:lnTo>
                  <a:pt x="226" y="21"/>
                </a:lnTo>
                <a:lnTo>
                  <a:pt x="215" y="15"/>
                </a:lnTo>
                <a:lnTo>
                  <a:pt x="202" y="10"/>
                </a:lnTo>
                <a:lnTo>
                  <a:pt x="183" y="6"/>
                </a:lnTo>
                <a:lnTo>
                  <a:pt x="164" y="2"/>
                </a:lnTo>
                <a:lnTo>
                  <a:pt x="142" y="0"/>
                </a:lnTo>
                <a:lnTo>
                  <a:pt x="117" y="0"/>
                </a:lnTo>
                <a:lnTo>
                  <a:pt x="93" y="0"/>
                </a:lnTo>
                <a:lnTo>
                  <a:pt x="71" y="2"/>
                </a:lnTo>
                <a:lnTo>
                  <a:pt x="52" y="6"/>
                </a:lnTo>
                <a:lnTo>
                  <a:pt x="33" y="10"/>
                </a:lnTo>
                <a:lnTo>
                  <a:pt x="20" y="15"/>
                </a:lnTo>
                <a:lnTo>
                  <a:pt x="9" y="21"/>
                </a:lnTo>
                <a:lnTo>
                  <a:pt x="1" y="27"/>
                </a:lnTo>
                <a:lnTo>
                  <a:pt x="0" y="32"/>
                </a:lnTo>
                <a:lnTo>
                  <a:pt x="1" y="36"/>
                </a:lnTo>
                <a:lnTo>
                  <a:pt x="3" y="40"/>
                </a:lnTo>
                <a:lnTo>
                  <a:pt x="14" y="47"/>
                </a:lnTo>
                <a:lnTo>
                  <a:pt x="31" y="53"/>
                </a:lnTo>
                <a:lnTo>
                  <a:pt x="54" y="58"/>
                </a:lnTo>
                <a:close/>
              </a:path>
            </a:pathLst>
          </a:custGeom>
          <a:solidFill>
            <a:srgbClr val="8463B9"/>
          </a:solidFill>
          <a:ln w="9525" cap="flat" cmpd="sng">
            <a:solidFill>
              <a:srgbClr val="000000"/>
            </a:solidFill>
            <a:prstDash val="solid"/>
            <a:miter/>
            <a:headEnd type="none" w="med" len="med"/>
            <a:tailEnd type="none" w="med" len="med"/>
          </a:ln>
        </p:spPr>
        <p:txBody>
          <a:bodyPr/>
          <a:lstStyle/>
          <a:p>
            <a:endParaRPr lang="zh-CN" altLang="en-US"/>
          </a:p>
        </p:txBody>
      </p:sp>
      <p:sp>
        <p:nvSpPr>
          <p:cNvPr id="45314" name="Freeform 259"/>
          <p:cNvSpPr/>
          <p:nvPr/>
        </p:nvSpPr>
        <p:spPr>
          <a:xfrm>
            <a:off x="4765675" y="4699000"/>
            <a:ext cx="169863" cy="42863"/>
          </a:xfrm>
          <a:custGeom>
            <a:avLst/>
            <a:gdLst/>
            <a:ahLst/>
            <a:cxnLst>
              <a:cxn ang="0">
                <a:pos x="55" y="60"/>
              </a:cxn>
              <a:cxn ang="0">
                <a:pos x="32" y="55"/>
              </a:cxn>
              <a:cxn ang="0">
                <a:pos x="15" y="49"/>
              </a:cxn>
              <a:cxn ang="0">
                <a:pos x="4" y="40"/>
              </a:cxn>
              <a:cxn ang="0">
                <a:pos x="2" y="36"/>
              </a:cxn>
              <a:cxn ang="0">
                <a:pos x="0" y="32"/>
              </a:cxn>
              <a:cxn ang="0">
                <a:pos x="2" y="26"/>
              </a:cxn>
              <a:cxn ang="0">
                <a:pos x="10" y="21"/>
              </a:cxn>
              <a:cxn ang="0">
                <a:pos x="21" y="15"/>
              </a:cxn>
              <a:cxn ang="0">
                <a:pos x="34" y="10"/>
              </a:cxn>
              <a:cxn ang="0">
                <a:pos x="53" y="6"/>
              </a:cxn>
              <a:cxn ang="0">
                <a:pos x="72" y="2"/>
              </a:cxn>
              <a:cxn ang="0">
                <a:pos x="94" y="0"/>
              </a:cxn>
              <a:cxn ang="0">
                <a:pos x="118" y="0"/>
              </a:cxn>
              <a:cxn ang="0">
                <a:pos x="143" y="0"/>
              </a:cxn>
              <a:cxn ang="0">
                <a:pos x="165" y="2"/>
              </a:cxn>
              <a:cxn ang="0">
                <a:pos x="184" y="6"/>
              </a:cxn>
              <a:cxn ang="0">
                <a:pos x="203" y="10"/>
              </a:cxn>
              <a:cxn ang="0">
                <a:pos x="216" y="15"/>
              </a:cxn>
              <a:cxn ang="0">
                <a:pos x="227" y="21"/>
              </a:cxn>
              <a:cxn ang="0">
                <a:pos x="234" y="26"/>
              </a:cxn>
              <a:cxn ang="0">
                <a:pos x="236" y="32"/>
              </a:cxn>
              <a:cxn ang="0">
                <a:pos x="236" y="36"/>
              </a:cxn>
              <a:cxn ang="0">
                <a:pos x="232" y="40"/>
              </a:cxn>
              <a:cxn ang="0">
                <a:pos x="221" y="49"/>
              </a:cxn>
              <a:cxn ang="0">
                <a:pos x="204" y="55"/>
              </a:cxn>
              <a:cxn ang="0">
                <a:pos x="182" y="60"/>
              </a:cxn>
              <a:cxn ang="0">
                <a:pos x="204" y="55"/>
              </a:cxn>
              <a:cxn ang="0">
                <a:pos x="221" y="49"/>
              </a:cxn>
              <a:cxn ang="0">
                <a:pos x="232" y="40"/>
              </a:cxn>
              <a:cxn ang="0">
                <a:pos x="236" y="36"/>
              </a:cxn>
              <a:cxn ang="0">
                <a:pos x="236" y="32"/>
              </a:cxn>
              <a:cxn ang="0">
                <a:pos x="234" y="26"/>
              </a:cxn>
              <a:cxn ang="0">
                <a:pos x="227" y="21"/>
              </a:cxn>
              <a:cxn ang="0">
                <a:pos x="216" y="15"/>
              </a:cxn>
              <a:cxn ang="0">
                <a:pos x="203" y="10"/>
              </a:cxn>
              <a:cxn ang="0">
                <a:pos x="184" y="6"/>
              </a:cxn>
              <a:cxn ang="0">
                <a:pos x="165" y="2"/>
              </a:cxn>
              <a:cxn ang="0">
                <a:pos x="143" y="0"/>
              </a:cxn>
              <a:cxn ang="0">
                <a:pos x="118" y="0"/>
              </a:cxn>
              <a:cxn ang="0">
                <a:pos x="94" y="0"/>
              </a:cxn>
              <a:cxn ang="0">
                <a:pos x="72" y="2"/>
              </a:cxn>
              <a:cxn ang="0">
                <a:pos x="53" y="6"/>
              </a:cxn>
              <a:cxn ang="0">
                <a:pos x="34" y="10"/>
              </a:cxn>
              <a:cxn ang="0">
                <a:pos x="21" y="15"/>
              </a:cxn>
              <a:cxn ang="0">
                <a:pos x="10" y="21"/>
              </a:cxn>
              <a:cxn ang="0">
                <a:pos x="2" y="26"/>
              </a:cxn>
              <a:cxn ang="0">
                <a:pos x="0" y="32"/>
              </a:cxn>
              <a:cxn ang="0">
                <a:pos x="2" y="36"/>
              </a:cxn>
              <a:cxn ang="0">
                <a:pos x="4" y="40"/>
              </a:cxn>
              <a:cxn ang="0">
                <a:pos x="15" y="49"/>
              </a:cxn>
              <a:cxn ang="0">
                <a:pos x="32" y="55"/>
              </a:cxn>
              <a:cxn ang="0">
                <a:pos x="55" y="60"/>
              </a:cxn>
            </a:cxnLst>
            <a:rect l="0" t="0" r="0" b="0"/>
            <a:pathLst>
              <a:path w="236" h="60">
                <a:moveTo>
                  <a:pt x="55" y="60"/>
                </a:moveTo>
                <a:lnTo>
                  <a:pt x="32" y="55"/>
                </a:lnTo>
                <a:lnTo>
                  <a:pt x="15" y="49"/>
                </a:lnTo>
                <a:lnTo>
                  <a:pt x="4" y="40"/>
                </a:lnTo>
                <a:lnTo>
                  <a:pt x="2" y="36"/>
                </a:lnTo>
                <a:lnTo>
                  <a:pt x="0" y="32"/>
                </a:lnTo>
                <a:lnTo>
                  <a:pt x="2" y="26"/>
                </a:lnTo>
                <a:lnTo>
                  <a:pt x="10" y="21"/>
                </a:lnTo>
                <a:lnTo>
                  <a:pt x="21" y="15"/>
                </a:lnTo>
                <a:lnTo>
                  <a:pt x="34" y="10"/>
                </a:lnTo>
                <a:lnTo>
                  <a:pt x="53" y="6"/>
                </a:lnTo>
                <a:lnTo>
                  <a:pt x="72" y="2"/>
                </a:lnTo>
                <a:lnTo>
                  <a:pt x="94" y="0"/>
                </a:lnTo>
                <a:lnTo>
                  <a:pt x="118" y="0"/>
                </a:lnTo>
                <a:lnTo>
                  <a:pt x="143" y="0"/>
                </a:lnTo>
                <a:lnTo>
                  <a:pt x="165" y="2"/>
                </a:lnTo>
                <a:lnTo>
                  <a:pt x="184" y="6"/>
                </a:lnTo>
                <a:lnTo>
                  <a:pt x="203" y="10"/>
                </a:lnTo>
                <a:lnTo>
                  <a:pt x="216" y="15"/>
                </a:lnTo>
                <a:lnTo>
                  <a:pt x="227" y="21"/>
                </a:lnTo>
                <a:lnTo>
                  <a:pt x="234" y="26"/>
                </a:lnTo>
                <a:lnTo>
                  <a:pt x="236" y="32"/>
                </a:lnTo>
                <a:lnTo>
                  <a:pt x="236" y="36"/>
                </a:lnTo>
                <a:lnTo>
                  <a:pt x="232" y="40"/>
                </a:lnTo>
                <a:lnTo>
                  <a:pt x="221" y="49"/>
                </a:lnTo>
                <a:lnTo>
                  <a:pt x="204" y="55"/>
                </a:lnTo>
                <a:lnTo>
                  <a:pt x="182" y="60"/>
                </a:lnTo>
                <a:lnTo>
                  <a:pt x="204" y="55"/>
                </a:lnTo>
                <a:lnTo>
                  <a:pt x="221" y="49"/>
                </a:lnTo>
                <a:lnTo>
                  <a:pt x="232" y="40"/>
                </a:lnTo>
                <a:lnTo>
                  <a:pt x="236" y="36"/>
                </a:lnTo>
                <a:lnTo>
                  <a:pt x="236" y="32"/>
                </a:lnTo>
                <a:lnTo>
                  <a:pt x="234" y="26"/>
                </a:lnTo>
                <a:lnTo>
                  <a:pt x="227" y="21"/>
                </a:lnTo>
                <a:lnTo>
                  <a:pt x="216" y="15"/>
                </a:lnTo>
                <a:lnTo>
                  <a:pt x="203" y="10"/>
                </a:lnTo>
                <a:lnTo>
                  <a:pt x="184" y="6"/>
                </a:lnTo>
                <a:lnTo>
                  <a:pt x="165" y="2"/>
                </a:lnTo>
                <a:lnTo>
                  <a:pt x="143" y="0"/>
                </a:lnTo>
                <a:lnTo>
                  <a:pt x="118" y="0"/>
                </a:lnTo>
                <a:lnTo>
                  <a:pt x="94" y="0"/>
                </a:lnTo>
                <a:lnTo>
                  <a:pt x="72" y="2"/>
                </a:lnTo>
                <a:lnTo>
                  <a:pt x="53" y="6"/>
                </a:lnTo>
                <a:lnTo>
                  <a:pt x="34" y="10"/>
                </a:lnTo>
                <a:lnTo>
                  <a:pt x="21" y="15"/>
                </a:lnTo>
                <a:lnTo>
                  <a:pt x="10" y="21"/>
                </a:lnTo>
                <a:lnTo>
                  <a:pt x="2" y="26"/>
                </a:lnTo>
                <a:lnTo>
                  <a:pt x="0" y="32"/>
                </a:lnTo>
                <a:lnTo>
                  <a:pt x="2" y="36"/>
                </a:lnTo>
                <a:lnTo>
                  <a:pt x="4" y="40"/>
                </a:lnTo>
                <a:lnTo>
                  <a:pt x="15" y="49"/>
                </a:lnTo>
                <a:lnTo>
                  <a:pt x="32" y="55"/>
                </a:lnTo>
                <a:lnTo>
                  <a:pt x="55" y="60"/>
                </a:lnTo>
                <a:close/>
              </a:path>
            </a:pathLst>
          </a:custGeom>
          <a:solidFill>
            <a:srgbClr val="8463B9"/>
          </a:solidFill>
          <a:ln w="9525" cap="flat" cmpd="sng">
            <a:solidFill>
              <a:srgbClr val="000000"/>
            </a:solidFill>
            <a:prstDash val="solid"/>
            <a:miter/>
            <a:headEnd type="none" w="med" len="med"/>
            <a:tailEnd type="none" w="med" len="med"/>
          </a:ln>
        </p:spPr>
        <p:txBody>
          <a:bodyPr/>
          <a:lstStyle/>
          <a:p>
            <a:endParaRPr lang="zh-CN" altLang="en-US"/>
          </a:p>
        </p:txBody>
      </p:sp>
      <p:sp>
        <p:nvSpPr>
          <p:cNvPr id="45315" name="Freeform 260"/>
          <p:cNvSpPr/>
          <p:nvPr/>
        </p:nvSpPr>
        <p:spPr>
          <a:xfrm>
            <a:off x="4662488" y="4830763"/>
            <a:ext cx="171450" cy="41275"/>
          </a:xfrm>
          <a:custGeom>
            <a:avLst/>
            <a:gdLst/>
            <a:ahLst/>
            <a:cxnLst>
              <a:cxn ang="0">
                <a:pos x="55" y="0"/>
              </a:cxn>
              <a:cxn ang="0">
                <a:pos x="32" y="6"/>
              </a:cxn>
              <a:cxn ang="0">
                <a:pos x="15" y="12"/>
              </a:cxn>
              <a:cxn ang="0">
                <a:pos x="4" y="19"/>
              </a:cxn>
              <a:cxn ang="0">
                <a:pos x="2" y="23"/>
              </a:cxn>
              <a:cxn ang="0">
                <a:pos x="0" y="27"/>
              </a:cxn>
              <a:cxn ang="0">
                <a:pos x="2" y="32"/>
              </a:cxn>
              <a:cxn ang="0">
                <a:pos x="10" y="38"/>
              </a:cxn>
              <a:cxn ang="0">
                <a:pos x="21" y="43"/>
              </a:cxn>
              <a:cxn ang="0">
                <a:pos x="34" y="49"/>
              </a:cxn>
              <a:cxn ang="0">
                <a:pos x="53" y="53"/>
              </a:cxn>
              <a:cxn ang="0">
                <a:pos x="71" y="56"/>
              </a:cxn>
              <a:cxn ang="0">
                <a:pos x="94" y="58"/>
              </a:cxn>
              <a:cxn ang="0">
                <a:pos x="118" y="58"/>
              </a:cxn>
              <a:cxn ang="0">
                <a:pos x="142" y="58"/>
              </a:cxn>
              <a:cxn ang="0">
                <a:pos x="165" y="56"/>
              </a:cxn>
              <a:cxn ang="0">
                <a:pos x="184" y="53"/>
              </a:cxn>
              <a:cxn ang="0">
                <a:pos x="202" y="49"/>
              </a:cxn>
              <a:cxn ang="0">
                <a:pos x="215" y="43"/>
              </a:cxn>
              <a:cxn ang="0">
                <a:pos x="227" y="38"/>
              </a:cxn>
              <a:cxn ang="0">
                <a:pos x="234" y="32"/>
              </a:cxn>
              <a:cxn ang="0">
                <a:pos x="236" y="27"/>
              </a:cxn>
              <a:cxn ang="0">
                <a:pos x="236" y="23"/>
              </a:cxn>
              <a:cxn ang="0">
                <a:pos x="232" y="19"/>
              </a:cxn>
              <a:cxn ang="0">
                <a:pos x="221" y="12"/>
              </a:cxn>
              <a:cxn ang="0">
                <a:pos x="204" y="6"/>
              </a:cxn>
              <a:cxn ang="0">
                <a:pos x="182" y="0"/>
              </a:cxn>
              <a:cxn ang="0">
                <a:pos x="204" y="6"/>
              </a:cxn>
              <a:cxn ang="0">
                <a:pos x="221" y="12"/>
              </a:cxn>
              <a:cxn ang="0">
                <a:pos x="232" y="19"/>
              </a:cxn>
              <a:cxn ang="0">
                <a:pos x="236" y="23"/>
              </a:cxn>
              <a:cxn ang="0">
                <a:pos x="236" y="27"/>
              </a:cxn>
              <a:cxn ang="0">
                <a:pos x="234" y="32"/>
              </a:cxn>
              <a:cxn ang="0">
                <a:pos x="227" y="38"/>
              </a:cxn>
              <a:cxn ang="0">
                <a:pos x="215" y="43"/>
              </a:cxn>
              <a:cxn ang="0">
                <a:pos x="202" y="49"/>
              </a:cxn>
              <a:cxn ang="0">
                <a:pos x="184" y="53"/>
              </a:cxn>
              <a:cxn ang="0">
                <a:pos x="165" y="56"/>
              </a:cxn>
              <a:cxn ang="0">
                <a:pos x="142" y="58"/>
              </a:cxn>
              <a:cxn ang="0">
                <a:pos x="118" y="58"/>
              </a:cxn>
              <a:cxn ang="0">
                <a:pos x="94" y="58"/>
              </a:cxn>
              <a:cxn ang="0">
                <a:pos x="71" y="56"/>
              </a:cxn>
              <a:cxn ang="0">
                <a:pos x="53" y="53"/>
              </a:cxn>
              <a:cxn ang="0">
                <a:pos x="34" y="49"/>
              </a:cxn>
              <a:cxn ang="0">
                <a:pos x="21" y="43"/>
              </a:cxn>
              <a:cxn ang="0">
                <a:pos x="10" y="38"/>
              </a:cxn>
              <a:cxn ang="0">
                <a:pos x="2" y="32"/>
              </a:cxn>
              <a:cxn ang="0">
                <a:pos x="0" y="27"/>
              </a:cxn>
              <a:cxn ang="0">
                <a:pos x="2" y="23"/>
              </a:cxn>
              <a:cxn ang="0">
                <a:pos x="4" y="19"/>
              </a:cxn>
              <a:cxn ang="0">
                <a:pos x="15" y="12"/>
              </a:cxn>
              <a:cxn ang="0">
                <a:pos x="32" y="6"/>
              </a:cxn>
              <a:cxn ang="0">
                <a:pos x="55" y="0"/>
              </a:cxn>
            </a:cxnLst>
            <a:rect l="0" t="0" r="0" b="0"/>
            <a:pathLst>
              <a:path w="236" h="58">
                <a:moveTo>
                  <a:pt x="55" y="0"/>
                </a:moveTo>
                <a:lnTo>
                  <a:pt x="32" y="6"/>
                </a:lnTo>
                <a:lnTo>
                  <a:pt x="15" y="12"/>
                </a:lnTo>
                <a:lnTo>
                  <a:pt x="4" y="19"/>
                </a:lnTo>
                <a:lnTo>
                  <a:pt x="2" y="23"/>
                </a:lnTo>
                <a:lnTo>
                  <a:pt x="0" y="27"/>
                </a:lnTo>
                <a:lnTo>
                  <a:pt x="2" y="32"/>
                </a:lnTo>
                <a:lnTo>
                  <a:pt x="10" y="38"/>
                </a:lnTo>
                <a:lnTo>
                  <a:pt x="21" y="43"/>
                </a:lnTo>
                <a:lnTo>
                  <a:pt x="34" y="49"/>
                </a:lnTo>
                <a:lnTo>
                  <a:pt x="53" y="53"/>
                </a:lnTo>
                <a:lnTo>
                  <a:pt x="71" y="56"/>
                </a:lnTo>
                <a:lnTo>
                  <a:pt x="94" y="58"/>
                </a:lnTo>
                <a:lnTo>
                  <a:pt x="118" y="58"/>
                </a:lnTo>
                <a:lnTo>
                  <a:pt x="142" y="58"/>
                </a:lnTo>
                <a:lnTo>
                  <a:pt x="165" y="56"/>
                </a:lnTo>
                <a:lnTo>
                  <a:pt x="184" y="53"/>
                </a:lnTo>
                <a:lnTo>
                  <a:pt x="202" y="49"/>
                </a:lnTo>
                <a:lnTo>
                  <a:pt x="215" y="43"/>
                </a:lnTo>
                <a:lnTo>
                  <a:pt x="227" y="38"/>
                </a:lnTo>
                <a:lnTo>
                  <a:pt x="234" y="32"/>
                </a:lnTo>
                <a:lnTo>
                  <a:pt x="236" y="27"/>
                </a:lnTo>
                <a:lnTo>
                  <a:pt x="236" y="23"/>
                </a:lnTo>
                <a:lnTo>
                  <a:pt x="232" y="19"/>
                </a:lnTo>
                <a:lnTo>
                  <a:pt x="221" y="12"/>
                </a:lnTo>
                <a:lnTo>
                  <a:pt x="204" y="6"/>
                </a:lnTo>
                <a:lnTo>
                  <a:pt x="182" y="0"/>
                </a:lnTo>
                <a:lnTo>
                  <a:pt x="204" y="6"/>
                </a:lnTo>
                <a:lnTo>
                  <a:pt x="221" y="12"/>
                </a:lnTo>
                <a:lnTo>
                  <a:pt x="232" y="19"/>
                </a:lnTo>
                <a:lnTo>
                  <a:pt x="236" y="23"/>
                </a:lnTo>
                <a:lnTo>
                  <a:pt x="236" y="27"/>
                </a:lnTo>
                <a:lnTo>
                  <a:pt x="234" y="32"/>
                </a:lnTo>
                <a:lnTo>
                  <a:pt x="227" y="38"/>
                </a:lnTo>
                <a:lnTo>
                  <a:pt x="215" y="43"/>
                </a:lnTo>
                <a:lnTo>
                  <a:pt x="202" y="49"/>
                </a:lnTo>
                <a:lnTo>
                  <a:pt x="184" y="53"/>
                </a:lnTo>
                <a:lnTo>
                  <a:pt x="165" y="56"/>
                </a:lnTo>
                <a:lnTo>
                  <a:pt x="142" y="58"/>
                </a:lnTo>
                <a:lnTo>
                  <a:pt x="118" y="58"/>
                </a:lnTo>
                <a:lnTo>
                  <a:pt x="94" y="58"/>
                </a:lnTo>
                <a:lnTo>
                  <a:pt x="71" y="56"/>
                </a:lnTo>
                <a:lnTo>
                  <a:pt x="53" y="53"/>
                </a:lnTo>
                <a:lnTo>
                  <a:pt x="34" y="49"/>
                </a:lnTo>
                <a:lnTo>
                  <a:pt x="21" y="43"/>
                </a:lnTo>
                <a:lnTo>
                  <a:pt x="10" y="38"/>
                </a:lnTo>
                <a:lnTo>
                  <a:pt x="2" y="32"/>
                </a:lnTo>
                <a:lnTo>
                  <a:pt x="0" y="27"/>
                </a:lnTo>
                <a:lnTo>
                  <a:pt x="2" y="23"/>
                </a:lnTo>
                <a:lnTo>
                  <a:pt x="4" y="19"/>
                </a:lnTo>
                <a:lnTo>
                  <a:pt x="15" y="12"/>
                </a:lnTo>
                <a:lnTo>
                  <a:pt x="32" y="6"/>
                </a:lnTo>
                <a:lnTo>
                  <a:pt x="55" y="0"/>
                </a:lnTo>
                <a:close/>
              </a:path>
            </a:pathLst>
          </a:custGeom>
          <a:solidFill>
            <a:srgbClr val="8463B9"/>
          </a:solidFill>
          <a:ln w="9525" cap="flat" cmpd="sng">
            <a:solidFill>
              <a:srgbClr val="000000"/>
            </a:solidFill>
            <a:prstDash val="solid"/>
            <a:miter/>
            <a:headEnd type="none" w="med" len="med"/>
            <a:tailEnd type="none" w="med" len="med"/>
          </a:ln>
        </p:spPr>
        <p:txBody>
          <a:bodyPr/>
          <a:lstStyle/>
          <a:p>
            <a:endParaRPr lang="zh-CN" altLang="en-US"/>
          </a:p>
        </p:txBody>
      </p:sp>
      <p:sp>
        <p:nvSpPr>
          <p:cNvPr id="45316" name="Freeform 261"/>
          <p:cNvSpPr/>
          <p:nvPr/>
        </p:nvSpPr>
        <p:spPr>
          <a:xfrm>
            <a:off x="4868863" y="4830763"/>
            <a:ext cx="171450" cy="41275"/>
          </a:xfrm>
          <a:custGeom>
            <a:avLst/>
            <a:gdLst/>
            <a:ahLst/>
            <a:cxnLst>
              <a:cxn ang="0">
                <a:pos x="54" y="0"/>
              </a:cxn>
              <a:cxn ang="0">
                <a:pos x="31" y="6"/>
              </a:cxn>
              <a:cxn ang="0">
                <a:pos x="14" y="12"/>
              </a:cxn>
              <a:cxn ang="0">
                <a:pos x="3" y="19"/>
              </a:cxn>
              <a:cxn ang="0">
                <a:pos x="1" y="23"/>
              </a:cxn>
              <a:cxn ang="0">
                <a:pos x="0" y="27"/>
              </a:cxn>
              <a:cxn ang="0">
                <a:pos x="1" y="32"/>
              </a:cxn>
              <a:cxn ang="0">
                <a:pos x="9" y="38"/>
              </a:cxn>
              <a:cxn ang="0">
                <a:pos x="20" y="43"/>
              </a:cxn>
              <a:cxn ang="0">
                <a:pos x="33" y="49"/>
              </a:cxn>
              <a:cxn ang="0">
                <a:pos x="52" y="53"/>
              </a:cxn>
              <a:cxn ang="0">
                <a:pos x="71" y="56"/>
              </a:cxn>
              <a:cxn ang="0">
                <a:pos x="93" y="58"/>
              </a:cxn>
              <a:cxn ang="0">
                <a:pos x="117" y="58"/>
              </a:cxn>
              <a:cxn ang="0">
                <a:pos x="142" y="58"/>
              </a:cxn>
              <a:cxn ang="0">
                <a:pos x="164" y="56"/>
              </a:cxn>
              <a:cxn ang="0">
                <a:pos x="183" y="53"/>
              </a:cxn>
              <a:cxn ang="0">
                <a:pos x="202" y="49"/>
              </a:cxn>
              <a:cxn ang="0">
                <a:pos x="215" y="43"/>
              </a:cxn>
              <a:cxn ang="0">
                <a:pos x="226" y="38"/>
              </a:cxn>
              <a:cxn ang="0">
                <a:pos x="233" y="32"/>
              </a:cxn>
              <a:cxn ang="0">
                <a:pos x="235" y="27"/>
              </a:cxn>
              <a:cxn ang="0">
                <a:pos x="235" y="23"/>
              </a:cxn>
              <a:cxn ang="0">
                <a:pos x="231" y="19"/>
              </a:cxn>
              <a:cxn ang="0">
                <a:pos x="220" y="12"/>
              </a:cxn>
              <a:cxn ang="0">
                <a:pos x="203" y="6"/>
              </a:cxn>
              <a:cxn ang="0">
                <a:pos x="181" y="0"/>
              </a:cxn>
              <a:cxn ang="0">
                <a:pos x="203" y="6"/>
              </a:cxn>
              <a:cxn ang="0">
                <a:pos x="220" y="12"/>
              </a:cxn>
              <a:cxn ang="0">
                <a:pos x="231" y="19"/>
              </a:cxn>
              <a:cxn ang="0">
                <a:pos x="235" y="23"/>
              </a:cxn>
              <a:cxn ang="0">
                <a:pos x="235" y="27"/>
              </a:cxn>
              <a:cxn ang="0">
                <a:pos x="233" y="32"/>
              </a:cxn>
              <a:cxn ang="0">
                <a:pos x="226" y="38"/>
              </a:cxn>
              <a:cxn ang="0">
                <a:pos x="215" y="43"/>
              </a:cxn>
              <a:cxn ang="0">
                <a:pos x="202" y="49"/>
              </a:cxn>
              <a:cxn ang="0">
                <a:pos x="183" y="53"/>
              </a:cxn>
              <a:cxn ang="0">
                <a:pos x="164" y="56"/>
              </a:cxn>
              <a:cxn ang="0">
                <a:pos x="142" y="58"/>
              </a:cxn>
              <a:cxn ang="0">
                <a:pos x="117" y="58"/>
              </a:cxn>
              <a:cxn ang="0">
                <a:pos x="93" y="58"/>
              </a:cxn>
              <a:cxn ang="0">
                <a:pos x="71" y="56"/>
              </a:cxn>
              <a:cxn ang="0">
                <a:pos x="52" y="53"/>
              </a:cxn>
              <a:cxn ang="0">
                <a:pos x="33" y="49"/>
              </a:cxn>
              <a:cxn ang="0">
                <a:pos x="20" y="43"/>
              </a:cxn>
              <a:cxn ang="0">
                <a:pos x="9" y="38"/>
              </a:cxn>
              <a:cxn ang="0">
                <a:pos x="1" y="32"/>
              </a:cxn>
              <a:cxn ang="0">
                <a:pos x="0" y="27"/>
              </a:cxn>
              <a:cxn ang="0">
                <a:pos x="1" y="23"/>
              </a:cxn>
              <a:cxn ang="0">
                <a:pos x="3" y="19"/>
              </a:cxn>
              <a:cxn ang="0">
                <a:pos x="14" y="12"/>
              </a:cxn>
              <a:cxn ang="0">
                <a:pos x="31" y="6"/>
              </a:cxn>
              <a:cxn ang="0">
                <a:pos x="54" y="0"/>
              </a:cxn>
            </a:cxnLst>
            <a:rect l="0" t="0" r="0" b="0"/>
            <a:pathLst>
              <a:path w="235" h="58">
                <a:moveTo>
                  <a:pt x="54" y="0"/>
                </a:moveTo>
                <a:lnTo>
                  <a:pt x="31" y="6"/>
                </a:lnTo>
                <a:lnTo>
                  <a:pt x="14" y="12"/>
                </a:lnTo>
                <a:lnTo>
                  <a:pt x="3" y="19"/>
                </a:lnTo>
                <a:lnTo>
                  <a:pt x="1" y="23"/>
                </a:lnTo>
                <a:lnTo>
                  <a:pt x="0" y="27"/>
                </a:lnTo>
                <a:lnTo>
                  <a:pt x="1" y="32"/>
                </a:lnTo>
                <a:lnTo>
                  <a:pt x="9" y="38"/>
                </a:lnTo>
                <a:lnTo>
                  <a:pt x="20" y="43"/>
                </a:lnTo>
                <a:lnTo>
                  <a:pt x="33" y="49"/>
                </a:lnTo>
                <a:lnTo>
                  <a:pt x="52" y="53"/>
                </a:lnTo>
                <a:lnTo>
                  <a:pt x="71" y="56"/>
                </a:lnTo>
                <a:lnTo>
                  <a:pt x="93" y="58"/>
                </a:lnTo>
                <a:lnTo>
                  <a:pt x="117" y="58"/>
                </a:lnTo>
                <a:lnTo>
                  <a:pt x="142" y="58"/>
                </a:lnTo>
                <a:lnTo>
                  <a:pt x="164" y="56"/>
                </a:lnTo>
                <a:lnTo>
                  <a:pt x="183" y="53"/>
                </a:lnTo>
                <a:lnTo>
                  <a:pt x="202" y="49"/>
                </a:lnTo>
                <a:lnTo>
                  <a:pt x="215" y="43"/>
                </a:lnTo>
                <a:lnTo>
                  <a:pt x="226" y="38"/>
                </a:lnTo>
                <a:lnTo>
                  <a:pt x="233" y="32"/>
                </a:lnTo>
                <a:lnTo>
                  <a:pt x="235" y="27"/>
                </a:lnTo>
                <a:lnTo>
                  <a:pt x="235" y="23"/>
                </a:lnTo>
                <a:lnTo>
                  <a:pt x="231" y="19"/>
                </a:lnTo>
                <a:lnTo>
                  <a:pt x="220" y="12"/>
                </a:lnTo>
                <a:lnTo>
                  <a:pt x="203" y="6"/>
                </a:lnTo>
                <a:lnTo>
                  <a:pt x="181" y="0"/>
                </a:lnTo>
                <a:lnTo>
                  <a:pt x="203" y="6"/>
                </a:lnTo>
                <a:lnTo>
                  <a:pt x="220" y="12"/>
                </a:lnTo>
                <a:lnTo>
                  <a:pt x="231" y="19"/>
                </a:lnTo>
                <a:lnTo>
                  <a:pt x="235" y="23"/>
                </a:lnTo>
                <a:lnTo>
                  <a:pt x="235" y="27"/>
                </a:lnTo>
                <a:lnTo>
                  <a:pt x="233" y="32"/>
                </a:lnTo>
                <a:lnTo>
                  <a:pt x="226" y="38"/>
                </a:lnTo>
                <a:lnTo>
                  <a:pt x="215" y="43"/>
                </a:lnTo>
                <a:lnTo>
                  <a:pt x="202" y="49"/>
                </a:lnTo>
                <a:lnTo>
                  <a:pt x="183" y="53"/>
                </a:lnTo>
                <a:lnTo>
                  <a:pt x="164" y="56"/>
                </a:lnTo>
                <a:lnTo>
                  <a:pt x="142" y="58"/>
                </a:lnTo>
                <a:lnTo>
                  <a:pt x="117" y="58"/>
                </a:lnTo>
                <a:lnTo>
                  <a:pt x="93" y="58"/>
                </a:lnTo>
                <a:lnTo>
                  <a:pt x="71" y="56"/>
                </a:lnTo>
                <a:lnTo>
                  <a:pt x="52" y="53"/>
                </a:lnTo>
                <a:lnTo>
                  <a:pt x="33" y="49"/>
                </a:lnTo>
                <a:lnTo>
                  <a:pt x="20" y="43"/>
                </a:lnTo>
                <a:lnTo>
                  <a:pt x="9" y="38"/>
                </a:lnTo>
                <a:lnTo>
                  <a:pt x="1" y="32"/>
                </a:lnTo>
                <a:lnTo>
                  <a:pt x="0" y="27"/>
                </a:lnTo>
                <a:lnTo>
                  <a:pt x="1" y="23"/>
                </a:lnTo>
                <a:lnTo>
                  <a:pt x="3" y="19"/>
                </a:lnTo>
                <a:lnTo>
                  <a:pt x="14" y="12"/>
                </a:lnTo>
                <a:lnTo>
                  <a:pt x="31" y="6"/>
                </a:lnTo>
                <a:lnTo>
                  <a:pt x="54" y="0"/>
                </a:lnTo>
                <a:close/>
              </a:path>
            </a:pathLst>
          </a:custGeom>
          <a:solidFill>
            <a:srgbClr val="8463B9"/>
          </a:solidFill>
          <a:ln w="9525" cap="flat" cmpd="sng">
            <a:solidFill>
              <a:srgbClr val="000000"/>
            </a:solidFill>
            <a:prstDash val="solid"/>
            <a:miter/>
            <a:headEnd type="none" w="med" len="med"/>
            <a:tailEnd type="none" w="med" len="med"/>
          </a:ln>
        </p:spPr>
        <p:txBody>
          <a:bodyPr/>
          <a:lstStyle/>
          <a:p>
            <a:endParaRPr lang="zh-CN" altLang="en-US"/>
          </a:p>
        </p:txBody>
      </p:sp>
      <p:sp>
        <p:nvSpPr>
          <p:cNvPr id="45317" name="Freeform 262"/>
          <p:cNvSpPr/>
          <p:nvPr/>
        </p:nvSpPr>
        <p:spPr>
          <a:xfrm>
            <a:off x="4972050" y="4699000"/>
            <a:ext cx="169863" cy="41275"/>
          </a:xfrm>
          <a:custGeom>
            <a:avLst/>
            <a:gdLst/>
            <a:ahLst/>
            <a:cxnLst>
              <a:cxn ang="0">
                <a:pos x="54" y="58"/>
              </a:cxn>
              <a:cxn ang="0">
                <a:pos x="31" y="53"/>
              </a:cxn>
              <a:cxn ang="0">
                <a:pos x="15" y="47"/>
              </a:cxn>
              <a:cxn ang="0">
                <a:pos x="3" y="40"/>
              </a:cxn>
              <a:cxn ang="0">
                <a:pos x="2" y="36"/>
              </a:cxn>
              <a:cxn ang="0">
                <a:pos x="0" y="32"/>
              </a:cxn>
              <a:cxn ang="0">
                <a:pos x="2" y="26"/>
              </a:cxn>
              <a:cxn ang="0">
                <a:pos x="9" y="21"/>
              </a:cxn>
              <a:cxn ang="0">
                <a:pos x="20" y="15"/>
              </a:cxn>
              <a:cxn ang="0">
                <a:pos x="33" y="10"/>
              </a:cxn>
              <a:cxn ang="0">
                <a:pos x="52" y="6"/>
              </a:cxn>
              <a:cxn ang="0">
                <a:pos x="71" y="2"/>
              </a:cxn>
              <a:cxn ang="0">
                <a:pos x="93" y="0"/>
              </a:cxn>
              <a:cxn ang="0">
                <a:pos x="118" y="0"/>
              </a:cxn>
              <a:cxn ang="0">
                <a:pos x="142" y="0"/>
              </a:cxn>
              <a:cxn ang="0">
                <a:pos x="164" y="2"/>
              </a:cxn>
              <a:cxn ang="0">
                <a:pos x="183" y="6"/>
              </a:cxn>
              <a:cxn ang="0">
                <a:pos x="202" y="10"/>
              </a:cxn>
              <a:cxn ang="0">
                <a:pos x="215" y="15"/>
              </a:cxn>
              <a:cxn ang="0">
                <a:pos x="226" y="21"/>
              </a:cxn>
              <a:cxn ang="0">
                <a:pos x="234" y="26"/>
              </a:cxn>
              <a:cxn ang="0">
                <a:pos x="235" y="32"/>
              </a:cxn>
              <a:cxn ang="0">
                <a:pos x="235" y="36"/>
              </a:cxn>
              <a:cxn ang="0">
                <a:pos x="232" y="40"/>
              </a:cxn>
              <a:cxn ang="0">
                <a:pos x="220" y="47"/>
              </a:cxn>
              <a:cxn ang="0">
                <a:pos x="204" y="53"/>
              </a:cxn>
              <a:cxn ang="0">
                <a:pos x="181" y="58"/>
              </a:cxn>
              <a:cxn ang="0">
                <a:pos x="204" y="53"/>
              </a:cxn>
              <a:cxn ang="0">
                <a:pos x="220" y="47"/>
              </a:cxn>
              <a:cxn ang="0">
                <a:pos x="232" y="40"/>
              </a:cxn>
              <a:cxn ang="0">
                <a:pos x="235" y="36"/>
              </a:cxn>
              <a:cxn ang="0">
                <a:pos x="235" y="32"/>
              </a:cxn>
              <a:cxn ang="0">
                <a:pos x="234" y="26"/>
              </a:cxn>
              <a:cxn ang="0">
                <a:pos x="226" y="21"/>
              </a:cxn>
              <a:cxn ang="0">
                <a:pos x="215" y="15"/>
              </a:cxn>
              <a:cxn ang="0">
                <a:pos x="202" y="10"/>
              </a:cxn>
              <a:cxn ang="0">
                <a:pos x="183" y="6"/>
              </a:cxn>
              <a:cxn ang="0">
                <a:pos x="164" y="2"/>
              </a:cxn>
              <a:cxn ang="0">
                <a:pos x="142" y="0"/>
              </a:cxn>
              <a:cxn ang="0">
                <a:pos x="118" y="0"/>
              </a:cxn>
              <a:cxn ang="0">
                <a:pos x="93" y="0"/>
              </a:cxn>
              <a:cxn ang="0">
                <a:pos x="71" y="2"/>
              </a:cxn>
              <a:cxn ang="0">
                <a:pos x="52" y="6"/>
              </a:cxn>
              <a:cxn ang="0">
                <a:pos x="33" y="10"/>
              </a:cxn>
              <a:cxn ang="0">
                <a:pos x="20" y="15"/>
              </a:cxn>
              <a:cxn ang="0">
                <a:pos x="9" y="21"/>
              </a:cxn>
              <a:cxn ang="0">
                <a:pos x="2" y="26"/>
              </a:cxn>
              <a:cxn ang="0">
                <a:pos x="0" y="32"/>
              </a:cxn>
              <a:cxn ang="0">
                <a:pos x="2" y="36"/>
              </a:cxn>
              <a:cxn ang="0">
                <a:pos x="3" y="40"/>
              </a:cxn>
              <a:cxn ang="0">
                <a:pos x="15" y="47"/>
              </a:cxn>
              <a:cxn ang="0">
                <a:pos x="31" y="53"/>
              </a:cxn>
              <a:cxn ang="0">
                <a:pos x="54" y="58"/>
              </a:cxn>
            </a:cxnLst>
            <a:rect l="0" t="0" r="0" b="0"/>
            <a:pathLst>
              <a:path w="235" h="58">
                <a:moveTo>
                  <a:pt x="54" y="58"/>
                </a:moveTo>
                <a:lnTo>
                  <a:pt x="31" y="53"/>
                </a:lnTo>
                <a:lnTo>
                  <a:pt x="15" y="47"/>
                </a:lnTo>
                <a:lnTo>
                  <a:pt x="3" y="40"/>
                </a:lnTo>
                <a:lnTo>
                  <a:pt x="2" y="36"/>
                </a:lnTo>
                <a:lnTo>
                  <a:pt x="0" y="32"/>
                </a:lnTo>
                <a:lnTo>
                  <a:pt x="2" y="26"/>
                </a:lnTo>
                <a:lnTo>
                  <a:pt x="9" y="21"/>
                </a:lnTo>
                <a:lnTo>
                  <a:pt x="20" y="15"/>
                </a:lnTo>
                <a:lnTo>
                  <a:pt x="33" y="10"/>
                </a:lnTo>
                <a:lnTo>
                  <a:pt x="52" y="6"/>
                </a:lnTo>
                <a:lnTo>
                  <a:pt x="71" y="2"/>
                </a:lnTo>
                <a:lnTo>
                  <a:pt x="93" y="0"/>
                </a:lnTo>
                <a:lnTo>
                  <a:pt x="118" y="0"/>
                </a:lnTo>
                <a:lnTo>
                  <a:pt x="142" y="0"/>
                </a:lnTo>
                <a:lnTo>
                  <a:pt x="164" y="2"/>
                </a:lnTo>
                <a:lnTo>
                  <a:pt x="183" y="6"/>
                </a:lnTo>
                <a:lnTo>
                  <a:pt x="202" y="10"/>
                </a:lnTo>
                <a:lnTo>
                  <a:pt x="215" y="15"/>
                </a:lnTo>
                <a:lnTo>
                  <a:pt x="226" y="21"/>
                </a:lnTo>
                <a:lnTo>
                  <a:pt x="234" y="26"/>
                </a:lnTo>
                <a:lnTo>
                  <a:pt x="235" y="32"/>
                </a:lnTo>
                <a:lnTo>
                  <a:pt x="235" y="36"/>
                </a:lnTo>
                <a:lnTo>
                  <a:pt x="232" y="40"/>
                </a:lnTo>
                <a:lnTo>
                  <a:pt x="220" y="47"/>
                </a:lnTo>
                <a:lnTo>
                  <a:pt x="204" y="53"/>
                </a:lnTo>
                <a:lnTo>
                  <a:pt x="181" y="58"/>
                </a:lnTo>
                <a:lnTo>
                  <a:pt x="204" y="53"/>
                </a:lnTo>
                <a:lnTo>
                  <a:pt x="220" y="47"/>
                </a:lnTo>
                <a:lnTo>
                  <a:pt x="232" y="40"/>
                </a:lnTo>
                <a:lnTo>
                  <a:pt x="235" y="36"/>
                </a:lnTo>
                <a:lnTo>
                  <a:pt x="235" y="32"/>
                </a:lnTo>
                <a:lnTo>
                  <a:pt x="234" y="26"/>
                </a:lnTo>
                <a:lnTo>
                  <a:pt x="226" y="21"/>
                </a:lnTo>
                <a:lnTo>
                  <a:pt x="215" y="15"/>
                </a:lnTo>
                <a:lnTo>
                  <a:pt x="202" y="10"/>
                </a:lnTo>
                <a:lnTo>
                  <a:pt x="183" y="6"/>
                </a:lnTo>
                <a:lnTo>
                  <a:pt x="164" y="2"/>
                </a:lnTo>
                <a:lnTo>
                  <a:pt x="142" y="0"/>
                </a:lnTo>
                <a:lnTo>
                  <a:pt x="118" y="0"/>
                </a:lnTo>
                <a:lnTo>
                  <a:pt x="93" y="0"/>
                </a:lnTo>
                <a:lnTo>
                  <a:pt x="71" y="2"/>
                </a:lnTo>
                <a:lnTo>
                  <a:pt x="52" y="6"/>
                </a:lnTo>
                <a:lnTo>
                  <a:pt x="33" y="10"/>
                </a:lnTo>
                <a:lnTo>
                  <a:pt x="20" y="15"/>
                </a:lnTo>
                <a:lnTo>
                  <a:pt x="9" y="21"/>
                </a:lnTo>
                <a:lnTo>
                  <a:pt x="2" y="26"/>
                </a:lnTo>
                <a:lnTo>
                  <a:pt x="0" y="32"/>
                </a:lnTo>
                <a:lnTo>
                  <a:pt x="2" y="36"/>
                </a:lnTo>
                <a:lnTo>
                  <a:pt x="3" y="40"/>
                </a:lnTo>
                <a:lnTo>
                  <a:pt x="15" y="47"/>
                </a:lnTo>
                <a:lnTo>
                  <a:pt x="31" y="53"/>
                </a:lnTo>
                <a:lnTo>
                  <a:pt x="54" y="58"/>
                </a:lnTo>
                <a:close/>
              </a:path>
            </a:pathLst>
          </a:custGeom>
          <a:solidFill>
            <a:srgbClr val="8463B9"/>
          </a:solidFill>
          <a:ln w="9525" cap="flat" cmpd="sng">
            <a:solidFill>
              <a:srgbClr val="000000"/>
            </a:solidFill>
            <a:prstDash val="solid"/>
            <a:miter/>
            <a:headEnd type="none" w="med" len="med"/>
            <a:tailEnd type="none" w="med" len="med"/>
          </a:ln>
        </p:spPr>
        <p:txBody>
          <a:bodyPr/>
          <a:lstStyle/>
          <a:p>
            <a:endParaRPr lang="zh-CN" altLang="en-US"/>
          </a:p>
        </p:txBody>
      </p:sp>
      <p:sp>
        <p:nvSpPr>
          <p:cNvPr id="45318" name="Freeform 263"/>
          <p:cNvSpPr/>
          <p:nvPr/>
        </p:nvSpPr>
        <p:spPr>
          <a:xfrm>
            <a:off x="5030788" y="4829175"/>
            <a:ext cx="165100" cy="234950"/>
          </a:xfrm>
          <a:custGeom>
            <a:avLst/>
            <a:gdLst/>
            <a:ahLst/>
            <a:cxnLst>
              <a:cxn ang="0">
                <a:pos x="110" y="0"/>
              </a:cxn>
              <a:cxn ang="0">
                <a:pos x="152" y="27"/>
              </a:cxn>
              <a:cxn ang="0">
                <a:pos x="170" y="42"/>
              </a:cxn>
              <a:cxn ang="0">
                <a:pos x="187" y="55"/>
              </a:cxn>
              <a:cxn ang="0">
                <a:pos x="200" y="66"/>
              </a:cxn>
              <a:cxn ang="0">
                <a:pos x="210" y="79"/>
              </a:cxn>
              <a:cxn ang="0">
                <a:pos x="213" y="90"/>
              </a:cxn>
              <a:cxn ang="0">
                <a:pos x="213" y="102"/>
              </a:cxn>
              <a:cxn ang="0">
                <a:pos x="210" y="107"/>
              </a:cxn>
              <a:cxn ang="0">
                <a:pos x="204" y="111"/>
              </a:cxn>
              <a:cxn ang="0">
                <a:pos x="196" y="116"/>
              </a:cxn>
              <a:cxn ang="0">
                <a:pos x="187" y="122"/>
              </a:cxn>
              <a:cxn ang="0">
                <a:pos x="163" y="130"/>
              </a:cxn>
              <a:cxn ang="0">
                <a:pos x="135" y="139"/>
              </a:cxn>
              <a:cxn ang="0">
                <a:pos x="109" y="148"/>
              </a:cxn>
              <a:cxn ang="0">
                <a:pos x="86" y="156"/>
              </a:cxn>
              <a:cxn ang="0">
                <a:pos x="77" y="160"/>
              </a:cxn>
              <a:cxn ang="0">
                <a:pos x="69" y="165"/>
              </a:cxn>
              <a:cxn ang="0">
                <a:pos x="65" y="169"/>
              </a:cxn>
              <a:cxn ang="0">
                <a:pos x="64" y="173"/>
              </a:cxn>
              <a:cxn ang="0">
                <a:pos x="65" y="176"/>
              </a:cxn>
              <a:cxn ang="0">
                <a:pos x="71" y="180"/>
              </a:cxn>
              <a:cxn ang="0">
                <a:pos x="80" y="184"/>
              </a:cxn>
              <a:cxn ang="0">
                <a:pos x="92" y="188"/>
              </a:cxn>
              <a:cxn ang="0">
                <a:pos x="105" y="189"/>
              </a:cxn>
              <a:cxn ang="0">
                <a:pos x="118" y="193"/>
              </a:cxn>
              <a:cxn ang="0">
                <a:pos x="150" y="201"/>
              </a:cxn>
              <a:cxn ang="0">
                <a:pos x="180" y="206"/>
              </a:cxn>
              <a:cxn ang="0">
                <a:pos x="195" y="210"/>
              </a:cxn>
              <a:cxn ang="0">
                <a:pos x="206" y="214"/>
              </a:cxn>
              <a:cxn ang="0">
                <a:pos x="215" y="218"/>
              </a:cxn>
              <a:cxn ang="0">
                <a:pos x="223" y="221"/>
              </a:cxn>
              <a:cxn ang="0">
                <a:pos x="228" y="227"/>
              </a:cxn>
              <a:cxn ang="0">
                <a:pos x="228" y="231"/>
              </a:cxn>
              <a:cxn ang="0">
                <a:pos x="224" y="236"/>
              </a:cxn>
              <a:cxn ang="0">
                <a:pos x="217" y="242"/>
              </a:cxn>
              <a:cxn ang="0">
                <a:pos x="208" y="248"/>
              </a:cxn>
              <a:cxn ang="0">
                <a:pos x="195" y="253"/>
              </a:cxn>
              <a:cxn ang="0">
                <a:pos x="181" y="259"/>
              </a:cxn>
              <a:cxn ang="0">
                <a:pos x="165" y="266"/>
              </a:cxn>
              <a:cxn ang="0">
                <a:pos x="129" y="277"/>
              </a:cxn>
              <a:cxn ang="0">
                <a:pos x="94" y="291"/>
              </a:cxn>
              <a:cxn ang="0">
                <a:pos x="58" y="302"/>
              </a:cxn>
              <a:cxn ang="0">
                <a:pos x="45" y="307"/>
              </a:cxn>
              <a:cxn ang="0">
                <a:pos x="32" y="311"/>
              </a:cxn>
              <a:cxn ang="0">
                <a:pos x="21" y="315"/>
              </a:cxn>
              <a:cxn ang="0">
                <a:pos x="13" y="319"/>
              </a:cxn>
              <a:cxn ang="0">
                <a:pos x="4" y="324"/>
              </a:cxn>
              <a:cxn ang="0">
                <a:pos x="0" y="328"/>
              </a:cxn>
              <a:cxn ang="0">
                <a:pos x="0" y="330"/>
              </a:cxn>
              <a:cxn ang="0">
                <a:pos x="4" y="332"/>
              </a:cxn>
              <a:cxn ang="0">
                <a:pos x="9" y="334"/>
              </a:cxn>
              <a:cxn ang="0">
                <a:pos x="19" y="334"/>
              </a:cxn>
              <a:cxn ang="0">
                <a:pos x="39" y="332"/>
              </a:cxn>
            </a:cxnLst>
            <a:rect l="0" t="0" r="0" b="0"/>
            <a:pathLst>
              <a:path w="228" h="334">
                <a:moveTo>
                  <a:pt x="110" y="0"/>
                </a:moveTo>
                <a:lnTo>
                  <a:pt x="152" y="27"/>
                </a:lnTo>
                <a:lnTo>
                  <a:pt x="170" y="42"/>
                </a:lnTo>
                <a:lnTo>
                  <a:pt x="187" y="55"/>
                </a:lnTo>
                <a:lnTo>
                  <a:pt x="200" y="66"/>
                </a:lnTo>
                <a:lnTo>
                  <a:pt x="210" y="79"/>
                </a:lnTo>
                <a:lnTo>
                  <a:pt x="213" y="90"/>
                </a:lnTo>
                <a:lnTo>
                  <a:pt x="213" y="102"/>
                </a:lnTo>
                <a:lnTo>
                  <a:pt x="210" y="107"/>
                </a:lnTo>
                <a:lnTo>
                  <a:pt x="204" y="111"/>
                </a:lnTo>
                <a:lnTo>
                  <a:pt x="196" y="116"/>
                </a:lnTo>
                <a:lnTo>
                  <a:pt x="187" y="122"/>
                </a:lnTo>
                <a:lnTo>
                  <a:pt x="163" y="130"/>
                </a:lnTo>
                <a:lnTo>
                  <a:pt x="135" y="139"/>
                </a:lnTo>
                <a:lnTo>
                  <a:pt x="109" y="148"/>
                </a:lnTo>
                <a:lnTo>
                  <a:pt x="86" y="156"/>
                </a:lnTo>
                <a:lnTo>
                  <a:pt x="77" y="160"/>
                </a:lnTo>
                <a:lnTo>
                  <a:pt x="69" y="165"/>
                </a:lnTo>
                <a:lnTo>
                  <a:pt x="65" y="169"/>
                </a:lnTo>
                <a:lnTo>
                  <a:pt x="64" y="173"/>
                </a:lnTo>
                <a:lnTo>
                  <a:pt x="65" y="176"/>
                </a:lnTo>
                <a:lnTo>
                  <a:pt x="71" y="180"/>
                </a:lnTo>
                <a:lnTo>
                  <a:pt x="80" y="184"/>
                </a:lnTo>
                <a:lnTo>
                  <a:pt x="92" y="188"/>
                </a:lnTo>
                <a:lnTo>
                  <a:pt x="105" y="189"/>
                </a:lnTo>
                <a:lnTo>
                  <a:pt x="118" y="193"/>
                </a:lnTo>
                <a:lnTo>
                  <a:pt x="150" y="201"/>
                </a:lnTo>
                <a:lnTo>
                  <a:pt x="180" y="206"/>
                </a:lnTo>
                <a:lnTo>
                  <a:pt x="195" y="210"/>
                </a:lnTo>
                <a:lnTo>
                  <a:pt x="206" y="214"/>
                </a:lnTo>
                <a:lnTo>
                  <a:pt x="215" y="218"/>
                </a:lnTo>
                <a:lnTo>
                  <a:pt x="223" y="221"/>
                </a:lnTo>
                <a:lnTo>
                  <a:pt x="228" y="227"/>
                </a:lnTo>
                <a:lnTo>
                  <a:pt x="228" y="231"/>
                </a:lnTo>
                <a:lnTo>
                  <a:pt x="224" y="236"/>
                </a:lnTo>
                <a:lnTo>
                  <a:pt x="217" y="242"/>
                </a:lnTo>
                <a:lnTo>
                  <a:pt x="208" y="248"/>
                </a:lnTo>
                <a:lnTo>
                  <a:pt x="195" y="253"/>
                </a:lnTo>
                <a:lnTo>
                  <a:pt x="181" y="259"/>
                </a:lnTo>
                <a:lnTo>
                  <a:pt x="165" y="266"/>
                </a:lnTo>
                <a:lnTo>
                  <a:pt x="129" y="277"/>
                </a:lnTo>
                <a:lnTo>
                  <a:pt x="94" y="291"/>
                </a:lnTo>
                <a:lnTo>
                  <a:pt x="58" y="302"/>
                </a:lnTo>
                <a:lnTo>
                  <a:pt x="45" y="307"/>
                </a:lnTo>
                <a:lnTo>
                  <a:pt x="32" y="311"/>
                </a:lnTo>
                <a:lnTo>
                  <a:pt x="21" y="315"/>
                </a:lnTo>
                <a:lnTo>
                  <a:pt x="13" y="319"/>
                </a:lnTo>
                <a:lnTo>
                  <a:pt x="4" y="324"/>
                </a:lnTo>
                <a:lnTo>
                  <a:pt x="0" y="328"/>
                </a:lnTo>
                <a:lnTo>
                  <a:pt x="0" y="330"/>
                </a:lnTo>
                <a:lnTo>
                  <a:pt x="4" y="332"/>
                </a:lnTo>
                <a:lnTo>
                  <a:pt x="9" y="334"/>
                </a:lnTo>
                <a:lnTo>
                  <a:pt x="19" y="334"/>
                </a:lnTo>
                <a:lnTo>
                  <a:pt x="39" y="332"/>
                </a:lnTo>
              </a:path>
            </a:pathLst>
          </a:custGeom>
          <a:noFill/>
          <a:ln w="9525" cap="flat" cmpd="sng">
            <a:solidFill>
              <a:srgbClr val="000000"/>
            </a:solidFill>
            <a:prstDash val="solid"/>
            <a:miter/>
            <a:headEnd type="none" w="med" len="med"/>
            <a:tailEnd type="none" w="med" len="med"/>
          </a:ln>
        </p:spPr>
        <p:txBody>
          <a:bodyPr/>
          <a:lstStyle/>
          <a:p>
            <a:endParaRPr lang="zh-CN" altLang="en-US"/>
          </a:p>
        </p:txBody>
      </p:sp>
      <p:sp>
        <p:nvSpPr>
          <p:cNvPr id="45319" name="Freeform 264"/>
          <p:cNvSpPr/>
          <p:nvPr/>
        </p:nvSpPr>
        <p:spPr>
          <a:xfrm>
            <a:off x="3859213" y="4829175"/>
            <a:ext cx="136525" cy="153988"/>
          </a:xfrm>
          <a:custGeom>
            <a:avLst/>
            <a:gdLst/>
            <a:ahLst/>
            <a:cxnLst>
              <a:cxn ang="0">
                <a:pos x="152" y="0"/>
              </a:cxn>
              <a:cxn ang="0">
                <a:pos x="103" y="21"/>
              </a:cxn>
              <a:cxn ang="0">
                <a:pos x="81" y="32"/>
              </a:cxn>
              <a:cxn ang="0">
                <a:pos x="60" y="42"/>
              </a:cxn>
              <a:cxn ang="0">
                <a:pos x="45" y="51"/>
              </a:cxn>
              <a:cxn ang="0">
                <a:pos x="32" y="62"/>
              </a:cxn>
              <a:cxn ang="0">
                <a:pos x="26" y="72"/>
              </a:cxn>
              <a:cxn ang="0">
                <a:pos x="25" y="81"/>
              </a:cxn>
              <a:cxn ang="0">
                <a:pos x="28" y="87"/>
              </a:cxn>
              <a:cxn ang="0">
                <a:pos x="34" y="90"/>
              </a:cxn>
              <a:cxn ang="0">
                <a:pos x="43" y="96"/>
              </a:cxn>
              <a:cxn ang="0">
                <a:pos x="54" y="100"/>
              </a:cxn>
              <a:cxn ang="0">
                <a:pos x="81" y="109"/>
              </a:cxn>
              <a:cxn ang="0">
                <a:pos x="111" y="118"/>
              </a:cxn>
              <a:cxn ang="0">
                <a:pos x="141" y="128"/>
              </a:cxn>
              <a:cxn ang="0">
                <a:pos x="154" y="131"/>
              </a:cxn>
              <a:cxn ang="0">
                <a:pos x="167" y="137"/>
              </a:cxn>
              <a:cxn ang="0">
                <a:pos x="176" y="141"/>
              </a:cxn>
              <a:cxn ang="0">
                <a:pos x="184" y="145"/>
              </a:cxn>
              <a:cxn ang="0">
                <a:pos x="187" y="150"/>
              </a:cxn>
              <a:cxn ang="0">
                <a:pos x="189" y="154"/>
              </a:cxn>
              <a:cxn ang="0">
                <a:pos x="187" y="158"/>
              </a:cxn>
              <a:cxn ang="0">
                <a:pos x="184" y="163"/>
              </a:cxn>
              <a:cxn ang="0">
                <a:pos x="170" y="171"/>
              </a:cxn>
              <a:cxn ang="0">
                <a:pos x="152" y="180"/>
              </a:cxn>
              <a:cxn ang="0">
                <a:pos x="127" y="188"/>
              </a:cxn>
              <a:cxn ang="0">
                <a:pos x="99" y="197"/>
              </a:cxn>
              <a:cxn ang="0">
                <a:pos x="68" y="204"/>
              </a:cxn>
              <a:cxn ang="0">
                <a:pos x="34" y="212"/>
              </a:cxn>
              <a:cxn ang="0">
                <a:pos x="0" y="219"/>
              </a:cxn>
            </a:cxnLst>
            <a:rect l="0" t="0" r="0" b="0"/>
            <a:pathLst>
              <a:path w="189" h="219">
                <a:moveTo>
                  <a:pt x="152" y="0"/>
                </a:moveTo>
                <a:lnTo>
                  <a:pt x="103" y="21"/>
                </a:lnTo>
                <a:lnTo>
                  <a:pt x="81" y="32"/>
                </a:lnTo>
                <a:lnTo>
                  <a:pt x="60" y="42"/>
                </a:lnTo>
                <a:lnTo>
                  <a:pt x="45" y="51"/>
                </a:lnTo>
                <a:lnTo>
                  <a:pt x="32" y="62"/>
                </a:lnTo>
                <a:lnTo>
                  <a:pt x="26" y="72"/>
                </a:lnTo>
                <a:lnTo>
                  <a:pt x="25" y="81"/>
                </a:lnTo>
                <a:lnTo>
                  <a:pt x="28" y="87"/>
                </a:lnTo>
                <a:lnTo>
                  <a:pt x="34" y="90"/>
                </a:lnTo>
                <a:lnTo>
                  <a:pt x="43" y="96"/>
                </a:lnTo>
                <a:lnTo>
                  <a:pt x="54" y="100"/>
                </a:lnTo>
                <a:lnTo>
                  <a:pt x="81" y="109"/>
                </a:lnTo>
                <a:lnTo>
                  <a:pt x="111" y="118"/>
                </a:lnTo>
                <a:lnTo>
                  <a:pt x="141" y="128"/>
                </a:lnTo>
                <a:lnTo>
                  <a:pt x="154" y="131"/>
                </a:lnTo>
                <a:lnTo>
                  <a:pt x="167" y="137"/>
                </a:lnTo>
                <a:lnTo>
                  <a:pt x="176" y="141"/>
                </a:lnTo>
                <a:lnTo>
                  <a:pt x="184" y="145"/>
                </a:lnTo>
                <a:lnTo>
                  <a:pt x="187" y="150"/>
                </a:lnTo>
                <a:lnTo>
                  <a:pt x="189" y="154"/>
                </a:lnTo>
                <a:lnTo>
                  <a:pt x="187" y="158"/>
                </a:lnTo>
                <a:lnTo>
                  <a:pt x="184" y="163"/>
                </a:lnTo>
                <a:lnTo>
                  <a:pt x="170" y="171"/>
                </a:lnTo>
                <a:lnTo>
                  <a:pt x="152" y="180"/>
                </a:lnTo>
                <a:lnTo>
                  <a:pt x="127" y="188"/>
                </a:lnTo>
                <a:lnTo>
                  <a:pt x="99" y="197"/>
                </a:lnTo>
                <a:lnTo>
                  <a:pt x="68" y="204"/>
                </a:lnTo>
                <a:lnTo>
                  <a:pt x="34" y="212"/>
                </a:lnTo>
                <a:lnTo>
                  <a:pt x="0" y="219"/>
                </a:lnTo>
              </a:path>
            </a:pathLst>
          </a:custGeom>
          <a:noFill/>
          <a:ln w="9525" cap="flat" cmpd="sng">
            <a:solidFill>
              <a:srgbClr val="000000"/>
            </a:solidFill>
            <a:prstDash val="solid"/>
            <a:miter/>
            <a:headEnd type="none" w="med" len="med"/>
            <a:tailEnd type="none" w="med" len="med"/>
          </a:ln>
        </p:spPr>
        <p:txBody>
          <a:bodyPr/>
          <a:lstStyle/>
          <a:p>
            <a:endParaRPr lang="zh-CN" altLang="en-US"/>
          </a:p>
        </p:txBody>
      </p:sp>
      <p:sp>
        <p:nvSpPr>
          <p:cNvPr id="45320" name="Rectangle 265"/>
          <p:cNvSpPr/>
          <p:nvPr/>
        </p:nvSpPr>
        <p:spPr>
          <a:xfrm>
            <a:off x="5594350" y="4724400"/>
            <a:ext cx="41275" cy="101600"/>
          </a:xfrm>
          <a:prstGeom prst="rect">
            <a:avLst/>
          </a:prstGeom>
          <a:solidFill>
            <a:srgbClr val="FF0066"/>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321" name="Freeform 266"/>
          <p:cNvSpPr/>
          <p:nvPr/>
        </p:nvSpPr>
        <p:spPr>
          <a:xfrm>
            <a:off x="5521325" y="4589463"/>
            <a:ext cx="93663" cy="60325"/>
          </a:xfrm>
          <a:custGeom>
            <a:avLst/>
            <a:gdLst/>
            <a:ahLst/>
            <a:cxnLst>
              <a:cxn ang="0">
                <a:pos x="122" y="65"/>
              </a:cxn>
              <a:cxn ang="0">
                <a:pos x="112" y="71"/>
              </a:cxn>
              <a:cxn ang="0">
                <a:pos x="101" y="75"/>
              </a:cxn>
              <a:cxn ang="0">
                <a:pos x="73" y="79"/>
              </a:cxn>
              <a:cxn ang="0">
                <a:pos x="49" y="77"/>
              </a:cxn>
              <a:cxn ang="0">
                <a:pos x="30" y="69"/>
              </a:cxn>
              <a:cxn ang="0">
                <a:pos x="23" y="64"/>
              </a:cxn>
              <a:cxn ang="0">
                <a:pos x="17" y="58"/>
              </a:cxn>
              <a:cxn ang="0">
                <a:pos x="13" y="50"/>
              </a:cxn>
              <a:cxn ang="0">
                <a:pos x="11" y="43"/>
              </a:cxn>
              <a:cxn ang="0">
                <a:pos x="13" y="36"/>
              </a:cxn>
              <a:cxn ang="0">
                <a:pos x="17" y="28"/>
              </a:cxn>
              <a:cxn ang="0">
                <a:pos x="23" y="22"/>
              </a:cxn>
              <a:cxn ang="0">
                <a:pos x="30" y="17"/>
              </a:cxn>
              <a:cxn ang="0">
                <a:pos x="49" y="9"/>
              </a:cxn>
              <a:cxn ang="0">
                <a:pos x="73" y="7"/>
              </a:cxn>
              <a:cxn ang="0">
                <a:pos x="101" y="11"/>
              </a:cxn>
              <a:cxn ang="0">
                <a:pos x="112" y="15"/>
              </a:cxn>
              <a:cxn ang="0">
                <a:pos x="122" y="21"/>
              </a:cxn>
              <a:cxn ang="0">
                <a:pos x="131" y="15"/>
              </a:cxn>
              <a:cxn ang="0">
                <a:pos x="120" y="9"/>
              </a:cxn>
              <a:cxn ang="0">
                <a:pos x="105" y="4"/>
              </a:cxn>
              <a:cxn ang="0">
                <a:pos x="90" y="2"/>
              </a:cxn>
              <a:cxn ang="0">
                <a:pos x="73" y="0"/>
              </a:cxn>
              <a:cxn ang="0">
                <a:pos x="45" y="4"/>
              </a:cxn>
              <a:cxn ang="0">
                <a:pos x="23" y="13"/>
              </a:cxn>
              <a:cxn ang="0">
                <a:pos x="13" y="19"/>
              </a:cxn>
              <a:cxn ang="0">
                <a:pos x="6" y="26"/>
              </a:cxn>
              <a:cxn ang="0">
                <a:pos x="2" y="34"/>
              </a:cxn>
              <a:cxn ang="0">
                <a:pos x="0" y="43"/>
              </a:cxn>
              <a:cxn ang="0">
                <a:pos x="2" y="52"/>
              </a:cxn>
              <a:cxn ang="0">
                <a:pos x="6" y="60"/>
              </a:cxn>
              <a:cxn ang="0">
                <a:pos x="13" y="67"/>
              </a:cxn>
              <a:cxn ang="0">
                <a:pos x="23" y="73"/>
              </a:cxn>
              <a:cxn ang="0">
                <a:pos x="45" y="82"/>
              </a:cxn>
              <a:cxn ang="0">
                <a:pos x="73" y="86"/>
              </a:cxn>
              <a:cxn ang="0">
                <a:pos x="90" y="84"/>
              </a:cxn>
              <a:cxn ang="0">
                <a:pos x="105" y="82"/>
              </a:cxn>
              <a:cxn ang="0">
                <a:pos x="120" y="77"/>
              </a:cxn>
              <a:cxn ang="0">
                <a:pos x="131" y="71"/>
              </a:cxn>
              <a:cxn ang="0">
                <a:pos x="122" y="65"/>
              </a:cxn>
            </a:cxnLst>
            <a:rect l="0" t="0" r="0" b="0"/>
            <a:pathLst>
              <a:path w="131" h="86">
                <a:moveTo>
                  <a:pt x="122" y="65"/>
                </a:moveTo>
                <a:lnTo>
                  <a:pt x="112" y="71"/>
                </a:lnTo>
                <a:lnTo>
                  <a:pt x="101" y="75"/>
                </a:lnTo>
                <a:lnTo>
                  <a:pt x="73" y="79"/>
                </a:lnTo>
                <a:lnTo>
                  <a:pt x="49" y="77"/>
                </a:lnTo>
                <a:lnTo>
                  <a:pt x="30" y="69"/>
                </a:lnTo>
                <a:lnTo>
                  <a:pt x="23" y="64"/>
                </a:lnTo>
                <a:lnTo>
                  <a:pt x="17" y="58"/>
                </a:lnTo>
                <a:lnTo>
                  <a:pt x="13" y="50"/>
                </a:lnTo>
                <a:lnTo>
                  <a:pt x="11" y="43"/>
                </a:lnTo>
                <a:lnTo>
                  <a:pt x="13" y="36"/>
                </a:lnTo>
                <a:lnTo>
                  <a:pt x="17" y="28"/>
                </a:lnTo>
                <a:lnTo>
                  <a:pt x="23" y="22"/>
                </a:lnTo>
                <a:lnTo>
                  <a:pt x="30" y="17"/>
                </a:lnTo>
                <a:lnTo>
                  <a:pt x="49" y="9"/>
                </a:lnTo>
                <a:lnTo>
                  <a:pt x="73" y="7"/>
                </a:lnTo>
                <a:lnTo>
                  <a:pt x="101" y="11"/>
                </a:lnTo>
                <a:lnTo>
                  <a:pt x="112" y="15"/>
                </a:lnTo>
                <a:lnTo>
                  <a:pt x="122" y="21"/>
                </a:lnTo>
                <a:lnTo>
                  <a:pt x="131" y="15"/>
                </a:lnTo>
                <a:lnTo>
                  <a:pt x="120" y="9"/>
                </a:lnTo>
                <a:lnTo>
                  <a:pt x="105" y="4"/>
                </a:lnTo>
                <a:lnTo>
                  <a:pt x="90" y="2"/>
                </a:lnTo>
                <a:lnTo>
                  <a:pt x="73" y="0"/>
                </a:lnTo>
                <a:lnTo>
                  <a:pt x="45" y="4"/>
                </a:lnTo>
                <a:lnTo>
                  <a:pt x="23" y="13"/>
                </a:lnTo>
                <a:lnTo>
                  <a:pt x="13" y="19"/>
                </a:lnTo>
                <a:lnTo>
                  <a:pt x="6" y="26"/>
                </a:lnTo>
                <a:lnTo>
                  <a:pt x="2" y="34"/>
                </a:lnTo>
                <a:lnTo>
                  <a:pt x="0" y="43"/>
                </a:lnTo>
                <a:lnTo>
                  <a:pt x="2" y="52"/>
                </a:lnTo>
                <a:lnTo>
                  <a:pt x="6" y="60"/>
                </a:lnTo>
                <a:lnTo>
                  <a:pt x="13" y="67"/>
                </a:lnTo>
                <a:lnTo>
                  <a:pt x="23" y="73"/>
                </a:lnTo>
                <a:lnTo>
                  <a:pt x="45" y="82"/>
                </a:lnTo>
                <a:lnTo>
                  <a:pt x="73" y="86"/>
                </a:lnTo>
                <a:lnTo>
                  <a:pt x="90" y="84"/>
                </a:lnTo>
                <a:lnTo>
                  <a:pt x="105" y="82"/>
                </a:lnTo>
                <a:lnTo>
                  <a:pt x="120" y="77"/>
                </a:lnTo>
                <a:lnTo>
                  <a:pt x="131" y="71"/>
                </a:lnTo>
                <a:lnTo>
                  <a:pt x="122" y="65"/>
                </a:lnTo>
                <a:close/>
              </a:path>
            </a:pathLst>
          </a:custGeom>
          <a:solidFill>
            <a:srgbClr val="FF0066"/>
          </a:solidFill>
          <a:ln w="9525" cap="flat" cmpd="sng">
            <a:solidFill>
              <a:srgbClr val="000000"/>
            </a:solidFill>
            <a:prstDash val="solid"/>
            <a:miter/>
            <a:headEnd type="none" w="med" len="med"/>
            <a:tailEnd type="none" w="med" len="med"/>
          </a:ln>
        </p:spPr>
        <p:txBody>
          <a:bodyPr/>
          <a:lstStyle/>
          <a:p>
            <a:endParaRPr lang="zh-CN" altLang="en-US"/>
          </a:p>
        </p:txBody>
      </p:sp>
      <p:sp>
        <p:nvSpPr>
          <p:cNvPr id="45322" name="Line 267"/>
          <p:cNvSpPr/>
          <p:nvPr/>
        </p:nvSpPr>
        <p:spPr>
          <a:xfrm>
            <a:off x="5611813" y="4705350"/>
            <a:ext cx="1587" cy="19050"/>
          </a:xfrm>
          <a:prstGeom prst="line">
            <a:avLst/>
          </a:prstGeom>
          <a:ln w="9525" cap="flat" cmpd="sng">
            <a:solidFill>
              <a:srgbClr val="000000"/>
            </a:solidFill>
            <a:prstDash val="solid"/>
            <a:round/>
            <a:headEnd type="none" w="med" len="med"/>
            <a:tailEnd type="none" w="med" len="med"/>
          </a:ln>
        </p:spPr>
      </p:sp>
      <p:sp>
        <p:nvSpPr>
          <p:cNvPr id="45323" name="Freeform 268"/>
          <p:cNvSpPr/>
          <p:nvPr/>
        </p:nvSpPr>
        <p:spPr>
          <a:xfrm>
            <a:off x="5521325" y="4657725"/>
            <a:ext cx="93663" cy="60325"/>
          </a:xfrm>
          <a:custGeom>
            <a:avLst/>
            <a:gdLst/>
            <a:ahLst/>
            <a:cxnLst>
              <a:cxn ang="0">
                <a:pos x="122" y="66"/>
              </a:cxn>
              <a:cxn ang="0">
                <a:pos x="112" y="72"/>
              </a:cxn>
              <a:cxn ang="0">
                <a:pos x="101" y="75"/>
              </a:cxn>
              <a:cxn ang="0">
                <a:pos x="73" y="79"/>
              </a:cxn>
              <a:cxn ang="0">
                <a:pos x="49" y="77"/>
              </a:cxn>
              <a:cxn ang="0">
                <a:pos x="30" y="70"/>
              </a:cxn>
              <a:cxn ang="0">
                <a:pos x="23" y="64"/>
              </a:cxn>
              <a:cxn ang="0">
                <a:pos x="17" y="58"/>
              </a:cxn>
              <a:cxn ang="0">
                <a:pos x="13" y="51"/>
              </a:cxn>
              <a:cxn ang="0">
                <a:pos x="11" y="43"/>
              </a:cxn>
              <a:cxn ang="0">
                <a:pos x="13" y="36"/>
              </a:cxn>
              <a:cxn ang="0">
                <a:pos x="17" y="28"/>
              </a:cxn>
              <a:cxn ang="0">
                <a:pos x="23" y="23"/>
              </a:cxn>
              <a:cxn ang="0">
                <a:pos x="30" y="17"/>
              </a:cxn>
              <a:cxn ang="0">
                <a:pos x="49" y="10"/>
              </a:cxn>
              <a:cxn ang="0">
                <a:pos x="73" y="8"/>
              </a:cxn>
              <a:cxn ang="0">
                <a:pos x="101" y="12"/>
              </a:cxn>
              <a:cxn ang="0">
                <a:pos x="112" y="15"/>
              </a:cxn>
              <a:cxn ang="0">
                <a:pos x="122" y="21"/>
              </a:cxn>
              <a:cxn ang="0">
                <a:pos x="131" y="15"/>
              </a:cxn>
              <a:cxn ang="0">
                <a:pos x="120" y="10"/>
              </a:cxn>
              <a:cxn ang="0">
                <a:pos x="105" y="4"/>
              </a:cxn>
              <a:cxn ang="0">
                <a:pos x="90" y="2"/>
              </a:cxn>
              <a:cxn ang="0">
                <a:pos x="73" y="0"/>
              </a:cxn>
              <a:cxn ang="0">
                <a:pos x="45" y="4"/>
              </a:cxn>
              <a:cxn ang="0">
                <a:pos x="23" y="13"/>
              </a:cxn>
              <a:cxn ang="0">
                <a:pos x="13" y="19"/>
              </a:cxn>
              <a:cxn ang="0">
                <a:pos x="6" y="27"/>
              </a:cxn>
              <a:cxn ang="0">
                <a:pos x="2" y="34"/>
              </a:cxn>
              <a:cxn ang="0">
                <a:pos x="0" y="43"/>
              </a:cxn>
              <a:cxn ang="0">
                <a:pos x="2" y="53"/>
              </a:cxn>
              <a:cxn ang="0">
                <a:pos x="6" y="60"/>
              </a:cxn>
              <a:cxn ang="0">
                <a:pos x="13" y="68"/>
              </a:cxn>
              <a:cxn ang="0">
                <a:pos x="23" y="73"/>
              </a:cxn>
              <a:cxn ang="0">
                <a:pos x="45" y="83"/>
              </a:cxn>
              <a:cxn ang="0">
                <a:pos x="73" y="86"/>
              </a:cxn>
              <a:cxn ang="0">
                <a:pos x="90" y="85"/>
              </a:cxn>
              <a:cxn ang="0">
                <a:pos x="105" y="83"/>
              </a:cxn>
              <a:cxn ang="0">
                <a:pos x="120" y="77"/>
              </a:cxn>
              <a:cxn ang="0">
                <a:pos x="131" y="72"/>
              </a:cxn>
              <a:cxn ang="0">
                <a:pos x="122" y="66"/>
              </a:cxn>
            </a:cxnLst>
            <a:rect l="0" t="0" r="0" b="0"/>
            <a:pathLst>
              <a:path w="131" h="86">
                <a:moveTo>
                  <a:pt x="122" y="66"/>
                </a:moveTo>
                <a:lnTo>
                  <a:pt x="112" y="72"/>
                </a:lnTo>
                <a:lnTo>
                  <a:pt x="101" y="75"/>
                </a:lnTo>
                <a:lnTo>
                  <a:pt x="73" y="79"/>
                </a:lnTo>
                <a:lnTo>
                  <a:pt x="49" y="77"/>
                </a:lnTo>
                <a:lnTo>
                  <a:pt x="30" y="70"/>
                </a:lnTo>
                <a:lnTo>
                  <a:pt x="23" y="64"/>
                </a:lnTo>
                <a:lnTo>
                  <a:pt x="17" y="58"/>
                </a:lnTo>
                <a:lnTo>
                  <a:pt x="13" y="51"/>
                </a:lnTo>
                <a:lnTo>
                  <a:pt x="11" y="43"/>
                </a:lnTo>
                <a:lnTo>
                  <a:pt x="13" y="36"/>
                </a:lnTo>
                <a:lnTo>
                  <a:pt x="17" y="28"/>
                </a:lnTo>
                <a:lnTo>
                  <a:pt x="23" y="23"/>
                </a:lnTo>
                <a:lnTo>
                  <a:pt x="30" y="17"/>
                </a:lnTo>
                <a:lnTo>
                  <a:pt x="49" y="10"/>
                </a:lnTo>
                <a:lnTo>
                  <a:pt x="73" y="8"/>
                </a:lnTo>
                <a:lnTo>
                  <a:pt x="101" y="12"/>
                </a:lnTo>
                <a:lnTo>
                  <a:pt x="112" y="15"/>
                </a:lnTo>
                <a:lnTo>
                  <a:pt x="122" y="21"/>
                </a:lnTo>
                <a:lnTo>
                  <a:pt x="131" y="15"/>
                </a:lnTo>
                <a:lnTo>
                  <a:pt x="120" y="10"/>
                </a:lnTo>
                <a:lnTo>
                  <a:pt x="105" y="4"/>
                </a:lnTo>
                <a:lnTo>
                  <a:pt x="90" y="2"/>
                </a:lnTo>
                <a:lnTo>
                  <a:pt x="73" y="0"/>
                </a:lnTo>
                <a:lnTo>
                  <a:pt x="45" y="4"/>
                </a:lnTo>
                <a:lnTo>
                  <a:pt x="23" y="13"/>
                </a:lnTo>
                <a:lnTo>
                  <a:pt x="13" y="19"/>
                </a:lnTo>
                <a:lnTo>
                  <a:pt x="6" y="27"/>
                </a:lnTo>
                <a:lnTo>
                  <a:pt x="2" y="34"/>
                </a:lnTo>
                <a:lnTo>
                  <a:pt x="0" y="43"/>
                </a:lnTo>
                <a:lnTo>
                  <a:pt x="2" y="53"/>
                </a:lnTo>
                <a:lnTo>
                  <a:pt x="6" y="60"/>
                </a:lnTo>
                <a:lnTo>
                  <a:pt x="13" y="68"/>
                </a:lnTo>
                <a:lnTo>
                  <a:pt x="23" y="73"/>
                </a:lnTo>
                <a:lnTo>
                  <a:pt x="45" y="83"/>
                </a:lnTo>
                <a:lnTo>
                  <a:pt x="73" y="86"/>
                </a:lnTo>
                <a:lnTo>
                  <a:pt x="90" y="85"/>
                </a:lnTo>
                <a:lnTo>
                  <a:pt x="105" y="83"/>
                </a:lnTo>
                <a:lnTo>
                  <a:pt x="120" y="77"/>
                </a:lnTo>
                <a:lnTo>
                  <a:pt x="131" y="72"/>
                </a:lnTo>
                <a:lnTo>
                  <a:pt x="122" y="66"/>
                </a:lnTo>
                <a:close/>
              </a:path>
            </a:pathLst>
          </a:custGeom>
          <a:solidFill>
            <a:srgbClr val="FF0066"/>
          </a:solidFill>
          <a:ln w="9525" cap="flat" cmpd="sng">
            <a:solidFill>
              <a:srgbClr val="000000"/>
            </a:solidFill>
            <a:prstDash val="solid"/>
            <a:miter/>
            <a:headEnd type="none" w="med" len="med"/>
            <a:tailEnd type="none" w="med" len="med"/>
          </a:ln>
        </p:spPr>
        <p:txBody>
          <a:bodyPr/>
          <a:lstStyle/>
          <a:p>
            <a:endParaRPr lang="zh-CN" altLang="en-US"/>
          </a:p>
        </p:txBody>
      </p:sp>
      <p:sp>
        <p:nvSpPr>
          <p:cNvPr id="45324" name="Line 269"/>
          <p:cNvSpPr/>
          <p:nvPr/>
        </p:nvSpPr>
        <p:spPr>
          <a:xfrm flipV="1">
            <a:off x="5611813" y="4638675"/>
            <a:ext cx="0" cy="30163"/>
          </a:xfrm>
          <a:prstGeom prst="line">
            <a:avLst/>
          </a:prstGeom>
          <a:ln w="9525" cap="flat" cmpd="sng">
            <a:solidFill>
              <a:srgbClr val="000000"/>
            </a:solidFill>
            <a:prstDash val="solid"/>
            <a:round/>
            <a:headEnd type="none" w="med" len="med"/>
            <a:tailEnd type="none" w="med" len="med"/>
          </a:ln>
        </p:spPr>
      </p:sp>
      <p:sp>
        <p:nvSpPr>
          <p:cNvPr id="45325" name="Line 270"/>
          <p:cNvSpPr/>
          <p:nvPr/>
        </p:nvSpPr>
        <p:spPr>
          <a:xfrm flipH="1" flipV="1">
            <a:off x="5610225" y="4570413"/>
            <a:ext cx="1588" cy="31750"/>
          </a:xfrm>
          <a:prstGeom prst="line">
            <a:avLst/>
          </a:prstGeom>
          <a:ln w="9525" cap="flat" cmpd="sng">
            <a:solidFill>
              <a:srgbClr val="000000"/>
            </a:solidFill>
            <a:prstDash val="solid"/>
            <a:round/>
            <a:headEnd type="none" w="med" len="med"/>
            <a:tailEnd type="none" w="med" len="med"/>
          </a:ln>
        </p:spPr>
      </p:sp>
      <p:sp>
        <p:nvSpPr>
          <p:cNvPr id="45326" name="Freeform 271"/>
          <p:cNvSpPr/>
          <p:nvPr/>
        </p:nvSpPr>
        <p:spPr>
          <a:xfrm>
            <a:off x="5572125" y="4826000"/>
            <a:ext cx="65088" cy="144463"/>
          </a:xfrm>
          <a:custGeom>
            <a:avLst/>
            <a:gdLst/>
            <a:ahLst/>
            <a:cxnLst>
              <a:cxn ang="0">
                <a:pos x="58" y="0"/>
              </a:cxn>
              <a:cxn ang="0">
                <a:pos x="66" y="11"/>
              </a:cxn>
              <a:cxn ang="0">
                <a:pos x="71" y="22"/>
              </a:cxn>
              <a:cxn ang="0">
                <a:pos x="75" y="34"/>
              </a:cxn>
              <a:cxn ang="0">
                <a:pos x="75" y="43"/>
              </a:cxn>
              <a:cxn ang="0">
                <a:pos x="73" y="47"/>
              </a:cxn>
              <a:cxn ang="0">
                <a:pos x="69" y="50"/>
              </a:cxn>
              <a:cxn ang="0">
                <a:pos x="56" y="56"/>
              </a:cxn>
              <a:cxn ang="0">
                <a:pos x="43" y="62"/>
              </a:cxn>
              <a:cxn ang="0">
                <a:pos x="41" y="65"/>
              </a:cxn>
              <a:cxn ang="0">
                <a:pos x="39" y="71"/>
              </a:cxn>
              <a:cxn ang="0">
                <a:pos x="43" y="78"/>
              </a:cxn>
              <a:cxn ang="0">
                <a:pos x="49" y="86"/>
              </a:cxn>
              <a:cxn ang="0">
                <a:pos x="58" y="95"/>
              </a:cxn>
              <a:cxn ang="0">
                <a:pos x="67" y="103"/>
              </a:cxn>
              <a:cxn ang="0">
                <a:pos x="77" y="112"/>
              </a:cxn>
              <a:cxn ang="0">
                <a:pos x="84" y="121"/>
              </a:cxn>
              <a:cxn ang="0">
                <a:pos x="90" y="131"/>
              </a:cxn>
              <a:cxn ang="0">
                <a:pos x="90" y="140"/>
              </a:cxn>
              <a:cxn ang="0">
                <a:pos x="84" y="150"/>
              </a:cxn>
              <a:cxn ang="0">
                <a:pos x="75" y="159"/>
              </a:cxn>
              <a:cxn ang="0">
                <a:pos x="62" y="168"/>
              </a:cxn>
              <a:cxn ang="0">
                <a:pos x="49" y="178"/>
              </a:cxn>
              <a:cxn ang="0">
                <a:pos x="34" y="185"/>
              </a:cxn>
              <a:cxn ang="0">
                <a:pos x="19" y="194"/>
              </a:cxn>
              <a:cxn ang="0">
                <a:pos x="8" y="200"/>
              </a:cxn>
              <a:cxn ang="0">
                <a:pos x="0" y="206"/>
              </a:cxn>
            </a:cxnLst>
            <a:rect l="0" t="0" r="0" b="0"/>
            <a:pathLst>
              <a:path w="90" h="206">
                <a:moveTo>
                  <a:pt x="58" y="0"/>
                </a:moveTo>
                <a:lnTo>
                  <a:pt x="66" y="11"/>
                </a:lnTo>
                <a:lnTo>
                  <a:pt x="71" y="22"/>
                </a:lnTo>
                <a:lnTo>
                  <a:pt x="75" y="34"/>
                </a:lnTo>
                <a:lnTo>
                  <a:pt x="75" y="43"/>
                </a:lnTo>
                <a:lnTo>
                  <a:pt x="73" y="47"/>
                </a:lnTo>
                <a:lnTo>
                  <a:pt x="69" y="50"/>
                </a:lnTo>
                <a:lnTo>
                  <a:pt x="56" y="56"/>
                </a:lnTo>
                <a:lnTo>
                  <a:pt x="43" y="62"/>
                </a:lnTo>
                <a:lnTo>
                  <a:pt x="41" y="65"/>
                </a:lnTo>
                <a:lnTo>
                  <a:pt x="39" y="71"/>
                </a:lnTo>
                <a:lnTo>
                  <a:pt x="43" y="78"/>
                </a:lnTo>
                <a:lnTo>
                  <a:pt x="49" y="86"/>
                </a:lnTo>
                <a:lnTo>
                  <a:pt x="58" y="95"/>
                </a:lnTo>
                <a:lnTo>
                  <a:pt x="67" y="103"/>
                </a:lnTo>
                <a:lnTo>
                  <a:pt x="77" y="112"/>
                </a:lnTo>
                <a:lnTo>
                  <a:pt x="84" y="121"/>
                </a:lnTo>
                <a:lnTo>
                  <a:pt x="90" y="131"/>
                </a:lnTo>
                <a:lnTo>
                  <a:pt x="90" y="140"/>
                </a:lnTo>
                <a:lnTo>
                  <a:pt x="84" y="150"/>
                </a:lnTo>
                <a:lnTo>
                  <a:pt x="75" y="159"/>
                </a:lnTo>
                <a:lnTo>
                  <a:pt x="62" y="168"/>
                </a:lnTo>
                <a:lnTo>
                  <a:pt x="49" y="178"/>
                </a:lnTo>
                <a:lnTo>
                  <a:pt x="34" y="185"/>
                </a:lnTo>
                <a:lnTo>
                  <a:pt x="19" y="194"/>
                </a:lnTo>
                <a:lnTo>
                  <a:pt x="8" y="200"/>
                </a:lnTo>
                <a:lnTo>
                  <a:pt x="0" y="206"/>
                </a:lnTo>
              </a:path>
            </a:pathLst>
          </a:custGeom>
          <a:noFill/>
          <a:ln w="9525" cap="flat" cmpd="sng">
            <a:solidFill>
              <a:srgbClr val="000000"/>
            </a:solidFill>
            <a:prstDash val="solid"/>
            <a:miter/>
            <a:headEnd type="none" w="med" len="med"/>
            <a:tailEnd type="none" w="med" len="med"/>
          </a:ln>
        </p:spPr>
        <p:txBody>
          <a:bodyPr/>
          <a:lstStyle/>
          <a:p>
            <a:endParaRPr lang="zh-CN" altLang="en-US"/>
          </a:p>
        </p:txBody>
      </p:sp>
      <p:sp>
        <p:nvSpPr>
          <p:cNvPr id="45327" name="Rectangle 272"/>
          <p:cNvSpPr/>
          <p:nvPr/>
        </p:nvSpPr>
        <p:spPr>
          <a:xfrm>
            <a:off x="4133850" y="4433888"/>
            <a:ext cx="568325" cy="250825"/>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328" name="Rectangle 273"/>
          <p:cNvSpPr/>
          <p:nvPr/>
        </p:nvSpPr>
        <p:spPr>
          <a:xfrm>
            <a:off x="4211638" y="4481513"/>
            <a:ext cx="409575" cy="174625"/>
          </a:xfrm>
          <a:prstGeom prst="rect">
            <a:avLst/>
          </a:prstGeom>
          <a:noFill/>
          <a:ln w="9525">
            <a:noFill/>
          </a:ln>
        </p:spPr>
        <p:txBody>
          <a:bodyPr wrap="none" lIns="0" tIns="0" rIns="0" bIns="0" anchor="t">
            <a:spAutoFit/>
          </a:bodyPr>
          <a:lstStyle/>
          <a:p>
            <a:pPr defTabSz="821055"/>
            <a:r>
              <a:rPr lang="en-GB" altLang="en-US" sz="1200" dirty="0">
                <a:solidFill>
                  <a:srgbClr val="000000"/>
                </a:solidFill>
                <a:latin typeface="Arial" panose="020B0604020202020204" pitchFamily="34" charset="0"/>
                <a:ea typeface="宋体" panose="02010600030101010101" pitchFamily="2" charset="-122"/>
              </a:rPr>
              <a:t>MCT1</a:t>
            </a:r>
            <a:endParaRPr lang="en-GB" altLang="en-US" sz="2200" dirty="0">
              <a:latin typeface="Times New Roman" panose="02020603050405020304" pitchFamily="18" charset="0"/>
              <a:ea typeface="宋体" panose="02010600030101010101" pitchFamily="2" charset="-122"/>
            </a:endParaRPr>
          </a:p>
        </p:txBody>
      </p:sp>
      <p:sp>
        <p:nvSpPr>
          <p:cNvPr id="45329" name="Rectangle 274"/>
          <p:cNvSpPr/>
          <p:nvPr/>
        </p:nvSpPr>
        <p:spPr>
          <a:xfrm>
            <a:off x="5532438" y="4573588"/>
            <a:ext cx="157162" cy="139700"/>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330" name="Rectangle 275"/>
          <p:cNvSpPr/>
          <p:nvPr/>
        </p:nvSpPr>
        <p:spPr>
          <a:xfrm>
            <a:off x="5610225" y="4613275"/>
            <a:ext cx="28575" cy="68263"/>
          </a:xfrm>
          <a:prstGeom prst="rect">
            <a:avLst/>
          </a:prstGeom>
          <a:noFill/>
          <a:ln w="9525">
            <a:noFill/>
          </a:ln>
        </p:spPr>
        <p:txBody>
          <a:bodyPr wrap="none" lIns="0" tIns="0" rIns="0" bIns="0" anchor="t">
            <a:spAutoFit/>
          </a:bodyPr>
          <a:lstStyle/>
          <a:p>
            <a:pPr defTabSz="821055"/>
            <a:r>
              <a:rPr lang="en-GB" altLang="en-US" sz="400" dirty="0">
                <a:solidFill>
                  <a:srgbClr val="000000"/>
                </a:solidFill>
                <a:latin typeface="Arial" panose="020B0604020202020204" pitchFamily="34" charset="0"/>
                <a:ea typeface="宋体" panose="02010600030101010101" pitchFamily="2" charset="-122"/>
              </a:rPr>
              <a:t>s</a:t>
            </a:r>
            <a:endParaRPr lang="en-GB" altLang="en-US" sz="2200" dirty="0">
              <a:latin typeface="Times New Roman" panose="02020603050405020304" pitchFamily="18" charset="0"/>
              <a:ea typeface="宋体" panose="02010600030101010101" pitchFamily="2" charset="-122"/>
            </a:endParaRPr>
          </a:p>
        </p:txBody>
      </p:sp>
      <p:sp>
        <p:nvSpPr>
          <p:cNvPr id="45331" name="Rectangle 276"/>
          <p:cNvSpPr/>
          <p:nvPr/>
        </p:nvSpPr>
        <p:spPr>
          <a:xfrm>
            <a:off x="5532438" y="4587875"/>
            <a:ext cx="157162" cy="139700"/>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332" name="Rectangle 277"/>
          <p:cNvSpPr/>
          <p:nvPr/>
        </p:nvSpPr>
        <p:spPr>
          <a:xfrm>
            <a:off x="5610225" y="4629150"/>
            <a:ext cx="28575" cy="68263"/>
          </a:xfrm>
          <a:prstGeom prst="rect">
            <a:avLst/>
          </a:prstGeom>
          <a:noFill/>
          <a:ln w="9525">
            <a:noFill/>
          </a:ln>
        </p:spPr>
        <p:txBody>
          <a:bodyPr wrap="none" lIns="0" tIns="0" rIns="0" bIns="0" anchor="t">
            <a:spAutoFit/>
          </a:bodyPr>
          <a:lstStyle/>
          <a:p>
            <a:pPr defTabSz="821055"/>
            <a:r>
              <a:rPr lang="en-GB" altLang="en-US" sz="400" dirty="0">
                <a:solidFill>
                  <a:srgbClr val="000000"/>
                </a:solidFill>
                <a:latin typeface="Arial" panose="020B0604020202020204" pitchFamily="34" charset="0"/>
                <a:ea typeface="宋体" panose="02010600030101010101" pitchFamily="2" charset="-122"/>
              </a:rPr>
              <a:t>s</a:t>
            </a:r>
            <a:endParaRPr lang="en-GB" altLang="en-US" sz="2200" dirty="0">
              <a:latin typeface="Times New Roman" panose="02020603050405020304" pitchFamily="18" charset="0"/>
              <a:ea typeface="宋体" panose="02010600030101010101" pitchFamily="2" charset="-122"/>
            </a:endParaRPr>
          </a:p>
        </p:txBody>
      </p:sp>
      <p:sp>
        <p:nvSpPr>
          <p:cNvPr id="45333" name="Rectangle 278"/>
          <p:cNvSpPr/>
          <p:nvPr/>
        </p:nvSpPr>
        <p:spPr>
          <a:xfrm>
            <a:off x="5532438" y="4640263"/>
            <a:ext cx="157162" cy="141287"/>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334" name="Rectangle 279"/>
          <p:cNvSpPr/>
          <p:nvPr/>
        </p:nvSpPr>
        <p:spPr>
          <a:xfrm>
            <a:off x="5610225" y="4683125"/>
            <a:ext cx="28575" cy="66675"/>
          </a:xfrm>
          <a:prstGeom prst="rect">
            <a:avLst/>
          </a:prstGeom>
          <a:noFill/>
          <a:ln w="9525">
            <a:noFill/>
          </a:ln>
        </p:spPr>
        <p:txBody>
          <a:bodyPr wrap="none" lIns="0" tIns="0" rIns="0" bIns="0" anchor="t">
            <a:spAutoFit/>
          </a:bodyPr>
          <a:lstStyle/>
          <a:p>
            <a:pPr defTabSz="821055"/>
            <a:r>
              <a:rPr lang="en-GB" altLang="en-US" sz="400" dirty="0">
                <a:solidFill>
                  <a:srgbClr val="000000"/>
                </a:solidFill>
                <a:latin typeface="Arial" panose="020B0604020202020204" pitchFamily="34" charset="0"/>
                <a:ea typeface="宋体" panose="02010600030101010101" pitchFamily="2" charset="-122"/>
              </a:rPr>
              <a:t>s</a:t>
            </a:r>
            <a:endParaRPr lang="en-GB" altLang="en-US" sz="2200" dirty="0">
              <a:latin typeface="Times New Roman" panose="02020603050405020304" pitchFamily="18" charset="0"/>
              <a:ea typeface="宋体" panose="02010600030101010101" pitchFamily="2" charset="-122"/>
            </a:endParaRPr>
          </a:p>
        </p:txBody>
      </p:sp>
      <p:sp>
        <p:nvSpPr>
          <p:cNvPr id="45335" name="Rectangle 280"/>
          <p:cNvSpPr/>
          <p:nvPr/>
        </p:nvSpPr>
        <p:spPr>
          <a:xfrm>
            <a:off x="5532438" y="4656138"/>
            <a:ext cx="157162" cy="139700"/>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336" name="Rectangle 281"/>
          <p:cNvSpPr/>
          <p:nvPr/>
        </p:nvSpPr>
        <p:spPr>
          <a:xfrm>
            <a:off x="5610225" y="4697413"/>
            <a:ext cx="28575" cy="66675"/>
          </a:xfrm>
          <a:prstGeom prst="rect">
            <a:avLst/>
          </a:prstGeom>
          <a:noFill/>
          <a:ln w="9525">
            <a:noFill/>
          </a:ln>
        </p:spPr>
        <p:txBody>
          <a:bodyPr wrap="none" lIns="0" tIns="0" rIns="0" bIns="0" anchor="t">
            <a:spAutoFit/>
          </a:bodyPr>
          <a:lstStyle/>
          <a:p>
            <a:pPr defTabSz="821055"/>
            <a:r>
              <a:rPr lang="en-GB" altLang="en-US" sz="400" dirty="0">
                <a:solidFill>
                  <a:srgbClr val="000000"/>
                </a:solidFill>
                <a:latin typeface="Arial" panose="020B0604020202020204" pitchFamily="34" charset="0"/>
                <a:ea typeface="宋体" panose="02010600030101010101" pitchFamily="2" charset="-122"/>
              </a:rPr>
              <a:t>s</a:t>
            </a:r>
            <a:endParaRPr lang="en-GB" altLang="en-US" sz="2200" dirty="0">
              <a:latin typeface="Times New Roman" panose="02020603050405020304" pitchFamily="18" charset="0"/>
              <a:ea typeface="宋体" panose="02010600030101010101" pitchFamily="2" charset="-122"/>
            </a:endParaRPr>
          </a:p>
        </p:txBody>
      </p:sp>
      <p:sp>
        <p:nvSpPr>
          <p:cNvPr id="45337" name="Oval 282"/>
          <p:cNvSpPr/>
          <p:nvPr/>
        </p:nvSpPr>
        <p:spPr>
          <a:xfrm>
            <a:off x="5492750" y="4589463"/>
            <a:ext cx="25400" cy="15875"/>
          </a:xfrm>
          <a:prstGeom prst="ellipse">
            <a:avLst/>
          </a:prstGeom>
          <a:solidFill>
            <a:srgbClr val="000000"/>
          </a:solidFill>
          <a:ln w="9525" cap="flat" cmpd="sng">
            <a:solidFill>
              <a:srgbClr val="000000"/>
            </a:solidFill>
            <a:prstDash val="solid"/>
            <a:round/>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338" name="Oval 283"/>
          <p:cNvSpPr/>
          <p:nvPr/>
        </p:nvSpPr>
        <p:spPr>
          <a:xfrm>
            <a:off x="5629275" y="4703763"/>
            <a:ext cx="25400" cy="17462"/>
          </a:xfrm>
          <a:prstGeom prst="ellipse">
            <a:avLst/>
          </a:prstGeom>
          <a:solidFill>
            <a:srgbClr val="000000"/>
          </a:solidFill>
          <a:ln w="9525" cap="flat" cmpd="sng">
            <a:solidFill>
              <a:srgbClr val="000000"/>
            </a:solidFill>
            <a:prstDash val="solid"/>
            <a:round/>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339" name="Oval 284"/>
          <p:cNvSpPr/>
          <p:nvPr/>
        </p:nvSpPr>
        <p:spPr>
          <a:xfrm>
            <a:off x="5462588" y="4686300"/>
            <a:ext cx="23812" cy="15875"/>
          </a:xfrm>
          <a:prstGeom prst="ellipse">
            <a:avLst/>
          </a:prstGeom>
          <a:solidFill>
            <a:srgbClr val="000000"/>
          </a:solidFill>
          <a:ln w="9525" cap="flat" cmpd="sng">
            <a:solidFill>
              <a:srgbClr val="000000"/>
            </a:solidFill>
            <a:prstDash val="solid"/>
            <a:round/>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340" name="Line 285"/>
          <p:cNvSpPr/>
          <p:nvPr/>
        </p:nvSpPr>
        <p:spPr>
          <a:xfrm>
            <a:off x="5516563" y="4597400"/>
            <a:ext cx="22225" cy="1588"/>
          </a:xfrm>
          <a:prstGeom prst="line">
            <a:avLst/>
          </a:prstGeom>
          <a:ln w="9525" cap="flat" cmpd="sng">
            <a:solidFill>
              <a:srgbClr val="000000"/>
            </a:solidFill>
            <a:prstDash val="solid"/>
            <a:round/>
            <a:headEnd type="none" w="med" len="med"/>
            <a:tailEnd type="none" w="med" len="med"/>
          </a:ln>
        </p:spPr>
      </p:sp>
      <p:sp>
        <p:nvSpPr>
          <p:cNvPr id="45341" name="Line 286"/>
          <p:cNvSpPr/>
          <p:nvPr/>
        </p:nvSpPr>
        <p:spPr>
          <a:xfrm>
            <a:off x="5487988" y="4695825"/>
            <a:ext cx="33337" cy="1588"/>
          </a:xfrm>
          <a:prstGeom prst="line">
            <a:avLst/>
          </a:prstGeom>
          <a:ln w="9525" cap="flat" cmpd="sng">
            <a:solidFill>
              <a:srgbClr val="000000"/>
            </a:solidFill>
            <a:prstDash val="solid"/>
            <a:round/>
            <a:headEnd type="none" w="med" len="med"/>
            <a:tailEnd type="none" w="med" len="med"/>
          </a:ln>
        </p:spPr>
      </p:sp>
      <p:sp>
        <p:nvSpPr>
          <p:cNvPr id="45342" name="Line 287"/>
          <p:cNvSpPr/>
          <p:nvPr/>
        </p:nvSpPr>
        <p:spPr>
          <a:xfrm>
            <a:off x="5611813" y="4711700"/>
            <a:ext cx="23812" cy="1588"/>
          </a:xfrm>
          <a:prstGeom prst="line">
            <a:avLst/>
          </a:prstGeom>
          <a:ln w="9525" cap="flat" cmpd="sng">
            <a:solidFill>
              <a:srgbClr val="000000"/>
            </a:solidFill>
            <a:prstDash val="solid"/>
            <a:round/>
            <a:headEnd type="none" w="med" len="med"/>
            <a:tailEnd type="none" w="med" len="med"/>
          </a:ln>
        </p:spPr>
      </p:sp>
      <p:sp>
        <p:nvSpPr>
          <p:cNvPr id="45343" name="Freeform 288"/>
          <p:cNvSpPr/>
          <p:nvPr/>
        </p:nvSpPr>
        <p:spPr>
          <a:xfrm>
            <a:off x="3744913" y="5002213"/>
            <a:ext cx="177800" cy="123825"/>
          </a:xfrm>
          <a:custGeom>
            <a:avLst/>
            <a:gdLst/>
            <a:ahLst/>
            <a:cxnLst>
              <a:cxn ang="0">
                <a:pos x="124" y="46"/>
              </a:cxn>
              <a:cxn ang="0">
                <a:pos x="96" y="18"/>
              </a:cxn>
              <a:cxn ang="0">
                <a:pos x="84" y="52"/>
              </a:cxn>
              <a:cxn ang="0">
                <a:pos x="4" y="18"/>
              </a:cxn>
              <a:cxn ang="0">
                <a:pos x="53" y="61"/>
              </a:cxn>
              <a:cxn ang="0">
                <a:pos x="0" y="69"/>
              </a:cxn>
              <a:cxn ang="0">
                <a:pos x="43" y="95"/>
              </a:cxn>
              <a:cxn ang="0">
                <a:pos x="2" y="118"/>
              </a:cxn>
              <a:cxn ang="0">
                <a:pos x="66" y="114"/>
              </a:cxn>
              <a:cxn ang="0">
                <a:pos x="54" y="144"/>
              </a:cxn>
              <a:cxn ang="0">
                <a:pos x="88" y="127"/>
              </a:cxn>
              <a:cxn ang="0">
                <a:pos x="98" y="176"/>
              </a:cxn>
              <a:cxn ang="0">
                <a:pos x="120" y="121"/>
              </a:cxn>
              <a:cxn ang="0">
                <a:pos x="152" y="161"/>
              </a:cxn>
              <a:cxn ang="0">
                <a:pos x="161" y="118"/>
              </a:cxn>
              <a:cxn ang="0">
                <a:pos x="208" y="147"/>
              </a:cxn>
              <a:cxn ang="0">
                <a:pos x="193" y="104"/>
              </a:cxn>
              <a:cxn ang="0">
                <a:pos x="247" y="108"/>
              </a:cxn>
              <a:cxn ang="0">
                <a:pos x="202" y="86"/>
              </a:cxn>
              <a:cxn ang="0">
                <a:pos x="242" y="65"/>
              </a:cxn>
              <a:cxn ang="0">
                <a:pos x="191" y="60"/>
              </a:cxn>
              <a:cxn ang="0">
                <a:pos x="210" y="35"/>
              </a:cxn>
              <a:cxn ang="0">
                <a:pos x="163" y="43"/>
              </a:cxn>
              <a:cxn ang="0">
                <a:pos x="167" y="0"/>
              </a:cxn>
              <a:cxn ang="0">
                <a:pos x="124" y="46"/>
              </a:cxn>
            </a:cxnLst>
            <a:rect l="0" t="0" r="0" b="0"/>
            <a:pathLst>
              <a:path w="247" h="176">
                <a:moveTo>
                  <a:pt x="124" y="46"/>
                </a:moveTo>
                <a:lnTo>
                  <a:pt x="96" y="18"/>
                </a:lnTo>
                <a:lnTo>
                  <a:pt x="84" y="52"/>
                </a:lnTo>
                <a:lnTo>
                  <a:pt x="4" y="18"/>
                </a:lnTo>
                <a:lnTo>
                  <a:pt x="53" y="61"/>
                </a:lnTo>
                <a:lnTo>
                  <a:pt x="0" y="69"/>
                </a:lnTo>
                <a:lnTo>
                  <a:pt x="43" y="95"/>
                </a:lnTo>
                <a:lnTo>
                  <a:pt x="2" y="118"/>
                </a:lnTo>
                <a:lnTo>
                  <a:pt x="66" y="114"/>
                </a:lnTo>
                <a:lnTo>
                  <a:pt x="54" y="144"/>
                </a:lnTo>
                <a:lnTo>
                  <a:pt x="88" y="127"/>
                </a:lnTo>
                <a:lnTo>
                  <a:pt x="98" y="176"/>
                </a:lnTo>
                <a:lnTo>
                  <a:pt x="120" y="121"/>
                </a:lnTo>
                <a:lnTo>
                  <a:pt x="152" y="161"/>
                </a:lnTo>
                <a:lnTo>
                  <a:pt x="161" y="118"/>
                </a:lnTo>
                <a:lnTo>
                  <a:pt x="208" y="147"/>
                </a:lnTo>
                <a:lnTo>
                  <a:pt x="193" y="104"/>
                </a:lnTo>
                <a:lnTo>
                  <a:pt x="247" y="108"/>
                </a:lnTo>
                <a:lnTo>
                  <a:pt x="202" y="86"/>
                </a:lnTo>
                <a:lnTo>
                  <a:pt x="242" y="65"/>
                </a:lnTo>
                <a:lnTo>
                  <a:pt x="191" y="60"/>
                </a:lnTo>
                <a:lnTo>
                  <a:pt x="210" y="35"/>
                </a:lnTo>
                <a:lnTo>
                  <a:pt x="163" y="43"/>
                </a:lnTo>
                <a:lnTo>
                  <a:pt x="167" y="0"/>
                </a:lnTo>
                <a:lnTo>
                  <a:pt x="124" y="46"/>
                </a:lnTo>
                <a:close/>
              </a:path>
            </a:pathLst>
          </a:custGeom>
          <a:solidFill>
            <a:srgbClr val="33CCCC"/>
          </a:solidFill>
          <a:ln w="9525" cap="flat" cmpd="sng">
            <a:solidFill>
              <a:srgbClr val="000000"/>
            </a:solidFill>
            <a:prstDash val="solid"/>
            <a:miter/>
            <a:headEnd type="none" w="med" len="med"/>
            <a:tailEnd type="none" w="med" len="med"/>
          </a:ln>
        </p:spPr>
        <p:txBody>
          <a:bodyPr/>
          <a:lstStyle/>
          <a:p>
            <a:endParaRPr lang="zh-CN" altLang="en-US"/>
          </a:p>
        </p:txBody>
      </p:sp>
      <p:sp>
        <p:nvSpPr>
          <p:cNvPr id="45344" name="Rectangle 289"/>
          <p:cNvSpPr/>
          <p:nvPr/>
        </p:nvSpPr>
        <p:spPr>
          <a:xfrm>
            <a:off x="3748088" y="4921250"/>
            <a:ext cx="463550" cy="203200"/>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345" name="Rectangle 290"/>
          <p:cNvSpPr/>
          <p:nvPr/>
        </p:nvSpPr>
        <p:spPr>
          <a:xfrm>
            <a:off x="3914775" y="4962525"/>
            <a:ext cx="207963" cy="120650"/>
          </a:xfrm>
          <a:prstGeom prst="rect">
            <a:avLst/>
          </a:prstGeom>
          <a:noFill/>
          <a:ln w="9525">
            <a:noFill/>
          </a:ln>
        </p:spPr>
        <p:txBody>
          <a:bodyPr wrap="none" lIns="0" tIns="0" rIns="0" bIns="0" anchor="t">
            <a:spAutoFit/>
          </a:bodyPr>
          <a:lstStyle/>
          <a:p>
            <a:pPr defTabSz="821055"/>
            <a:r>
              <a:rPr lang="en-GB" altLang="en-US" sz="800" b="1" dirty="0">
                <a:solidFill>
                  <a:srgbClr val="000000"/>
                </a:solidFill>
                <a:latin typeface="Arial" panose="020B0604020202020204" pitchFamily="34" charset="0"/>
                <a:ea typeface="宋体" panose="02010600030101010101" pitchFamily="2" charset="-122"/>
              </a:rPr>
              <a:t>CFP</a:t>
            </a:r>
            <a:endParaRPr lang="en-GB" altLang="en-US" sz="2200" dirty="0">
              <a:latin typeface="Times New Roman" panose="02020603050405020304" pitchFamily="18" charset="0"/>
              <a:ea typeface="宋体" panose="02010600030101010101" pitchFamily="2" charset="-122"/>
            </a:endParaRPr>
          </a:p>
        </p:txBody>
      </p:sp>
      <p:sp>
        <p:nvSpPr>
          <p:cNvPr id="45346" name="Freeform 291"/>
          <p:cNvSpPr/>
          <p:nvPr/>
        </p:nvSpPr>
        <p:spPr>
          <a:xfrm>
            <a:off x="3744913" y="5002213"/>
            <a:ext cx="177800" cy="123825"/>
          </a:xfrm>
          <a:custGeom>
            <a:avLst/>
            <a:gdLst/>
            <a:ahLst/>
            <a:cxnLst>
              <a:cxn ang="0">
                <a:pos x="124" y="46"/>
              </a:cxn>
              <a:cxn ang="0">
                <a:pos x="96" y="18"/>
              </a:cxn>
              <a:cxn ang="0">
                <a:pos x="84" y="52"/>
              </a:cxn>
              <a:cxn ang="0">
                <a:pos x="4" y="18"/>
              </a:cxn>
              <a:cxn ang="0">
                <a:pos x="53" y="61"/>
              </a:cxn>
              <a:cxn ang="0">
                <a:pos x="0" y="69"/>
              </a:cxn>
              <a:cxn ang="0">
                <a:pos x="43" y="95"/>
              </a:cxn>
              <a:cxn ang="0">
                <a:pos x="2" y="118"/>
              </a:cxn>
              <a:cxn ang="0">
                <a:pos x="66" y="114"/>
              </a:cxn>
              <a:cxn ang="0">
                <a:pos x="54" y="144"/>
              </a:cxn>
              <a:cxn ang="0">
                <a:pos x="88" y="127"/>
              </a:cxn>
              <a:cxn ang="0">
                <a:pos x="98" y="176"/>
              </a:cxn>
              <a:cxn ang="0">
                <a:pos x="120" y="121"/>
              </a:cxn>
              <a:cxn ang="0">
                <a:pos x="152" y="161"/>
              </a:cxn>
              <a:cxn ang="0">
                <a:pos x="161" y="118"/>
              </a:cxn>
              <a:cxn ang="0">
                <a:pos x="208" y="147"/>
              </a:cxn>
              <a:cxn ang="0">
                <a:pos x="193" y="104"/>
              </a:cxn>
              <a:cxn ang="0">
                <a:pos x="247" y="108"/>
              </a:cxn>
              <a:cxn ang="0">
                <a:pos x="202" y="86"/>
              </a:cxn>
              <a:cxn ang="0">
                <a:pos x="242" y="65"/>
              </a:cxn>
              <a:cxn ang="0">
                <a:pos x="191" y="60"/>
              </a:cxn>
              <a:cxn ang="0">
                <a:pos x="210" y="35"/>
              </a:cxn>
              <a:cxn ang="0">
                <a:pos x="163" y="43"/>
              </a:cxn>
              <a:cxn ang="0">
                <a:pos x="167" y="0"/>
              </a:cxn>
              <a:cxn ang="0">
                <a:pos x="124" y="46"/>
              </a:cxn>
            </a:cxnLst>
            <a:rect l="0" t="0" r="0" b="0"/>
            <a:pathLst>
              <a:path w="247" h="176">
                <a:moveTo>
                  <a:pt x="124" y="46"/>
                </a:moveTo>
                <a:lnTo>
                  <a:pt x="96" y="18"/>
                </a:lnTo>
                <a:lnTo>
                  <a:pt x="84" y="52"/>
                </a:lnTo>
                <a:lnTo>
                  <a:pt x="4" y="18"/>
                </a:lnTo>
                <a:lnTo>
                  <a:pt x="53" y="61"/>
                </a:lnTo>
                <a:lnTo>
                  <a:pt x="0" y="69"/>
                </a:lnTo>
                <a:lnTo>
                  <a:pt x="43" y="95"/>
                </a:lnTo>
                <a:lnTo>
                  <a:pt x="2" y="118"/>
                </a:lnTo>
                <a:lnTo>
                  <a:pt x="66" y="114"/>
                </a:lnTo>
                <a:lnTo>
                  <a:pt x="54" y="144"/>
                </a:lnTo>
                <a:lnTo>
                  <a:pt x="88" y="127"/>
                </a:lnTo>
                <a:lnTo>
                  <a:pt x="98" y="176"/>
                </a:lnTo>
                <a:lnTo>
                  <a:pt x="120" y="121"/>
                </a:lnTo>
                <a:lnTo>
                  <a:pt x="152" y="161"/>
                </a:lnTo>
                <a:lnTo>
                  <a:pt x="161" y="118"/>
                </a:lnTo>
                <a:lnTo>
                  <a:pt x="208" y="147"/>
                </a:lnTo>
                <a:lnTo>
                  <a:pt x="193" y="104"/>
                </a:lnTo>
                <a:lnTo>
                  <a:pt x="247" y="108"/>
                </a:lnTo>
                <a:lnTo>
                  <a:pt x="202" y="86"/>
                </a:lnTo>
                <a:lnTo>
                  <a:pt x="242" y="65"/>
                </a:lnTo>
                <a:lnTo>
                  <a:pt x="191" y="60"/>
                </a:lnTo>
                <a:lnTo>
                  <a:pt x="210" y="35"/>
                </a:lnTo>
                <a:lnTo>
                  <a:pt x="163" y="43"/>
                </a:lnTo>
                <a:lnTo>
                  <a:pt x="167" y="0"/>
                </a:lnTo>
                <a:lnTo>
                  <a:pt x="124" y="46"/>
                </a:lnTo>
                <a:close/>
              </a:path>
            </a:pathLst>
          </a:custGeom>
          <a:solidFill>
            <a:srgbClr val="33CCCC"/>
          </a:solidFill>
          <a:ln w="9525" cap="flat" cmpd="sng">
            <a:solidFill>
              <a:srgbClr val="000000"/>
            </a:solidFill>
            <a:prstDash val="solid"/>
            <a:miter/>
            <a:headEnd type="none" w="med" len="med"/>
            <a:tailEnd type="none" w="med" len="med"/>
          </a:ln>
        </p:spPr>
        <p:txBody>
          <a:bodyPr/>
          <a:lstStyle/>
          <a:p>
            <a:endParaRPr lang="zh-CN" altLang="en-US"/>
          </a:p>
        </p:txBody>
      </p:sp>
      <p:sp>
        <p:nvSpPr>
          <p:cNvPr id="45347" name="Rectangle 292"/>
          <p:cNvSpPr/>
          <p:nvPr/>
        </p:nvSpPr>
        <p:spPr>
          <a:xfrm>
            <a:off x="3748088" y="4921250"/>
            <a:ext cx="463550" cy="203200"/>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348" name="Rectangle 293"/>
          <p:cNvSpPr/>
          <p:nvPr/>
        </p:nvSpPr>
        <p:spPr>
          <a:xfrm>
            <a:off x="3914775" y="4962525"/>
            <a:ext cx="207963" cy="120650"/>
          </a:xfrm>
          <a:prstGeom prst="rect">
            <a:avLst/>
          </a:prstGeom>
          <a:noFill/>
          <a:ln w="9525">
            <a:noFill/>
          </a:ln>
        </p:spPr>
        <p:txBody>
          <a:bodyPr wrap="none" lIns="0" tIns="0" rIns="0" bIns="0" anchor="t">
            <a:spAutoFit/>
          </a:bodyPr>
          <a:lstStyle/>
          <a:p>
            <a:pPr defTabSz="821055"/>
            <a:r>
              <a:rPr lang="en-GB" altLang="en-US" sz="800" b="1" dirty="0">
                <a:solidFill>
                  <a:srgbClr val="000000"/>
                </a:solidFill>
                <a:latin typeface="Arial" panose="020B0604020202020204" pitchFamily="34" charset="0"/>
                <a:ea typeface="宋体" panose="02010600030101010101" pitchFamily="2" charset="-122"/>
              </a:rPr>
              <a:t>CFP</a:t>
            </a:r>
            <a:endParaRPr lang="en-GB" altLang="en-US" sz="2200" dirty="0">
              <a:latin typeface="Times New Roman" panose="02020603050405020304" pitchFamily="18" charset="0"/>
              <a:ea typeface="宋体" panose="02010600030101010101" pitchFamily="2" charset="-122"/>
            </a:endParaRPr>
          </a:p>
        </p:txBody>
      </p:sp>
      <p:sp>
        <p:nvSpPr>
          <p:cNvPr id="45349" name="Freeform 294"/>
          <p:cNvSpPr/>
          <p:nvPr/>
        </p:nvSpPr>
        <p:spPr>
          <a:xfrm>
            <a:off x="5459413" y="4983163"/>
            <a:ext cx="179387" cy="120650"/>
          </a:xfrm>
          <a:custGeom>
            <a:avLst/>
            <a:gdLst/>
            <a:ahLst/>
            <a:cxnLst>
              <a:cxn ang="0">
                <a:pos x="123" y="46"/>
              </a:cxn>
              <a:cxn ang="0">
                <a:pos x="95" y="18"/>
              </a:cxn>
              <a:cxn ang="0">
                <a:pos x="84" y="50"/>
              </a:cxn>
              <a:cxn ang="0">
                <a:pos x="4" y="18"/>
              </a:cxn>
              <a:cxn ang="0">
                <a:pos x="52" y="61"/>
              </a:cxn>
              <a:cxn ang="0">
                <a:pos x="0" y="69"/>
              </a:cxn>
              <a:cxn ang="0">
                <a:pos x="43" y="95"/>
              </a:cxn>
              <a:cxn ang="0">
                <a:pos x="2" y="117"/>
              </a:cxn>
              <a:cxn ang="0">
                <a:pos x="65" y="112"/>
              </a:cxn>
              <a:cxn ang="0">
                <a:pos x="54" y="142"/>
              </a:cxn>
              <a:cxn ang="0">
                <a:pos x="90" y="125"/>
              </a:cxn>
              <a:cxn ang="0">
                <a:pos x="97" y="174"/>
              </a:cxn>
              <a:cxn ang="0">
                <a:pos x="122" y="119"/>
              </a:cxn>
              <a:cxn ang="0">
                <a:pos x="153" y="159"/>
              </a:cxn>
              <a:cxn ang="0">
                <a:pos x="161" y="116"/>
              </a:cxn>
              <a:cxn ang="0">
                <a:pos x="210" y="146"/>
              </a:cxn>
              <a:cxn ang="0">
                <a:pos x="195" y="104"/>
              </a:cxn>
              <a:cxn ang="0">
                <a:pos x="249" y="106"/>
              </a:cxn>
              <a:cxn ang="0">
                <a:pos x="202" y="84"/>
              </a:cxn>
              <a:cxn ang="0">
                <a:pos x="243" y="65"/>
              </a:cxn>
              <a:cxn ang="0">
                <a:pos x="193" y="58"/>
              </a:cxn>
              <a:cxn ang="0">
                <a:pos x="211" y="35"/>
              </a:cxn>
              <a:cxn ang="0">
                <a:pos x="163" y="43"/>
              </a:cxn>
              <a:cxn ang="0">
                <a:pos x="167" y="0"/>
              </a:cxn>
              <a:cxn ang="0">
                <a:pos x="123" y="46"/>
              </a:cxn>
            </a:cxnLst>
            <a:rect l="0" t="0" r="0" b="0"/>
            <a:pathLst>
              <a:path w="249" h="174">
                <a:moveTo>
                  <a:pt x="123" y="46"/>
                </a:moveTo>
                <a:lnTo>
                  <a:pt x="95" y="18"/>
                </a:lnTo>
                <a:lnTo>
                  <a:pt x="84" y="50"/>
                </a:lnTo>
                <a:lnTo>
                  <a:pt x="4" y="18"/>
                </a:lnTo>
                <a:lnTo>
                  <a:pt x="52" y="61"/>
                </a:lnTo>
                <a:lnTo>
                  <a:pt x="0" y="69"/>
                </a:lnTo>
                <a:lnTo>
                  <a:pt x="43" y="95"/>
                </a:lnTo>
                <a:lnTo>
                  <a:pt x="2" y="117"/>
                </a:lnTo>
                <a:lnTo>
                  <a:pt x="65" y="112"/>
                </a:lnTo>
                <a:lnTo>
                  <a:pt x="54" y="142"/>
                </a:lnTo>
                <a:lnTo>
                  <a:pt x="90" y="125"/>
                </a:lnTo>
                <a:lnTo>
                  <a:pt x="97" y="174"/>
                </a:lnTo>
                <a:lnTo>
                  <a:pt x="122" y="119"/>
                </a:lnTo>
                <a:lnTo>
                  <a:pt x="153" y="159"/>
                </a:lnTo>
                <a:lnTo>
                  <a:pt x="161" y="116"/>
                </a:lnTo>
                <a:lnTo>
                  <a:pt x="210" y="146"/>
                </a:lnTo>
                <a:lnTo>
                  <a:pt x="195" y="104"/>
                </a:lnTo>
                <a:lnTo>
                  <a:pt x="249" y="106"/>
                </a:lnTo>
                <a:lnTo>
                  <a:pt x="202" y="84"/>
                </a:lnTo>
                <a:lnTo>
                  <a:pt x="243" y="65"/>
                </a:lnTo>
                <a:lnTo>
                  <a:pt x="193" y="58"/>
                </a:lnTo>
                <a:lnTo>
                  <a:pt x="211" y="35"/>
                </a:lnTo>
                <a:lnTo>
                  <a:pt x="163" y="43"/>
                </a:lnTo>
                <a:lnTo>
                  <a:pt x="167" y="0"/>
                </a:lnTo>
                <a:lnTo>
                  <a:pt x="123" y="46"/>
                </a:lnTo>
                <a:close/>
              </a:path>
            </a:pathLst>
          </a:custGeom>
          <a:solidFill>
            <a:srgbClr val="FFFF00"/>
          </a:solidFill>
          <a:ln w="9525" cap="flat" cmpd="sng">
            <a:solidFill>
              <a:srgbClr val="000000"/>
            </a:solidFill>
            <a:prstDash val="solid"/>
            <a:miter/>
            <a:headEnd type="none" w="med" len="med"/>
            <a:tailEnd type="none" w="med" len="med"/>
          </a:ln>
        </p:spPr>
        <p:txBody>
          <a:bodyPr/>
          <a:lstStyle/>
          <a:p>
            <a:endParaRPr lang="zh-CN" altLang="en-US"/>
          </a:p>
        </p:txBody>
      </p:sp>
      <p:sp>
        <p:nvSpPr>
          <p:cNvPr id="45350" name="Rectangle 295"/>
          <p:cNvSpPr/>
          <p:nvPr/>
        </p:nvSpPr>
        <p:spPr>
          <a:xfrm>
            <a:off x="5468938" y="5078413"/>
            <a:ext cx="457200" cy="201612"/>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351" name="Rectangle 296"/>
          <p:cNvSpPr/>
          <p:nvPr/>
        </p:nvSpPr>
        <p:spPr>
          <a:xfrm>
            <a:off x="5637213" y="4945063"/>
            <a:ext cx="201612" cy="120650"/>
          </a:xfrm>
          <a:prstGeom prst="rect">
            <a:avLst/>
          </a:prstGeom>
          <a:noFill/>
          <a:ln w="9525">
            <a:noFill/>
          </a:ln>
        </p:spPr>
        <p:txBody>
          <a:bodyPr wrap="none" lIns="0" tIns="0" rIns="0" bIns="0" anchor="t">
            <a:spAutoFit/>
          </a:bodyPr>
          <a:lstStyle/>
          <a:p>
            <a:pPr defTabSz="821055"/>
            <a:r>
              <a:rPr lang="en-GB" altLang="en-US" sz="800" b="1" dirty="0">
                <a:solidFill>
                  <a:srgbClr val="000000"/>
                </a:solidFill>
                <a:latin typeface="Arial" panose="020B0604020202020204" pitchFamily="34" charset="0"/>
                <a:ea typeface="宋体" panose="02010600030101010101" pitchFamily="2" charset="-122"/>
              </a:rPr>
              <a:t>YFP</a:t>
            </a:r>
            <a:endParaRPr lang="en-GB" altLang="en-US" sz="2200" dirty="0">
              <a:latin typeface="Times New Roman" panose="02020603050405020304" pitchFamily="18" charset="0"/>
              <a:ea typeface="宋体" panose="02010600030101010101" pitchFamily="2" charset="-122"/>
            </a:endParaRPr>
          </a:p>
        </p:txBody>
      </p:sp>
      <p:sp>
        <p:nvSpPr>
          <p:cNvPr id="45352" name="Freeform 297"/>
          <p:cNvSpPr/>
          <p:nvPr/>
        </p:nvSpPr>
        <p:spPr>
          <a:xfrm>
            <a:off x="5459413" y="4983163"/>
            <a:ext cx="179387" cy="120650"/>
          </a:xfrm>
          <a:custGeom>
            <a:avLst/>
            <a:gdLst/>
            <a:ahLst/>
            <a:cxnLst>
              <a:cxn ang="0">
                <a:pos x="123" y="46"/>
              </a:cxn>
              <a:cxn ang="0">
                <a:pos x="95" y="18"/>
              </a:cxn>
              <a:cxn ang="0">
                <a:pos x="84" y="50"/>
              </a:cxn>
              <a:cxn ang="0">
                <a:pos x="4" y="18"/>
              </a:cxn>
              <a:cxn ang="0">
                <a:pos x="52" y="61"/>
              </a:cxn>
              <a:cxn ang="0">
                <a:pos x="0" y="69"/>
              </a:cxn>
              <a:cxn ang="0">
                <a:pos x="43" y="95"/>
              </a:cxn>
              <a:cxn ang="0">
                <a:pos x="2" y="117"/>
              </a:cxn>
              <a:cxn ang="0">
                <a:pos x="65" y="112"/>
              </a:cxn>
              <a:cxn ang="0">
                <a:pos x="54" y="142"/>
              </a:cxn>
              <a:cxn ang="0">
                <a:pos x="90" y="125"/>
              </a:cxn>
              <a:cxn ang="0">
                <a:pos x="97" y="174"/>
              </a:cxn>
              <a:cxn ang="0">
                <a:pos x="122" y="119"/>
              </a:cxn>
              <a:cxn ang="0">
                <a:pos x="153" y="159"/>
              </a:cxn>
              <a:cxn ang="0">
                <a:pos x="161" y="116"/>
              </a:cxn>
              <a:cxn ang="0">
                <a:pos x="210" y="146"/>
              </a:cxn>
              <a:cxn ang="0">
                <a:pos x="195" y="104"/>
              </a:cxn>
              <a:cxn ang="0">
                <a:pos x="249" y="106"/>
              </a:cxn>
              <a:cxn ang="0">
                <a:pos x="202" y="84"/>
              </a:cxn>
              <a:cxn ang="0">
                <a:pos x="243" y="65"/>
              </a:cxn>
              <a:cxn ang="0">
                <a:pos x="193" y="58"/>
              </a:cxn>
              <a:cxn ang="0">
                <a:pos x="211" y="35"/>
              </a:cxn>
              <a:cxn ang="0">
                <a:pos x="163" y="43"/>
              </a:cxn>
              <a:cxn ang="0">
                <a:pos x="167" y="0"/>
              </a:cxn>
              <a:cxn ang="0">
                <a:pos x="123" y="46"/>
              </a:cxn>
            </a:cxnLst>
            <a:rect l="0" t="0" r="0" b="0"/>
            <a:pathLst>
              <a:path w="249" h="174">
                <a:moveTo>
                  <a:pt x="123" y="46"/>
                </a:moveTo>
                <a:lnTo>
                  <a:pt x="95" y="18"/>
                </a:lnTo>
                <a:lnTo>
                  <a:pt x="84" y="50"/>
                </a:lnTo>
                <a:lnTo>
                  <a:pt x="4" y="18"/>
                </a:lnTo>
                <a:lnTo>
                  <a:pt x="52" y="61"/>
                </a:lnTo>
                <a:lnTo>
                  <a:pt x="0" y="69"/>
                </a:lnTo>
                <a:lnTo>
                  <a:pt x="43" y="95"/>
                </a:lnTo>
                <a:lnTo>
                  <a:pt x="2" y="117"/>
                </a:lnTo>
                <a:lnTo>
                  <a:pt x="65" y="112"/>
                </a:lnTo>
                <a:lnTo>
                  <a:pt x="54" y="142"/>
                </a:lnTo>
                <a:lnTo>
                  <a:pt x="90" y="125"/>
                </a:lnTo>
                <a:lnTo>
                  <a:pt x="97" y="174"/>
                </a:lnTo>
                <a:lnTo>
                  <a:pt x="122" y="119"/>
                </a:lnTo>
                <a:lnTo>
                  <a:pt x="153" y="159"/>
                </a:lnTo>
                <a:lnTo>
                  <a:pt x="161" y="116"/>
                </a:lnTo>
                <a:lnTo>
                  <a:pt x="210" y="146"/>
                </a:lnTo>
                <a:lnTo>
                  <a:pt x="195" y="104"/>
                </a:lnTo>
                <a:lnTo>
                  <a:pt x="249" y="106"/>
                </a:lnTo>
                <a:lnTo>
                  <a:pt x="202" y="84"/>
                </a:lnTo>
                <a:lnTo>
                  <a:pt x="243" y="65"/>
                </a:lnTo>
                <a:lnTo>
                  <a:pt x="193" y="58"/>
                </a:lnTo>
                <a:lnTo>
                  <a:pt x="211" y="35"/>
                </a:lnTo>
                <a:lnTo>
                  <a:pt x="163" y="43"/>
                </a:lnTo>
                <a:lnTo>
                  <a:pt x="167" y="0"/>
                </a:lnTo>
                <a:lnTo>
                  <a:pt x="123" y="46"/>
                </a:lnTo>
                <a:close/>
              </a:path>
            </a:pathLst>
          </a:custGeom>
          <a:solidFill>
            <a:srgbClr val="FFFF00"/>
          </a:solidFill>
          <a:ln w="9525" cap="flat" cmpd="sng">
            <a:solidFill>
              <a:srgbClr val="000000"/>
            </a:solidFill>
            <a:prstDash val="solid"/>
            <a:miter/>
            <a:headEnd type="none" w="med" len="med"/>
            <a:tailEnd type="none" w="med" len="med"/>
          </a:ln>
        </p:spPr>
        <p:txBody>
          <a:bodyPr/>
          <a:lstStyle/>
          <a:p>
            <a:endParaRPr lang="zh-CN" altLang="en-US"/>
          </a:p>
        </p:txBody>
      </p:sp>
      <p:sp>
        <p:nvSpPr>
          <p:cNvPr id="45353" name="Rectangle 298"/>
          <p:cNvSpPr/>
          <p:nvPr/>
        </p:nvSpPr>
        <p:spPr>
          <a:xfrm>
            <a:off x="5468938" y="5078413"/>
            <a:ext cx="457200" cy="201612"/>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354" name="Rectangle 299"/>
          <p:cNvSpPr/>
          <p:nvPr/>
        </p:nvSpPr>
        <p:spPr>
          <a:xfrm>
            <a:off x="5637213" y="4945063"/>
            <a:ext cx="201612" cy="120650"/>
          </a:xfrm>
          <a:prstGeom prst="rect">
            <a:avLst/>
          </a:prstGeom>
          <a:noFill/>
          <a:ln w="9525">
            <a:noFill/>
          </a:ln>
        </p:spPr>
        <p:txBody>
          <a:bodyPr wrap="none" lIns="0" tIns="0" rIns="0" bIns="0" anchor="t">
            <a:spAutoFit/>
          </a:bodyPr>
          <a:lstStyle/>
          <a:p>
            <a:pPr defTabSz="821055"/>
            <a:r>
              <a:rPr lang="en-GB" altLang="en-US" sz="800" b="1" dirty="0">
                <a:solidFill>
                  <a:srgbClr val="000000"/>
                </a:solidFill>
                <a:latin typeface="Arial" panose="020B0604020202020204" pitchFamily="34" charset="0"/>
                <a:ea typeface="宋体" panose="02010600030101010101" pitchFamily="2" charset="-122"/>
              </a:rPr>
              <a:t>YFP</a:t>
            </a:r>
            <a:endParaRPr lang="en-GB" altLang="en-US" sz="2200" dirty="0">
              <a:latin typeface="Times New Roman" panose="02020603050405020304" pitchFamily="18" charset="0"/>
              <a:ea typeface="宋体" panose="02010600030101010101" pitchFamily="2" charset="-122"/>
            </a:endParaRPr>
          </a:p>
        </p:txBody>
      </p:sp>
      <p:sp>
        <p:nvSpPr>
          <p:cNvPr id="45355" name="Rectangle 300"/>
          <p:cNvSpPr/>
          <p:nvPr/>
        </p:nvSpPr>
        <p:spPr>
          <a:xfrm>
            <a:off x="5213350" y="4370388"/>
            <a:ext cx="627063" cy="252412"/>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356" name="Rectangle 301"/>
          <p:cNvSpPr/>
          <p:nvPr/>
        </p:nvSpPr>
        <p:spPr>
          <a:xfrm>
            <a:off x="5292725" y="4418013"/>
            <a:ext cx="466725" cy="174625"/>
          </a:xfrm>
          <a:prstGeom prst="rect">
            <a:avLst/>
          </a:prstGeom>
          <a:noFill/>
          <a:ln w="9525">
            <a:noFill/>
          </a:ln>
        </p:spPr>
        <p:txBody>
          <a:bodyPr wrap="none" lIns="0" tIns="0" rIns="0" bIns="0" anchor="t">
            <a:spAutoFit/>
          </a:bodyPr>
          <a:lstStyle/>
          <a:p>
            <a:pPr defTabSz="821055"/>
            <a:r>
              <a:rPr lang="en-GB" altLang="en-US" sz="1200" dirty="0">
                <a:solidFill>
                  <a:srgbClr val="000000"/>
                </a:solidFill>
                <a:latin typeface="Arial" panose="020B0604020202020204" pitchFamily="34" charset="0"/>
                <a:ea typeface="宋体" panose="02010600030101010101" pitchFamily="2" charset="-122"/>
              </a:rPr>
              <a:t>CD147</a:t>
            </a:r>
            <a:endParaRPr lang="en-GB" altLang="en-US" sz="2200" dirty="0">
              <a:latin typeface="Times New Roman" panose="02020603050405020304" pitchFamily="18" charset="0"/>
              <a:ea typeface="宋体" panose="02010600030101010101" pitchFamily="2" charset="-122"/>
            </a:endParaRPr>
          </a:p>
        </p:txBody>
      </p:sp>
      <p:sp>
        <p:nvSpPr>
          <p:cNvPr id="45357" name="Rectangle 302"/>
          <p:cNvSpPr/>
          <p:nvPr/>
        </p:nvSpPr>
        <p:spPr>
          <a:xfrm>
            <a:off x="2352675" y="4508500"/>
            <a:ext cx="1314450" cy="225425"/>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358" name="Rectangle 303"/>
          <p:cNvSpPr/>
          <p:nvPr/>
        </p:nvSpPr>
        <p:spPr>
          <a:xfrm>
            <a:off x="2770188" y="4102100"/>
            <a:ext cx="1138237" cy="147638"/>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CFP laser excitation</a:t>
            </a:r>
            <a:endParaRPr lang="en-GB" altLang="en-US" sz="2200" dirty="0">
              <a:latin typeface="Times New Roman" panose="02020603050405020304" pitchFamily="18" charset="0"/>
              <a:ea typeface="宋体" panose="02010600030101010101" pitchFamily="2" charset="-122"/>
            </a:endParaRPr>
          </a:p>
        </p:txBody>
      </p:sp>
      <p:sp>
        <p:nvSpPr>
          <p:cNvPr id="45359" name="Rectangle 304"/>
          <p:cNvSpPr/>
          <p:nvPr/>
        </p:nvSpPr>
        <p:spPr>
          <a:xfrm>
            <a:off x="4198938" y="3475038"/>
            <a:ext cx="1362075" cy="379412"/>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360" name="Rectangle 305"/>
          <p:cNvSpPr/>
          <p:nvPr/>
        </p:nvSpPr>
        <p:spPr>
          <a:xfrm>
            <a:off x="4354513" y="3563938"/>
            <a:ext cx="388937" cy="147637"/>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Single </a:t>
            </a:r>
            <a:endParaRPr lang="en-GB" altLang="en-US" sz="2200" dirty="0">
              <a:latin typeface="Times New Roman" panose="02020603050405020304" pitchFamily="18" charset="0"/>
              <a:ea typeface="宋体" panose="02010600030101010101" pitchFamily="2" charset="-122"/>
            </a:endParaRPr>
          </a:p>
        </p:txBody>
      </p:sp>
      <p:sp>
        <p:nvSpPr>
          <p:cNvPr id="45361" name="Rectangle 306"/>
          <p:cNvSpPr/>
          <p:nvPr/>
        </p:nvSpPr>
        <p:spPr>
          <a:xfrm>
            <a:off x="4748213" y="3563938"/>
            <a:ext cx="655637" cy="147637"/>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transfection</a:t>
            </a:r>
            <a:endParaRPr lang="en-GB" altLang="en-US" sz="2200" dirty="0">
              <a:latin typeface="Times New Roman" panose="02020603050405020304" pitchFamily="18" charset="0"/>
              <a:ea typeface="宋体" panose="02010600030101010101" pitchFamily="2" charset="-122"/>
            </a:endParaRPr>
          </a:p>
        </p:txBody>
      </p:sp>
      <p:sp>
        <p:nvSpPr>
          <p:cNvPr id="45362" name="Rectangle 307"/>
          <p:cNvSpPr/>
          <p:nvPr/>
        </p:nvSpPr>
        <p:spPr>
          <a:xfrm>
            <a:off x="4502150" y="3765550"/>
            <a:ext cx="709613" cy="147638"/>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CD147cYFP</a:t>
            </a:r>
            <a:endParaRPr lang="en-GB" altLang="en-US" sz="2200" dirty="0">
              <a:latin typeface="Times New Roman" panose="02020603050405020304" pitchFamily="18" charset="0"/>
              <a:ea typeface="宋体" panose="02010600030101010101" pitchFamily="2" charset="-122"/>
            </a:endParaRPr>
          </a:p>
        </p:txBody>
      </p:sp>
      <p:sp>
        <p:nvSpPr>
          <p:cNvPr id="45363" name="Rectangle 308"/>
          <p:cNvSpPr/>
          <p:nvPr/>
        </p:nvSpPr>
        <p:spPr>
          <a:xfrm>
            <a:off x="4410075" y="1911350"/>
            <a:ext cx="1360488" cy="379413"/>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364" name="Rectangle 309"/>
          <p:cNvSpPr/>
          <p:nvPr/>
        </p:nvSpPr>
        <p:spPr>
          <a:xfrm>
            <a:off x="4487863" y="1960563"/>
            <a:ext cx="390525" cy="149225"/>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Single </a:t>
            </a:r>
            <a:endParaRPr lang="en-GB" altLang="en-US" sz="2200" dirty="0">
              <a:latin typeface="Times New Roman" panose="02020603050405020304" pitchFamily="18" charset="0"/>
              <a:ea typeface="宋体" panose="02010600030101010101" pitchFamily="2" charset="-122"/>
            </a:endParaRPr>
          </a:p>
        </p:txBody>
      </p:sp>
      <p:sp>
        <p:nvSpPr>
          <p:cNvPr id="45365" name="Rectangle 310"/>
          <p:cNvSpPr/>
          <p:nvPr/>
        </p:nvSpPr>
        <p:spPr>
          <a:xfrm>
            <a:off x="4881563" y="1960563"/>
            <a:ext cx="655637" cy="149225"/>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transfection</a:t>
            </a:r>
            <a:endParaRPr lang="en-GB" altLang="en-US" sz="2200" dirty="0">
              <a:latin typeface="Times New Roman" panose="02020603050405020304" pitchFamily="18" charset="0"/>
              <a:ea typeface="宋体" panose="02010600030101010101" pitchFamily="2" charset="-122"/>
            </a:endParaRPr>
          </a:p>
        </p:txBody>
      </p:sp>
      <p:sp>
        <p:nvSpPr>
          <p:cNvPr id="45366" name="Rectangle 311"/>
          <p:cNvSpPr/>
          <p:nvPr/>
        </p:nvSpPr>
        <p:spPr>
          <a:xfrm>
            <a:off x="4572000" y="2151063"/>
            <a:ext cx="673100" cy="149225"/>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MCT1nCFP</a:t>
            </a:r>
            <a:endParaRPr lang="en-GB" altLang="en-US" sz="2200" dirty="0">
              <a:latin typeface="Times New Roman" panose="02020603050405020304" pitchFamily="18" charset="0"/>
              <a:ea typeface="宋体" panose="02010600030101010101" pitchFamily="2" charset="-122"/>
            </a:endParaRPr>
          </a:p>
        </p:txBody>
      </p:sp>
      <p:grpSp>
        <p:nvGrpSpPr>
          <p:cNvPr id="45367" name="Group 312"/>
          <p:cNvGrpSpPr/>
          <p:nvPr/>
        </p:nvGrpSpPr>
        <p:grpSpPr>
          <a:xfrm>
            <a:off x="4068763" y="3414713"/>
            <a:ext cx="1943100" cy="61912"/>
            <a:chOff x="0" y="0"/>
            <a:chExt cx="1347" cy="44"/>
          </a:xfrm>
        </p:grpSpPr>
        <p:grpSp>
          <p:nvGrpSpPr>
            <p:cNvPr id="45368" name="Group 313"/>
            <p:cNvGrpSpPr/>
            <p:nvPr/>
          </p:nvGrpSpPr>
          <p:grpSpPr>
            <a:xfrm>
              <a:off x="0" y="0"/>
              <a:ext cx="1347" cy="44"/>
              <a:chOff x="0" y="0"/>
              <a:chExt cx="1347" cy="44"/>
            </a:xfrm>
          </p:grpSpPr>
          <p:sp>
            <p:nvSpPr>
              <p:cNvPr id="45369" name="Rectangle 314"/>
              <p:cNvSpPr/>
              <p:nvPr/>
            </p:nvSpPr>
            <p:spPr>
              <a:xfrm>
                <a:off x="0" y="0"/>
                <a:ext cx="1346" cy="43"/>
              </a:xfrm>
              <a:prstGeom prst="rect">
                <a:avLst/>
              </a:prstGeom>
              <a:solidFill>
                <a:srgbClr val="FFAFB1"/>
              </a:solid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370" name="Rectangle 315"/>
              <p:cNvSpPr/>
              <p:nvPr/>
            </p:nvSpPr>
            <p:spPr>
              <a:xfrm>
                <a:off x="0" y="0"/>
                <a:ext cx="1346" cy="43"/>
              </a:xfrm>
              <a:prstGeom prst="rect">
                <a:avLst/>
              </a:prstGeom>
              <a:solidFill>
                <a:srgbClr val="FFAFB1"/>
              </a:solidFill>
              <a:ln w="0" cap="flat" cmpd="sng">
                <a:solidFill>
                  <a:srgbClr val="FFFFFF"/>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371" name="Rectangle 316"/>
              <p:cNvSpPr/>
              <p:nvPr/>
            </p:nvSpPr>
            <p:spPr>
              <a:xfrm>
                <a:off x="0" y="0"/>
                <a:ext cx="1347" cy="44"/>
              </a:xfrm>
              <a:prstGeom prst="rect">
                <a:avLst/>
              </a:prstGeom>
              <a:blipFill rotWithShape="0">
                <a:blip r:embed="rId2"/>
              </a:blip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372" name="Rectangle 317"/>
              <p:cNvSpPr/>
              <p:nvPr/>
            </p:nvSpPr>
            <p:spPr>
              <a:xfrm>
                <a:off x="0" y="0"/>
                <a:ext cx="1346" cy="43"/>
              </a:xfrm>
              <a:prstGeom prst="rect">
                <a:avLst/>
              </a:prstGeom>
              <a:solidFill>
                <a:srgbClr val="FFAFB1"/>
              </a:solidFill>
              <a:ln w="9525">
                <a:noFill/>
              </a:ln>
            </p:spPr>
            <p:txBody>
              <a:bodyPr anchor="t"/>
              <a:lstStyle/>
              <a:p>
                <a:pPr algn="ctr"/>
                <a:endParaRPr lang="zh-CN" altLang="en-US" dirty="0">
                  <a:latin typeface="Arial" panose="020B0604020202020204" pitchFamily="34" charset="0"/>
                  <a:ea typeface="华文细黑" pitchFamily="2" charset="-122"/>
                </a:endParaRPr>
              </a:p>
            </p:txBody>
          </p:sp>
        </p:grpSp>
        <p:sp>
          <p:nvSpPr>
            <p:cNvPr id="45373" name="Rectangle 318"/>
            <p:cNvSpPr/>
            <p:nvPr/>
          </p:nvSpPr>
          <p:spPr>
            <a:xfrm>
              <a:off x="0" y="0"/>
              <a:ext cx="1347" cy="44"/>
            </a:xfrm>
            <a:prstGeom prst="rect">
              <a:avLst/>
            </a:prstGeom>
            <a:no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grpSp>
      <p:sp>
        <p:nvSpPr>
          <p:cNvPr id="45374" name="Rectangle 319"/>
          <p:cNvSpPr/>
          <p:nvPr/>
        </p:nvSpPr>
        <p:spPr>
          <a:xfrm>
            <a:off x="5722938" y="3389313"/>
            <a:ext cx="42862" cy="101600"/>
          </a:xfrm>
          <a:prstGeom prst="rect">
            <a:avLst/>
          </a:prstGeom>
          <a:solidFill>
            <a:srgbClr val="FF0066"/>
          </a:solidFill>
          <a:ln w="9525"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375" name="Freeform 320"/>
          <p:cNvSpPr/>
          <p:nvPr/>
        </p:nvSpPr>
        <p:spPr>
          <a:xfrm>
            <a:off x="5649913" y="3255963"/>
            <a:ext cx="95250" cy="60325"/>
          </a:xfrm>
          <a:custGeom>
            <a:avLst/>
            <a:gdLst/>
            <a:ahLst/>
            <a:cxnLst>
              <a:cxn ang="0">
                <a:pos x="121" y="65"/>
              </a:cxn>
              <a:cxn ang="0">
                <a:pos x="112" y="71"/>
              </a:cxn>
              <a:cxn ang="0">
                <a:pos x="101" y="75"/>
              </a:cxn>
              <a:cxn ang="0">
                <a:pos x="73" y="78"/>
              </a:cxn>
              <a:cxn ang="0">
                <a:pos x="48" y="77"/>
              </a:cxn>
              <a:cxn ang="0">
                <a:pos x="30" y="69"/>
              </a:cxn>
              <a:cxn ang="0">
                <a:pos x="22" y="63"/>
              </a:cxn>
              <a:cxn ang="0">
                <a:pos x="16" y="58"/>
              </a:cxn>
              <a:cxn ang="0">
                <a:pos x="13" y="50"/>
              </a:cxn>
              <a:cxn ang="0">
                <a:pos x="11" y="43"/>
              </a:cxn>
              <a:cxn ang="0">
                <a:pos x="13" y="35"/>
              </a:cxn>
              <a:cxn ang="0">
                <a:pos x="16" y="28"/>
              </a:cxn>
              <a:cxn ang="0">
                <a:pos x="22" y="22"/>
              </a:cxn>
              <a:cxn ang="0">
                <a:pos x="30" y="17"/>
              </a:cxn>
              <a:cxn ang="0">
                <a:pos x="48" y="9"/>
              </a:cxn>
              <a:cxn ang="0">
                <a:pos x="73" y="7"/>
              </a:cxn>
              <a:cxn ang="0">
                <a:pos x="101" y="11"/>
              </a:cxn>
              <a:cxn ang="0">
                <a:pos x="112" y="15"/>
              </a:cxn>
              <a:cxn ang="0">
                <a:pos x="121" y="20"/>
              </a:cxn>
              <a:cxn ang="0">
                <a:pos x="131" y="15"/>
              </a:cxn>
              <a:cxn ang="0">
                <a:pos x="119" y="9"/>
              </a:cxn>
              <a:cxn ang="0">
                <a:pos x="104" y="4"/>
              </a:cxn>
              <a:cxn ang="0">
                <a:pos x="89" y="2"/>
              </a:cxn>
              <a:cxn ang="0">
                <a:pos x="73" y="0"/>
              </a:cxn>
              <a:cxn ang="0">
                <a:pos x="45" y="4"/>
              </a:cxn>
              <a:cxn ang="0">
                <a:pos x="22" y="13"/>
              </a:cxn>
              <a:cxn ang="0">
                <a:pos x="13" y="19"/>
              </a:cxn>
              <a:cxn ang="0">
                <a:pos x="5" y="26"/>
              </a:cxn>
              <a:cxn ang="0">
                <a:pos x="2" y="33"/>
              </a:cxn>
              <a:cxn ang="0">
                <a:pos x="0" y="43"/>
              </a:cxn>
              <a:cxn ang="0">
                <a:pos x="2" y="52"/>
              </a:cxn>
              <a:cxn ang="0">
                <a:pos x="5" y="60"/>
              </a:cxn>
              <a:cxn ang="0">
                <a:pos x="13" y="67"/>
              </a:cxn>
              <a:cxn ang="0">
                <a:pos x="22" y="73"/>
              </a:cxn>
              <a:cxn ang="0">
                <a:pos x="45" y="82"/>
              </a:cxn>
              <a:cxn ang="0">
                <a:pos x="73" y="86"/>
              </a:cxn>
              <a:cxn ang="0">
                <a:pos x="89" y="84"/>
              </a:cxn>
              <a:cxn ang="0">
                <a:pos x="104" y="82"/>
              </a:cxn>
              <a:cxn ang="0">
                <a:pos x="119" y="77"/>
              </a:cxn>
              <a:cxn ang="0">
                <a:pos x="131" y="71"/>
              </a:cxn>
              <a:cxn ang="0">
                <a:pos x="121" y="65"/>
              </a:cxn>
            </a:cxnLst>
            <a:rect l="0" t="0" r="0" b="0"/>
            <a:pathLst>
              <a:path w="131" h="86">
                <a:moveTo>
                  <a:pt x="121" y="65"/>
                </a:moveTo>
                <a:lnTo>
                  <a:pt x="112" y="71"/>
                </a:lnTo>
                <a:lnTo>
                  <a:pt x="101" y="75"/>
                </a:lnTo>
                <a:lnTo>
                  <a:pt x="73" y="78"/>
                </a:lnTo>
                <a:lnTo>
                  <a:pt x="48" y="77"/>
                </a:lnTo>
                <a:lnTo>
                  <a:pt x="30" y="69"/>
                </a:lnTo>
                <a:lnTo>
                  <a:pt x="22" y="63"/>
                </a:lnTo>
                <a:lnTo>
                  <a:pt x="16" y="58"/>
                </a:lnTo>
                <a:lnTo>
                  <a:pt x="13" y="50"/>
                </a:lnTo>
                <a:lnTo>
                  <a:pt x="11" y="43"/>
                </a:lnTo>
                <a:lnTo>
                  <a:pt x="13" y="35"/>
                </a:lnTo>
                <a:lnTo>
                  <a:pt x="16" y="28"/>
                </a:lnTo>
                <a:lnTo>
                  <a:pt x="22" y="22"/>
                </a:lnTo>
                <a:lnTo>
                  <a:pt x="30" y="17"/>
                </a:lnTo>
                <a:lnTo>
                  <a:pt x="48" y="9"/>
                </a:lnTo>
                <a:lnTo>
                  <a:pt x="73" y="7"/>
                </a:lnTo>
                <a:lnTo>
                  <a:pt x="101" y="11"/>
                </a:lnTo>
                <a:lnTo>
                  <a:pt x="112" y="15"/>
                </a:lnTo>
                <a:lnTo>
                  <a:pt x="121" y="20"/>
                </a:lnTo>
                <a:lnTo>
                  <a:pt x="131" y="15"/>
                </a:lnTo>
                <a:lnTo>
                  <a:pt x="119" y="9"/>
                </a:lnTo>
                <a:lnTo>
                  <a:pt x="104" y="4"/>
                </a:lnTo>
                <a:lnTo>
                  <a:pt x="89" y="2"/>
                </a:lnTo>
                <a:lnTo>
                  <a:pt x="73" y="0"/>
                </a:lnTo>
                <a:lnTo>
                  <a:pt x="45" y="4"/>
                </a:lnTo>
                <a:lnTo>
                  <a:pt x="22" y="13"/>
                </a:lnTo>
                <a:lnTo>
                  <a:pt x="13" y="19"/>
                </a:lnTo>
                <a:lnTo>
                  <a:pt x="5" y="26"/>
                </a:lnTo>
                <a:lnTo>
                  <a:pt x="2" y="33"/>
                </a:lnTo>
                <a:lnTo>
                  <a:pt x="0" y="43"/>
                </a:lnTo>
                <a:lnTo>
                  <a:pt x="2" y="52"/>
                </a:lnTo>
                <a:lnTo>
                  <a:pt x="5" y="60"/>
                </a:lnTo>
                <a:lnTo>
                  <a:pt x="13" y="67"/>
                </a:lnTo>
                <a:lnTo>
                  <a:pt x="22" y="73"/>
                </a:lnTo>
                <a:lnTo>
                  <a:pt x="45" y="82"/>
                </a:lnTo>
                <a:lnTo>
                  <a:pt x="73" y="86"/>
                </a:lnTo>
                <a:lnTo>
                  <a:pt x="89" y="84"/>
                </a:lnTo>
                <a:lnTo>
                  <a:pt x="104" y="82"/>
                </a:lnTo>
                <a:lnTo>
                  <a:pt x="119" y="77"/>
                </a:lnTo>
                <a:lnTo>
                  <a:pt x="131" y="71"/>
                </a:lnTo>
                <a:lnTo>
                  <a:pt x="121" y="65"/>
                </a:lnTo>
                <a:close/>
              </a:path>
            </a:pathLst>
          </a:custGeom>
          <a:solidFill>
            <a:srgbClr val="FF0066"/>
          </a:solidFill>
          <a:ln w="9525" cap="flat" cmpd="sng">
            <a:solidFill>
              <a:srgbClr val="000000"/>
            </a:solidFill>
            <a:prstDash val="solid"/>
            <a:miter/>
            <a:headEnd type="none" w="med" len="med"/>
            <a:tailEnd type="none" w="med" len="med"/>
          </a:ln>
        </p:spPr>
        <p:txBody>
          <a:bodyPr/>
          <a:lstStyle/>
          <a:p>
            <a:endParaRPr lang="zh-CN" altLang="en-US"/>
          </a:p>
        </p:txBody>
      </p:sp>
      <p:sp>
        <p:nvSpPr>
          <p:cNvPr id="45376" name="Line 321"/>
          <p:cNvSpPr/>
          <p:nvPr/>
        </p:nvSpPr>
        <p:spPr>
          <a:xfrm>
            <a:off x="5740400" y="3370263"/>
            <a:ext cx="3175" cy="19050"/>
          </a:xfrm>
          <a:prstGeom prst="line">
            <a:avLst/>
          </a:prstGeom>
          <a:ln w="9525" cap="flat" cmpd="sng">
            <a:solidFill>
              <a:srgbClr val="000000"/>
            </a:solidFill>
            <a:prstDash val="solid"/>
            <a:round/>
            <a:headEnd type="none" w="med" len="med"/>
            <a:tailEnd type="none" w="med" len="med"/>
          </a:ln>
        </p:spPr>
      </p:sp>
      <p:sp>
        <p:nvSpPr>
          <p:cNvPr id="45377" name="Freeform 322"/>
          <p:cNvSpPr/>
          <p:nvPr/>
        </p:nvSpPr>
        <p:spPr>
          <a:xfrm>
            <a:off x="5649913" y="3322638"/>
            <a:ext cx="95250" cy="60325"/>
          </a:xfrm>
          <a:custGeom>
            <a:avLst/>
            <a:gdLst/>
            <a:ahLst/>
            <a:cxnLst>
              <a:cxn ang="0">
                <a:pos x="121" y="66"/>
              </a:cxn>
              <a:cxn ang="0">
                <a:pos x="112" y="71"/>
              </a:cxn>
              <a:cxn ang="0">
                <a:pos x="101" y="75"/>
              </a:cxn>
              <a:cxn ang="0">
                <a:pos x="73" y="79"/>
              </a:cxn>
              <a:cxn ang="0">
                <a:pos x="48" y="77"/>
              </a:cxn>
              <a:cxn ang="0">
                <a:pos x="30" y="70"/>
              </a:cxn>
              <a:cxn ang="0">
                <a:pos x="22" y="64"/>
              </a:cxn>
              <a:cxn ang="0">
                <a:pos x="16" y="58"/>
              </a:cxn>
              <a:cxn ang="0">
                <a:pos x="13" y="51"/>
              </a:cxn>
              <a:cxn ang="0">
                <a:pos x="11" y="43"/>
              </a:cxn>
              <a:cxn ang="0">
                <a:pos x="13" y="36"/>
              </a:cxn>
              <a:cxn ang="0">
                <a:pos x="16" y="28"/>
              </a:cxn>
              <a:cxn ang="0">
                <a:pos x="22" y="23"/>
              </a:cxn>
              <a:cxn ang="0">
                <a:pos x="30" y="17"/>
              </a:cxn>
              <a:cxn ang="0">
                <a:pos x="48" y="10"/>
              </a:cxn>
              <a:cxn ang="0">
                <a:pos x="73" y="8"/>
              </a:cxn>
              <a:cxn ang="0">
                <a:pos x="101" y="11"/>
              </a:cxn>
              <a:cxn ang="0">
                <a:pos x="112" y="15"/>
              </a:cxn>
              <a:cxn ang="0">
                <a:pos x="121" y="21"/>
              </a:cxn>
              <a:cxn ang="0">
                <a:pos x="131" y="15"/>
              </a:cxn>
              <a:cxn ang="0">
                <a:pos x="119" y="10"/>
              </a:cxn>
              <a:cxn ang="0">
                <a:pos x="104" y="4"/>
              </a:cxn>
              <a:cxn ang="0">
                <a:pos x="89" y="2"/>
              </a:cxn>
              <a:cxn ang="0">
                <a:pos x="73" y="0"/>
              </a:cxn>
              <a:cxn ang="0">
                <a:pos x="45" y="4"/>
              </a:cxn>
              <a:cxn ang="0">
                <a:pos x="22" y="13"/>
              </a:cxn>
              <a:cxn ang="0">
                <a:pos x="13" y="19"/>
              </a:cxn>
              <a:cxn ang="0">
                <a:pos x="5" y="26"/>
              </a:cxn>
              <a:cxn ang="0">
                <a:pos x="2" y="34"/>
              </a:cxn>
              <a:cxn ang="0">
                <a:pos x="0" y="43"/>
              </a:cxn>
              <a:cxn ang="0">
                <a:pos x="2" y="53"/>
              </a:cxn>
              <a:cxn ang="0">
                <a:pos x="5" y="60"/>
              </a:cxn>
              <a:cxn ang="0">
                <a:pos x="13" y="68"/>
              </a:cxn>
              <a:cxn ang="0">
                <a:pos x="22" y="73"/>
              </a:cxn>
              <a:cxn ang="0">
                <a:pos x="45" y="83"/>
              </a:cxn>
              <a:cxn ang="0">
                <a:pos x="73" y="86"/>
              </a:cxn>
              <a:cxn ang="0">
                <a:pos x="89" y="84"/>
              </a:cxn>
              <a:cxn ang="0">
                <a:pos x="104" y="83"/>
              </a:cxn>
              <a:cxn ang="0">
                <a:pos x="119" y="77"/>
              </a:cxn>
              <a:cxn ang="0">
                <a:pos x="131" y="71"/>
              </a:cxn>
              <a:cxn ang="0">
                <a:pos x="121" y="66"/>
              </a:cxn>
            </a:cxnLst>
            <a:rect l="0" t="0" r="0" b="0"/>
            <a:pathLst>
              <a:path w="131" h="86">
                <a:moveTo>
                  <a:pt x="121" y="66"/>
                </a:moveTo>
                <a:lnTo>
                  <a:pt x="112" y="71"/>
                </a:lnTo>
                <a:lnTo>
                  <a:pt x="101" y="75"/>
                </a:lnTo>
                <a:lnTo>
                  <a:pt x="73" y="79"/>
                </a:lnTo>
                <a:lnTo>
                  <a:pt x="48" y="77"/>
                </a:lnTo>
                <a:lnTo>
                  <a:pt x="30" y="70"/>
                </a:lnTo>
                <a:lnTo>
                  <a:pt x="22" y="64"/>
                </a:lnTo>
                <a:lnTo>
                  <a:pt x="16" y="58"/>
                </a:lnTo>
                <a:lnTo>
                  <a:pt x="13" y="51"/>
                </a:lnTo>
                <a:lnTo>
                  <a:pt x="11" y="43"/>
                </a:lnTo>
                <a:lnTo>
                  <a:pt x="13" y="36"/>
                </a:lnTo>
                <a:lnTo>
                  <a:pt x="16" y="28"/>
                </a:lnTo>
                <a:lnTo>
                  <a:pt x="22" y="23"/>
                </a:lnTo>
                <a:lnTo>
                  <a:pt x="30" y="17"/>
                </a:lnTo>
                <a:lnTo>
                  <a:pt x="48" y="10"/>
                </a:lnTo>
                <a:lnTo>
                  <a:pt x="73" y="8"/>
                </a:lnTo>
                <a:lnTo>
                  <a:pt x="101" y="11"/>
                </a:lnTo>
                <a:lnTo>
                  <a:pt x="112" y="15"/>
                </a:lnTo>
                <a:lnTo>
                  <a:pt x="121" y="21"/>
                </a:lnTo>
                <a:lnTo>
                  <a:pt x="131" y="15"/>
                </a:lnTo>
                <a:lnTo>
                  <a:pt x="119" y="10"/>
                </a:lnTo>
                <a:lnTo>
                  <a:pt x="104" y="4"/>
                </a:lnTo>
                <a:lnTo>
                  <a:pt x="89" y="2"/>
                </a:lnTo>
                <a:lnTo>
                  <a:pt x="73" y="0"/>
                </a:lnTo>
                <a:lnTo>
                  <a:pt x="45" y="4"/>
                </a:lnTo>
                <a:lnTo>
                  <a:pt x="22" y="13"/>
                </a:lnTo>
                <a:lnTo>
                  <a:pt x="13" y="19"/>
                </a:lnTo>
                <a:lnTo>
                  <a:pt x="5" y="26"/>
                </a:lnTo>
                <a:lnTo>
                  <a:pt x="2" y="34"/>
                </a:lnTo>
                <a:lnTo>
                  <a:pt x="0" y="43"/>
                </a:lnTo>
                <a:lnTo>
                  <a:pt x="2" y="53"/>
                </a:lnTo>
                <a:lnTo>
                  <a:pt x="5" y="60"/>
                </a:lnTo>
                <a:lnTo>
                  <a:pt x="13" y="68"/>
                </a:lnTo>
                <a:lnTo>
                  <a:pt x="22" y="73"/>
                </a:lnTo>
                <a:lnTo>
                  <a:pt x="45" y="83"/>
                </a:lnTo>
                <a:lnTo>
                  <a:pt x="73" y="86"/>
                </a:lnTo>
                <a:lnTo>
                  <a:pt x="89" y="84"/>
                </a:lnTo>
                <a:lnTo>
                  <a:pt x="104" y="83"/>
                </a:lnTo>
                <a:lnTo>
                  <a:pt x="119" y="77"/>
                </a:lnTo>
                <a:lnTo>
                  <a:pt x="131" y="71"/>
                </a:lnTo>
                <a:lnTo>
                  <a:pt x="121" y="66"/>
                </a:lnTo>
                <a:close/>
              </a:path>
            </a:pathLst>
          </a:custGeom>
          <a:solidFill>
            <a:srgbClr val="FF0066"/>
          </a:solidFill>
          <a:ln w="9525" cap="flat" cmpd="sng">
            <a:solidFill>
              <a:srgbClr val="000000"/>
            </a:solidFill>
            <a:prstDash val="solid"/>
            <a:miter/>
            <a:headEnd type="none" w="med" len="med"/>
            <a:tailEnd type="none" w="med" len="med"/>
          </a:ln>
        </p:spPr>
        <p:txBody>
          <a:bodyPr/>
          <a:lstStyle/>
          <a:p>
            <a:endParaRPr lang="zh-CN" altLang="en-US"/>
          </a:p>
        </p:txBody>
      </p:sp>
      <p:sp>
        <p:nvSpPr>
          <p:cNvPr id="45378" name="Line 323"/>
          <p:cNvSpPr/>
          <p:nvPr/>
        </p:nvSpPr>
        <p:spPr>
          <a:xfrm flipV="1">
            <a:off x="5740400" y="3303588"/>
            <a:ext cx="1588" cy="30162"/>
          </a:xfrm>
          <a:prstGeom prst="line">
            <a:avLst/>
          </a:prstGeom>
          <a:ln w="9525" cap="flat" cmpd="sng">
            <a:solidFill>
              <a:srgbClr val="000000"/>
            </a:solidFill>
            <a:prstDash val="solid"/>
            <a:round/>
            <a:headEnd type="none" w="med" len="med"/>
            <a:tailEnd type="none" w="med" len="med"/>
          </a:ln>
        </p:spPr>
      </p:sp>
      <p:sp>
        <p:nvSpPr>
          <p:cNvPr id="45379" name="Line 324"/>
          <p:cNvSpPr/>
          <p:nvPr/>
        </p:nvSpPr>
        <p:spPr>
          <a:xfrm flipH="1" flipV="1">
            <a:off x="5738813" y="3235325"/>
            <a:ext cx="1587" cy="33338"/>
          </a:xfrm>
          <a:prstGeom prst="line">
            <a:avLst/>
          </a:prstGeom>
          <a:ln w="9525" cap="flat" cmpd="sng">
            <a:solidFill>
              <a:srgbClr val="000000"/>
            </a:solidFill>
            <a:prstDash val="solid"/>
            <a:round/>
            <a:headEnd type="none" w="med" len="med"/>
            <a:tailEnd type="none" w="med" len="med"/>
          </a:ln>
        </p:spPr>
      </p:sp>
      <p:sp>
        <p:nvSpPr>
          <p:cNvPr id="45380" name="Freeform 325"/>
          <p:cNvSpPr/>
          <p:nvPr/>
        </p:nvSpPr>
        <p:spPr>
          <a:xfrm>
            <a:off x="5702300" y="3490913"/>
            <a:ext cx="65088" cy="144462"/>
          </a:xfrm>
          <a:custGeom>
            <a:avLst/>
            <a:gdLst/>
            <a:ahLst/>
            <a:cxnLst>
              <a:cxn ang="0">
                <a:pos x="58" y="0"/>
              </a:cxn>
              <a:cxn ang="0">
                <a:pos x="65" y="11"/>
              </a:cxn>
              <a:cxn ang="0">
                <a:pos x="71" y="22"/>
              </a:cxn>
              <a:cxn ang="0">
                <a:pos x="75" y="33"/>
              </a:cxn>
              <a:cxn ang="0">
                <a:pos x="75" y="43"/>
              </a:cxn>
              <a:cxn ang="0">
                <a:pos x="73" y="46"/>
              </a:cxn>
              <a:cxn ang="0">
                <a:pos x="69" y="50"/>
              </a:cxn>
              <a:cxn ang="0">
                <a:pos x="56" y="56"/>
              </a:cxn>
              <a:cxn ang="0">
                <a:pos x="43" y="61"/>
              </a:cxn>
              <a:cxn ang="0">
                <a:pos x="41" y="65"/>
              </a:cxn>
              <a:cxn ang="0">
                <a:pos x="39" y="71"/>
              </a:cxn>
              <a:cxn ang="0">
                <a:pos x="43" y="78"/>
              </a:cxn>
              <a:cxn ang="0">
                <a:pos x="48" y="86"/>
              </a:cxn>
              <a:cxn ang="0">
                <a:pos x="58" y="95"/>
              </a:cxn>
              <a:cxn ang="0">
                <a:pos x="67" y="103"/>
              </a:cxn>
              <a:cxn ang="0">
                <a:pos x="76" y="112"/>
              </a:cxn>
              <a:cxn ang="0">
                <a:pos x="84" y="121"/>
              </a:cxn>
              <a:cxn ang="0">
                <a:pos x="90" y="131"/>
              </a:cxn>
              <a:cxn ang="0">
                <a:pos x="90" y="140"/>
              </a:cxn>
              <a:cxn ang="0">
                <a:pos x="84" y="149"/>
              </a:cxn>
              <a:cxn ang="0">
                <a:pos x="75" y="159"/>
              </a:cxn>
              <a:cxn ang="0">
                <a:pos x="61" y="168"/>
              </a:cxn>
              <a:cxn ang="0">
                <a:pos x="48" y="178"/>
              </a:cxn>
              <a:cxn ang="0">
                <a:pos x="33" y="185"/>
              </a:cxn>
              <a:cxn ang="0">
                <a:pos x="18" y="194"/>
              </a:cxn>
              <a:cxn ang="0">
                <a:pos x="7" y="200"/>
              </a:cxn>
              <a:cxn ang="0">
                <a:pos x="0" y="206"/>
              </a:cxn>
            </a:cxnLst>
            <a:rect l="0" t="0" r="0" b="0"/>
            <a:pathLst>
              <a:path w="90" h="206">
                <a:moveTo>
                  <a:pt x="58" y="0"/>
                </a:moveTo>
                <a:lnTo>
                  <a:pt x="65" y="11"/>
                </a:lnTo>
                <a:lnTo>
                  <a:pt x="71" y="22"/>
                </a:lnTo>
                <a:lnTo>
                  <a:pt x="75" y="33"/>
                </a:lnTo>
                <a:lnTo>
                  <a:pt x="75" y="43"/>
                </a:lnTo>
                <a:lnTo>
                  <a:pt x="73" y="46"/>
                </a:lnTo>
                <a:lnTo>
                  <a:pt x="69" y="50"/>
                </a:lnTo>
                <a:lnTo>
                  <a:pt x="56" y="56"/>
                </a:lnTo>
                <a:lnTo>
                  <a:pt x="43" y="61"/>
                </a:lnTo>
                <a:lnTo>
                  <a:pt x="41" y="65"/>
                </a:lnTo>
                <a:lnTo>
                  <a:pt x="39" y="71"/>
                </a:lnTo>
                <a:lnTo>
                  <a:pt x="43" y="78"/>
                </a:lnTo>
                <a:lnTo>
                  <a:pt x="48" y="86"/>
                </a:lnTo>
                <a:lnTo>
                  <a:pt x="58" y="95"/>
                </a:lnTo>
                <a:lnTo>
                  <a:pt x="67" y="103"/>
                </a:lnTo>
                <a:lnTo>
                  <a:pt x="76" y="112"/>
                </a:lnTo>
                <a:lnTo>
                  <a:pt x="84" y="121"/>
                </a:lnTo>
                <a:lnTo>
                  <a:pt x="90" y="131"/>
                </a:lnTo>
                <a:lnTo>
                  <a:pt x="90" y="140"/>
                </a:lnTo>
                <a:lnTo>
                  <a:pt x="84" y="149"/>
                </a:lnTo>
                <a:lnTo>
                  <a:pt x="75" y="159"/>
                </a:lnTo>
                <a:lnTo>
                  <a:pt x="61" y="168"/>
                </a:lnTo>
                <a:lnTo>
                  <a:pt x="48" y="178"/>
                </a:lnTo>
                <a:lnTo>
                  <a:pt x="33" y="185"/>
                </a:lnTo>
                <a:lnTo>
                  <a:pt x="18" y="194"/>
                </a:lnTo>
                <a:lnTo>
                  <a:pt x="7" y="200"/>
                </a:lnTo>
                <a:lnTo>
                  <a:pt x="0" y="206"/>
                </a:lnTo>
              </a:path>
            </a:pathLst>
          </a:custGeom>
          <a:noFill/>
          <a:ln w="9525" cap="flat" cmpd="sng">
            <a:solidFill>
              <a:srgbClr val="000000"/>
            </a:solidFill>
            <a:prstDash val="solid"/>
            <a:miter/>
            <a:headEnd type="none" w="med" len="med"/>
            <a:tailEnd type="none" w="med" len="med"/>
          </a:ln>
        </p:spPr>
        <p:txBody>
          <a:bodyPr/>
          <a:lstStyle/>
          <a:p>
            <a:endParaRPr lang="zh-CN" altLang="en-US"/>
          </a:p>
        </p:txBody>
      </p:sp>
      <p:sp>
        <p:nvSpPr>
          <p:cNvPr id="45381" name="Rectangle 326"/>
          <p:cNvSpPr/>
          <p:nvPr/>
        </p:nvSpPr>
        <p:spPr>
          <a:xfrm>
            <a:off x="5661025" y="3238500"/>
            <a:ext cx="157163" cy="139700"/>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382" name="Rectangle 327"/>
          <p:cNvSpPr/>
          <p:nvPr/>
        </p:nvSpPr>
        <p:spPr>
          <a:xfrm>
            <a:off x="5738813" y="3279775"/>
            <a:ext cx="30162" cy="66675"/>
          </a:xfrm>
          <a:prstGeom prst="rect">
            <a:avLst/>
          </a:prstGeom>
          <a:noFill/>
          <a:ln w="9525">
            <a:noFill/>
          </a:ln>
        </p:spPr>
        <p:txBody>
          <a:bodyPr wrap="none" lIns="0" tIns="0" rIns="0" bIns="0" anchor="t">
            <a:spAutoFit/>
          </a:bodyPr>
          <a:lstStyle/>
          <a:p>
            <a:pPr defTabSz="821055"/>
            <a:r>
              <a:rPr lang="en-GB" altLang="en-US" sz="400" dirty="0">
                <a:solidFill>
                  <a:srgbClr val="000000"/>
                </a:solidFill>
                <a:latin typeface="Arial" panose="020B0604020202020204" pitchFamily="34" charset="0"/>
                <a:ea typeface="宋体" panose="02010600030101010101" pitchFamily="2" charset="-122"/>
              </a:rPr>
              <a:t>s</a:t>
            </a:r>
            <a:endParaRPr lang="en-GB" altLang="en-US" sz="2200" dirty="0">
              <a:latin typeface="Times New Roman" panose="02020603050405020304" pitchFamily="18" charset="0"/>
              <a:ea typeface="宋体" panose="02010600030101010101" pitchFamily="2" charset="-122"/>
            </a:endParaRPr>
          </a:p>
        </p:txBody>
      </p:sp>
      <p:sp>
        <p:nvSpPr>
          <p:cNvPr id="45383" name="Rectangle 328"/>
          <p:cNvSpPr/>
          <p:nvPr/>
        </p:nvSpPr>
        <p:spPr>
          <a:xfrm>
            <a:off x="5661025" y="3252788"/>
            <a:ext cx="157163" cy="139700"/>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384" name="Rectangle 329"/>
          <p:cNvSpPr/>
          <p:nvPr/>
        </p:nvSpPr>
        <p:spPr>
          <a:xfrm>
            <a:off x="5738813" y="3294063"/>
            <a:ext cx="30162" cy="68262"/>
          </a:xfrm>
          <a:prstGeom prst="rect">
            <a:avLst/>
          </a:prstGeom>
          <a:noFill/>
          <a:ln w="9525">
            <a:noFill/>
          </a:ln>
        </p:spPr>
        <p:txBody>
          <a:bodyPr wrap="none" lIns="0" tIns="0" rIns="0" bIns="0" anchor="t">
            <a:spAutoFit/>
          </a:bodyPr>
          <a:lstStyle/>
          <a:p>
            <a:pPr defTabSz="821055"/>
            <a:r>
              <a:rPr lang="en-GB" altLang="en-US" sz="400" dirty="0">
                <a:solidFill>
                  <a:srgbClr val="000000"/>
                </a:solidFill>
                <a:latin typeface="Arial" panose="020B0604020202020204" pitchFamily="34" charset="0"/>
                <a:ea typeface="宋体" panose="02010600030101010101" pitchFamily="2" charset="-122"/>
              </a:rPr>
              <a:t>s</a:t>
            </a:r>
            <a:endParaRPr lang="en-GB" altLang="en-US" sz="2200" dirty="0">
              <a:latin typeface="Times New Roman" panose="02020603050405020304" pitchFamily="18" charset="0"/>
              <a:ea typeface="宋体" panose="02010600030101010101" pitchFamily="2" charset="-122"/>
            </a:endParaRPr>
          </a:p>
        </p:txBody>
      </p:sp>
      <p:sp>
        <p:nvSpPr>
          <p:cNvPr id="45385" name="Rectangle 330"/>
          <p:cNvSpPr/>
          <p:nvPr/>
        </p:nvSpPr>
        <p:spPr>
          <a:xfrm>
            <a:off x="5661025" y="3305175"/>
            <a:ext cx="157163" cy="141288"/>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386" name="Rectangle 331"/>
          <p:cNvSpPr/>
          <p:nvPr/>
        </p:nvSpPr>
        <p:spPr>
          <a:xfrm>
            <a:off x="5738813" y="3348038"/>
            <a:ext cx="30162" cy="66675"/>
          </a:xfrm>
          <a:prstGeom prst="rect">
            <a:avLst/>
          </a:prstGeom>
          <a:noFill/>
          <a:ln w="9525">
            <a:noFill/>
          </a:ln>
        </p:spPr>
        <p:txBody>
          <a:bodyPr wrap="none" lIns="0" tIns="0" rIns="0" bIns="0" anchor="t">
            <a:spAutoFit/>
          </a:bodyPr>
          <a:lstStyle/>
          <a:p>
            <a:pPr defTabSz="821055"/>
            <a:r>
              <a:rPr lang="en-GB" altLang="en-US" sz="400" dirty="0">
                <a:solidFill>
                  <a:srgbClr val="000000"/>
                </a:solidFill>
                <a:latin typeface="Arial" panose="020B0604020202020204" pitchFamily="34" charset="0"/>
                <a:ea typeface="宋体" panose="02010600030101010101" pitchFamily="2" charset="-122"/>
              </a:rPr>
              <a:t>s</a:t>
            </a:r>
            <a:endParaRPr lang="en-GB" altLang="en-US" sz="2200" dirty="0">
              <a:latin typeface="Times New Roman" panose="02020603050405020304" pitchFamily="18" charset="0"/>
              <a:ea typeface="宋体" panose="02010600030101010101" pitchFamily="2" charset="-122"/>
            </a:endParaRPr>
          </a:p>
        </p:txBody>
      </p:sp>
      <p:sp>
        <p:nvSpPr>
          <p:cNvPr id="45387" name="Rectangle 332"/>
          <p:cNvSpPr/>
          <p:nvPr/>
        </p:nvSpPr>
        <p:spPr>
          <a:xfrm>
            <a:off x="5661025" y="3321050"/>
            <a:ext cx="157163" cy="139700"/>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388" name="Rectangle 333"/>
          <p:cNvSpPr/>
          <p:nvPr/>
        </p:nvSpPr>
        <p:spPr>
          <a:xfrm>
            <a:off x="5738813" y="3362325"/>
            <a:ext cx="30162" cy="66675"/>
          </a:xfrm>
          <a:prstGeom prst="rect">
            <a:avLst/>
          </a:prstGeom>
          <a:noFill/>
          <a:ln w="9525">
            <a:noFill/>
          </a:ln>
        </p:spPr>
        <p:txBody>
          <a:bodyPr wrap="none" lIns="0" tIns="0" rIns="0" bIns="0" anchor="t">
            <a:spAutoFit/>
          </a:bodyPr>
          <a:lstStyle/>
          <a:p>
            <a:pPr defTabSz="821055"/>
            <a:r>
              <a:rPr lang="en-GB" altLang="en-US" sz="400" dirty="0">
                <a:solidFill>
                  <a:srgbClr val="000000"/>
                </a:solidFill>
                <a:latin typeface="Arial" panose="020B0604020202020204" pitchFamily="34" charset="0"/>
                <a:ea typeface="宋体" panose="02010600030101010101" pitchFamily="2" charset="-122"/>
              </a:rPr>
              <a:t>s</a:t>
            </a:r>
            <a:endParaRPr lang="en-GB" altLang="en-US" sz="2200" dirty="0">
              <a:latin typeface="Times New Roman" panose="02020603050405020304" pitchFamily="18" charset="0"/>
              <a:ea typeface="宋体" panose="02010600030101010101" pitchFamily="2" charset="-122"/>
            </a:endParaRPr>
          </a:p>
        </p:txBody>
      </p:sp>
      <p:sp>
        <p:nvSpPr>
          <p:cNvPr id="45389" name="Oval 334"/>
          <p:cNvSpPr/>
          <p:nvPr/>
        </p:nvSpPr>
        <p:spPr>
          <a:xfrm>
            <a:off x="5622925" y="3255963"/>
            <a:ext cx="23813" cy="14287"/>
          </a:xfrm>
          <a:prstGeom prst="ellipse">
            <a:avLst/>
          </a:prstGeom>
          <a:solidFill>
            <a:srgbClr val="000000"/>
          </a:solidFill>
          <a:ln w="9525" cap="flat" cmpd="sng">
            <a:solidFill>
              <a:srgbClr val="000000"/>
            </a:solidFill>
            <a:prstDash val="solid"/>
            <a:round/>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390" name="Oval 335"/>
          <p:cNvSpPr/>
          <p:nvPr/>
        </p:nvSpPr>
        <p:spPr>
          <a:xfrm>
            <a:off x="5759450" y="3368675"/>
            <a:ext cx="25400" cy="17463"/>
          </a:xfrm>
          <a:prstGeom prst="ellipse">
            <a:avLst/>
          </a:prstGeom>
          <a:solidFill>
            <a:srgbClr val="000000"/>
          </a:solidFill>
          <a:ln w="9525" cap="flat" cmpd="sng">
            <a:solidFill>
              <a:srgbClr val="000000"/>
            </a:solidFill>
            <a:prstDash val="solid"/>
            <a:round/>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391" name="Oval 336"/>
          <p:cNvSpPr/>
          <p:nvPr/>
        </p:nvSpPr>
        <p:spPr>
          <a:xfrm>
            <a:off x="5592763" y="3351213"/>
            <a:ext cx="23812" cy="15875"/>
          </a:xfrm>
          <a:prstGeom prst="ellipse">
            <a:avLst/>
          </a:prstGeom>
          <a:solidFill>
            <a:srgbClr val="000000"/>
          </a:solidFill>
          <a:ln w="9525" cap="flat" cmpd="sng">
            <a:solidFill>
              <a:srgbClr val="000000"/>
            </a:solidFill>
            <a:prstDash val="solid"/>
            <a:round/>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392" name="Line 337"/>
          <p:cNvSpPr/>
          <p:nvPr/>
        </p:nvSpPr>
        <p:spPr>
          <a:xfrm>
            <a:off x="5646738" y="3262313"/>
            <a:ext cx="20637" cy="1587"/>
          </a:xfrm>
          <a:prstGeom prst="line">
            <a:avLst/>
          </a:prstGeom>
          <a:ln w="9525" cap="flat" cmpd="sng">
            <a:solidFill>
              <a:srgbClr val="000000"/>
            </a:solidFill>
            <a:prstDash val="solid"/>
            <a:round/>
            <a:headEnd type="none" w="med" len="med"/>
            <a:tailEnd type="none" w="med" len="med"/>
          </a:ln>
        </p:spPr>
      </p:sp>
      <p:sp>
        <p:nvSpPr>
          <p:cNvPr id="45393" name="Line 338"/>
          <p:cNvSpPr/>
          <p:nvPr/>
        </p:nvSpPr>
        <p:spPr>
          <a:xfrm>
            <a:off x="5618163" y="3360738"/>
            <a:ext cx="31750" cy="1587"/>
          </a:xfrm>
          <a:prstGeom prst="line">
            <a:avLst/>
          </a:prstGeom>
          <a:ln w="9525" cap="flat" cmpd="sng">
            <a:solidFill>
              <a:srgbClr val="000000"/>
            </a:solidFill>
            <a:prstDash val="solid"/>
            <a:round/>
            <a:headEnd type="none" w="med" len="med"/>
            <a:tailEnd type="none" w="med" len="med"/>
          </a:ln>
        </p:spPr>
      </p:sp>
      <p:sp>
        <p:nvSpPr>
          <p:cNvPr id="45394" name="Line 339"/>
          <p:cNvSpPr/>
          <p:nvPr/>
        </p:nvSpPr>
        <p:spPr>
          <a:xfrm>
            <a:off x="5741988" y="3376613"/>
            <a:ext cx="23812" cy="1587"/>
          </a:xfrm>
          <a:prstGeom prst="line">
            <a:avLst/>
          </a:prstGeom>
          <a:ln w="9525" cap="flat" cmpd="sng">
            <a:solidFill>
              <a:srgbClr val="000000"/>
            </a:solidFill>
            <a:prstDash val="solid"/>
            <a:round/>
            <a:headEnd type="none" w="med" len="med"/>
            <a:tailEnd type="none" w="med" len="med"/>
          </a:ln>
        </p:spPr>
      </p:sp>
      <p:sp>
        <p:nvSpPr>
          <p:cNvPr id="45395" name="Freeform 340"/>
          <p:cNvSpPr/>
          <p:nvPr/>
        </p:nvSpPr>
        <p:spPr>
          <a:xfrm>
            <a:off x="5648325" y="3101975"/>
            <a:ext cx="180975" cy="122238"/>
          </a:xfrm>
          <a:custGeom>
            <a:avLst/>
            <a:gdLst/>
            <a:ahLst/>
            <a:cxnLst>
              <a:cxn ang="0">
                <a:pos x="123" y="47"/>
              </a:cxn>
              <a:cxn ang="0">
                <a:pos x="95" y="19"/>
              </a:cxn>
              <a:cxn ang="0">
                <a:pos x="84" y="51"/>
              </a:cxn>
              <a:cxn ang="0">
                <a:pos x="3" y="19"/>
              </a:cxn>
              <a:cxn ang="0">
                <a:pos x="52" y="62"/>
              </a:cxn>
              <a:cxn ang="0">
                <a:pos x="0" y="70"/>
              </a:cxn>
              <a:cxn ang="0">
                <a:pos x="43" y="96"/>
              </a:cxn>
              <a:cxn ang="0">
                <a:pos x="1" y="118"/>
              </a:cxn>
              <a:cxn ang="0">
                <a:pos x="65" y="113"/>
              </a:cxn>
              <a:cxn ang="0">
                <a:pos x="54" y="143"/>
              </a:cxn>
              <a:cxn ang="0">
                <a:pos x="89" y="126"/>
              </a:cxn>
              <a:cxn ang="0">
                <a:pos x="97" y="174"/>
              </a:cxn>
              <a:cxn ang="0">
                <a:pos x="121" y="120"/>
              </a:cxn>
              <a:cxn ang="0">
                <a:pos x="153" y="160"/>
              </a:cxn>
              <a:cxn ang="0">
                <a:pos x="160" y="116"/>
              </a:cxn>
              <a:cxn ang="0">
                <a:pos x="209" y="146"/>
              </a:cxn>
              <a:cxn ang="0">
                <a:pos x="194" y="105"/>
              </a:cxn>
              <a:cxn ang="0">
                <a:pos x="248" y="107"/>
              </a:cxn>
              <a:cxn ang="0">
                <a:pos x="202" y="85"/>
              </a:cxn>
              <a:cxn ang="0">
                <a:pos x="243" y="66"/>
              </a:cxn>
              <a:cxn ang="0">
                <a:pos x="192" y="58"/>
              </a:cxn>
              <a:cxn ang="0">
                <a:pos x="211" y="36"/>
              </a:cxn>
              <a:cxn ang="0">
                <a:pos x="162" y="43"/>
              </a:cxn>
              <a:cxn ang="0">
                <a:pos x="166" y="0"/>
              </a:cxn>
              <a:cxn ang="0">
                <a:pos x="123" y="47"/>
              </a:cxn>
            </a:cxnLst>
            <a:rect l="0" t="0" r="0" b="0"/>
            <a:pathLst>
              <a:path w="248" h="174">
                <a:moveTo>
                  <a:pt x="123" y="47"/>
                </a:moveTo>
                <a:lnTo>
                  <a:pt x="95" y="19"/>
                </a:lnTo>
                <a:lnTo>
                  <a:pt x="84" y="51"/>
                </a:lnTo>
                <a:lnTo>
                  <a:pt x="3" y="19"/>
                </a:lnTo>
                <a:lnTo>
                  <a:pt x="52" y="62"/>
                </a:lnTo>
                <a:lnTo>
                  <a:pt x="0" y="70"/>
                </a:lnTo>
                <a:lnTo>
                  <a:pt x="43" y="96"/>
                </a:lnTo>
                <a:lnTo>
                  <a:pt x="1" y="118"/>
                </a:lnTo>
                <a:lnTo>
                  <a:pt x="65" y="113"/>
                </a:lnTo>
                <a:lnTo>
                  <a:pt x="54" y="143"/>
                </a:lnTo>
                <a:lnTo>
                  <a:pt x="89" y="126"/>
                </a:lnTo>
                <a:lnTo>
                  <a:pt x="97" y="174"/>
                </a:lnTo>
                <a:lnTo>
                  <a:pt x="121" y="120"/>
                </a:lnTo>
                <a:lnTo>
                  <a:pt x="153" y="160"/>
                </a:lnTo>
                <a:lnTo>
                  <a:pt x="160" y="116"/>
                </a:lnTo>
                <a:lnTo>
                  <a:pt x="209" y="146"/>
                </a:lnTo>
                <a:lnTo>
                  <a:pt x="194" y="105"/>
                </a:lnTo>
                <a:lnTo>
                  <a:pt x="248" y="107"/>
                </a:lnTo>
                <a:lnTo>
                  <a:pt x="202" y="85"/>
                </a:lnTo>
                <a:lnTo>
                  <a:pt x="243" y="66"/>
                </a:lnTo>
                <a:lnTo>
                  <a:pt x="192" y="58"/>
                </a:lnTo>
                <a:lnTo>
                  <a:pt x="211" y="36"/>
                </a:lnTo>
                <a:lnTo>
                  <a:pt x="162" y="43"/>
                </a:lnTo>
                <a:lnTo>
                  <a:pt x="166" y="0"/>
                </a:lnTo>
                <a:lnTo>
                  <a:pt x="123" y="47"/>
                </a:lnTo>
                <a:close/>
              </a:path>
            </a:pathLst>
          </a:custGeom>
          <a:solidFill>
            <a:srgbClr val="FFFF00"/>
          </a:solidFill>
          <a:ln w="9525" cap="flat" cmpd="sng">
            <a:solidFill>
              <a:srgbClr val="000000"/>
            </a:solidFill>
            <a:prstDash val="solid"/>
            <a:miter/>
            <a:headEnd type="none" w="med" len="med"/>
            <a:tailEnd type="none" w="med" len="med"/>
          </a:ln>
        </p:spPr>
        <p:txBody>
          <a:bodyPr/>
          <a:lstStyle/>
          <a:p>
            <a:endParaRPr lang="zh-CN" altLang="en-US"/>
          </a:p>
        </p:txBody>
      </p:sp>
      <p:sp>
        <p:nvSpPr>
          <p:cNvPr id="45396" name="Rectangle 341"/>
          <p:cNvSpPr/>
          <p:nvPr/>
        </p:nvSpPr>
        <p:spPr>
          <a:xfrm>
            <a:off x="5659438" y="3022600"/>
            <a:ext cx="457200" cy="203200"/>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397" name="Rectangle 342"/>
          <p:cNvSpPr/>
          <p:nvPr/>
        </p:nvSpPr>
        <p:spPr>
          <a:xfrm>
            <a:off x="5827713" y="3065463"/>
            <a:ext cx="201612" cy="119062"/>
          </a:xfrm>
          <a:prstGeom prst="rect">
            <a:avLst/>
          </a:prstGeom>
          <a:noFill/>
          <a:ln w="9525">
            <a:noFill/>
          </a:ln>
        </p:spPr>
        <p:txBody>
          <a:bodyPr wrap="none" lIns="0" tIns="0" rIns="0" bIns="0" anchor="t">
            <a:spAutoFit/>
          </a:bodyPr>
          <a:lstStyle/>
          <a:p>
            <a:pPr defTabSz="821055"/>
            <a:r>
              <a:rPr lang="en-GB" altLang="en-US" sz="800" b="1" dirty="0">
                <a:solidFill>
                  <a:srgbClr val="000000"/>
                </a:solidFill>
                <a:latin typeface="Arial" panose="020B0604020202020204" pitchFamily="34" charset="0"/>
                <a:ea typeface="宋体" panose="02010600030101010101" pitchFamily="2" charset="-122"/>
              </a:rPr>
              <a:t>YFP</a:t>
            </a:r>
            <a:endParaRPr lang="en-GB" altLang="en-US" sz="2200" dirty="0">
              <a:latin typeface="Times New Roman" panose="02020603050405020304" pitchFamily="18" charset="0"/>
              <a:ea typeface="宋体" panose="02010600030101010101" pitchFamily="2" charset="-122"/>
            </a:endParaRPr>
          </a:p>
        </p:txBody>
      </p:sp>
      <p:sp>
        <p:nvSpPr>
          <p:cNvPr id="45398" name="Freeform 343"/>
          <p:cNvSpPr/>
          <p:nvPr/>
        </p:nvSpPr>
        <p:spPr>
          <a:xfrm>
            <a:off x="5648325" y="3101975"/>
            <a:ext cx="180975" cy="122238"/>
          </a:xfrm>
          <a:custGeom>
            <a:avLst/>
            <a:gdLst/>
            <a:ahLst/>
            <a:cxnLst>
              <a:cxn ang="0">
                <a:pos x="123" y="47"/>
              </a:cxn>
              <a:cxn ang="0">
                <a:pos x="95" y="19"/>
              </a:cxn>
              <a:cxn ang="0">
                <a:pos x="84" y="51"/>
              </a:cxn>
              <a:cxn ang="0">
                <a:pos x="3" y="19"/>
              </a:cxn>
              <a:cxn ang="0">
                <a:pos x="52" y="62"/>
              </a:cxn>
              <a:cxn ang="0">
                <a:pos x="0" y="70"/>
              </a:cxn>
              <a:cxn ang="0">
                <a:pos x="43" y="96"/>
              </a:cxn>
              <a:cxn ang="0">
                <a:pos x="1" y="118"/>
              </a:cxn>
              <a:cxn ang="0">
                <a:pos x="65" y="113"/>
              </a:cxn>
              <a:cxn ang="0">
                <a:pos x="54" y="143"/>
              </a:cxn>
              <a:cxn ang="0">
                <a:pos x="89" y="126"/>
              </a:cxn>
              <a:cxn ang="0">
                <a:pos x="97" y="174"/>
              </a:cxn>
              <a:cxn ang="0">
                <a:pos x="121" y="120"/>
              </a:cxn>
              <a:cxn ang="0">
                <a:pos x="153" y="160"/>
              </a:cxn>
              <a:cxn ang="0">
                <a:pos x="160" y="116"/>
              </a:cxn>
              <a:cxn ang="0">
                <a:pos x="209" y="146"/>
              </a:cxn>
              <a:cxn ang="0">
                <a:pos x="194" y="105"/>
              </a:cxn>
              <a:cxn ang="0">
                <a:pos x="248" y="107"/>
              </a:cxn>
              <a:cxn ang="0">
                <a:pos x="202" y="85"/>
              </a:cxn>
              <a:cxn ang="0">
                <a:pos x="243" y="66"/>
              </a:cxn>
              <a:cxn ang="0">
                <a:pos x="192" y="58"/>
              </a:cxn>
              <a:cxn ang="0">
                <a:pos x="211" y="36"/>
              </a:cxn>
              <a:cxn ang="0">
                <a:pos x="162" y="43"/>
              </a:cxn>
              <a:cxn ang="0">
                <a:pos x="166" y="0"/>
              </a:cxn>
              <a:cxn ang="0">
                <a:pos x="123" y="47"/>
              </a:cxn>
            </a:cxnLst>
            <a:rect l="0" t="0" r="0" b="0"/>
            <a:pathLst>
              <a:path w="248" h="174">
                <a:moveTo>
                  <a:pt x="123" y="47"/>
                </a:moveTo>
                <a:lnTo>
                  <a:pt x="95" y="19"/>
                </a:lnTo>
                <a:lnTo>
                  <a:pt x="84" y="51"/>
                </a:lnTo>
                <a:lnTo>
                  <a:pt x="3" y="19"/>
                </a:lnTo>
                <a:lnTo>
                  <a:pt x="52" y="62"/>
                </a:lnTo>
                <a:lnTo>
                  <a:pt x="0" y="70"/>
                </a:lnTo>
                <a:lnTo>
                  <a:pt x="43" y="96"/>
                </a:lnTo>
                <a:lnTo>
                  <a:pt x="1" y="118"/>
                </a:lnTo>
                <a:lnTo>
                  <a:pt x="65" y="113"/>
                </a:lnTo>
                <a:lnTo>
                  <a:pt x="54" y="143"/>
                </a:lnTo>
                <a:lnTo>
                  <a:pt x="89" y="126"/>
                </a:lnTo>
                <a:lnTo>
                  <a:pt x="97" y="174"/>
                </a:lnTo>
                <a:lnTo>
                  <a:pt x="121" y="120"/>
                </a:lnTo>
                <a:lnTo>
                  <a:pt x="153" y="160"/>
                </a:lnTo>
                <a:lnTo>
                  <a:pt x="160" y="116"/>
                </a:lnTo>
                <a:lnTo>
                  <a:pt x="209" y="146"/>
                </a:lnTo>
                <a:lnTo>
                  <a:pt x="194" y="105"/>
                </a:lnTo>
                <a:lnTo>
                  <a:pt x="248" y="107"/>
                </a:lnTo>
                <a:lnTo>
                  <a:pt x="202" y="85"/>
                </a:lnTo>
                <a:lnTo>
                  <a:pt x="243" y="66"/>
                </a:lnTo>
                <a:lnTo>
                  <a:pt x="192" y="58"/>
                </a:lnTo>
                <a:lnTo>
                  <a:pt x="211" y="36"/>
                </a:lnTo>
                <a:lnTo>
                  <a:pt x="162" y="43"/>
                </a:lnTo>
                <a:lnTo>
                  <a:pt x="166" y="0"/>
                </a:lnTo>
                <a:lnTo>
                  <a:pt x="123" y="47"/>
                </a:lnTo>
                <a:close/>
              </a:path>
            </a:pathLst>
          </a:custGeom>
          <a:solidFill>
            <a:srgbClr val="FFFF00"/>
          </a:solidFill>
          <a:ln w="9525" cap="flat" cmpd="sng">
            <a:solidFill>
              <a:srgbClr val="000000"/>
            </a:solidFill>
            <a:prstDash val="solid"/>
            <a:miter/>
            <a:headEnd type="none" w="med" len="med"/>
            <a:tailEnd type="none" w="med" len="med"/>
          </a:ln>
        </p:spPr>
        <p:txBody>
          <a:bodyPr/>
          <a:lstStyle/>
          <a:p>
            <a:endParaRPr lang="zh-CN" altLang="en-US"/>
          </a:p>
        </p:txBody>
      </p:sp>
      <p:sp>
        <p:nvSpPr>
          <p:cNvPr id="45399" name="Rectangle 344"/>
          <p:cNvSpPr/>
          <p:nvPr/>
        </p:nvSpPr>
        <p:spPr>
          <a:xfrm>
            <a:off x="5659438" y="3022600"/>
            <a:ext cx="457200" cy="203200"/>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400" name="Rectangle 345"/>
          <p:cNvSpPr/>
          <p:nvPr/>
        </p:nvSpPr>
        <p:spPr>
          <a:xfrm>
            <a:off x="5827713" y="3065463"/>
            <a:ext cx="201612" cy="119062"/>
          </a:xfrm>
          <a:prstGeom prst="rect">
            <a:avLst/>
          </a:prstGeom>
          <a:noFill/>
          <a:ln w="9525">
            <a:noFill/>
          </a:ln>
        </p:spPr>
        <p:txBody>
          <a:bodyPr wrap="none" lIns="0" tIns="0" rIns="0" bIns="0" anchor="t">
            <a:spAutoFit/>
          </a:bodyPr>
          <a:lstStyle/>
          <a:p>
            <a:pPr defTabSz="821055"/>
            <a:r>
              <a:rPr lang="en-GB" altLang="en-US" sz="800" b="1" dirty="0">
                <a:solidFill>
                  <a:srgbClr val="000000"/>
                </a:solidFill>
                <a:latin typeface="Arial" panose="020B0604020202020204" pitchFamily="34" charset="0"/>
                <a:ea typeface="宋体" panose="02010600030101010101" pitchFamily="2" charset="-122"/>
              </a:rPr>
              <a:t>YFP</a:t>
            </a:r>
            <a:endParaRPr lang="en-GB" altLang="en-US" sz="2200" dirty="0">
              <a:latin typeface="Times New Roman" panose="02020603050405020304" pitchFamily="18" charset="0"/>
              <a:ea typeface="宋体" panose="02010600030101010101" pitchFamily="2" charset="-122"/>
            </a:endParaRPr>
          </a:p>
        </p:txBody>
      </p:sp>
      <p:sp>
        <p:nvSpPr>
          <p:cNvPr id="45401" name="Rectangle 346"/>
          <p:cNvSpPr/>
          <p:nvPr/>
        </p:nvSpPr>
        <p:spPr>
          <a:xfrm>
            <a:off x="4551363" y="2490788"/>
            <a:ext cx="628650" cy="252412"/>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402" name="Rectangle 347"/>
          <p:cNvSpPr/>
          <p:nvPr/>
        </p:nvSpPr>
        <p:spPr>
          <a:xfrm>
            <a:off x="5541963" y="2824163"/>
            <a:ext cx="466725" cy="174625"/>
          </a:xfrm>
          <a:prstGeom prst="rect">
            <a:avLst/>
          </a:prstGeom>
          <a:noFill/>
          <a:ln w="9525">
            <a:noFill/>
          </a:ln>
        </p:spPr>
        <p:txBody>
          <a:bodyPr wrap="none" lIns="0" tIns="0" rIns="0" bIns="0" anchor="t">
            <a:spAutoFit/>
          </a:bodyPr>
          <a:lstStyle/>
          <a:p>
            <a:pPr defTabSz="821055"/>
            <a:r>
              <a:rPr lang="en-GB" altLang="en-US" sz="1200" dirty="0">
                <a:solidFill>
                  <a:srgbClr val="000000"/>
                </a:solidFill>
                <a:latin typeface="Arial" panose="020B0604020202020204" pitchFamily="34" charset="0"/>
                <a:ea typeface="宋体" panose="02010600030101010101" pitchFamily="2" charset="-122"/>
              </a:rPr>
              <a:t>CD147</a:t>
            </a:r>
            <a:endParaRPr lang="en-GB" altLang="en-US" sz="2200" dirty="0">
              <a:latin typeface="Times New Roman" panose="02020603050405020304" pitchFamily="18" charset="0"/>
              <a:ea typeface="宋体" panose="02010600030101010101" pitchFamily="2" charset="-122"/>
            </a:endParaRPr>
          </a:p>
        </p:txBody>
      </p:sp>
      <p:sp>
        <p:nvSpPr>
          <p:cNvPr id="45403" name="Rectangle 348"/>
          <p:cNvSpPr/>
          <p:nvPr/>
        </p:nvSpPr>
        <p:spPr>
          <a:xfrm>
            <a:off x="1722438" y="1546225"/>
            <a:ext cx="842962" cy="254000"/>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404" name="Rectangle 349"/>
          <p:cNvSpPr/>
          <p:nvPr/>
        </p:nvSpPr>
        <p:spPr>
          <a:xfrm>
            <a:off x="1801813" y="1589088"/>
            <a:ext cx="635000" cy="176212"/>
          </a:xfrm>
          <a:prstGeom prst="rect">
            <a:avLst/>
          </a:prstGeom>
          <a:noFill/>
          <a:ln w="9525">
            <a:noFill/>
          </a:ln>
        </p:spPr>
        <p:txBody>
          <a:bodyPr wrap="none" lIns="0" tIns="0" rIns="0" bIns="0" anchor="t">
            <a:spAutoFit/>
          </a:bodyPr>
          <a:lstStyle/>
          <a:p>
            <a:pPr defTabSz="821055"/>
            <a:r>
              <a:rPr lang="en-GB" altLang="en-US" sz="1200" b="1" dirty="0">
                <a:solidFill>
                  <a:srgbClr val="3333CC"/>
                </a:solidFill>
                <a:latin typeface="Arial" panose="020B0604020202020204" pitchFamily="34" charset="0"/>
                <a:ea typeface="宋体" panose="02010600030101010101" pitchFamily="2" charset="-122"/>
              </a:rPr>
              <a:t>No FRET</a:t>
            </a:r>
            <a:endParaRPr lang="en-GB" altLang="en-US" sz="2200" dirty="0">
              <a:latin typeface="Times New Roman" panose="02020603050405020304" pitchFamily="18" charset="0"/>
              <a:ea typeface="宋体" panose="02010600030101010101" pitchFamily="2" charset="-122"/>
            </a:endParaRPr>
          </a:p>
        </p:txBody>
      </p:sp>
      <p:sp>
        <p:nvSpPr>
          <p:cNvPr id="45405" name="Rectangle 350"/>
          <p:cNvSpPr/>
          <p:nvPr/>
        </p:nvSpPr>
        <p:spPr>
          <a:xfrm>
            <a:off x="1593850" y="2803525"/>
            <a:ext cx="842963" cy="254000"/>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406" name="Rectangle 351"/>
          <p:cNvSpPr/>
          <p:nvPr/>
        </p:nvSpPr>
        <p:spPr>
          <a:xfrm>
            <a:off x="1671638" y="2847975"/>
            <a:ext cx="635000" cy="174625"/>
          </a:xfrm>
          <a:prstGeom prst="rect">
            <a:avLst/>
          </a:prstGeom>
          <a:noFill/>
          <a:ln w="9525">
            <a:noFill/>
          </a:ln>
        </p:spPr>
        <p:txBody>
          <a:bodyPr wrap="none" lIns="0" tIns="0" rIns="0" bIns="0" anchor="t">
            <a:spAutoFit/>
          </a:bodyPr>
          <a:lstStyle/>
          <a:p>
            <a:pPr defTabSz="821055"/>
            <a:r>
              <a:rPr lang="en-GB" altLang="en-US" sz="1200" b="1" dirty="0">
                <a:solidFill>
                  <a:srgbClr val="3333CC"/>
                </a:solidFill>
                <a:latin typeface="Arial" panose="020B0604020202020204" pitchFamily="34" charset="0"/>
                <a:ea typeface="宋体" panose="02010600030101010101" pitchFamily="2" charset="-122"/>
              </a:rPr>
              <a:t>No FRET</a:t>
            </a:r>
            <a:endParaRPr lang="en-GB" altLang="en-US" sz="2200" dirty="0">
              <a:latin typeface="Times New Roman" panose="02020603050405020304" pitchFamily="18" charset="0"/>
              <a:ea typeface="宋体" panose="02010600030101010101" pitchFamily="2" charset="-122"/>
            </a:endParaRPr>
          </a:p>
        </p:txBody>
      </p:sp>
      <p:sp>
        <p:nvSpPr>
          <p:cNvPr id="45407" name="Rectangle 352"/>
          <p:cNvSpPr/>
          <p:nvPr/>
        </p:nvSpPr>
        <p:spPr>
          <a:xfrm>
            <a:off x="1884363" y="4314825"/>
            <a:ext cx="552450" cy="252413"/>
          </a:xfrm>
          <a:prstGeom prst="rect">
            <a:avLst/>
          </a:prstGeom>
          <a:no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408" name="Rectangle 353"/>
          <p:cNvSpPr/>
          <p:nvPr/>
        </p:nvSpPr>
        <p:spPr>
          <a:xfrm>
            <a:off x="2078038" y="4370388"/>
            <a:ext cx="392112" cy="174625"/>
          </a:xfrm>
          <a:prstGeom prst="rect">
            <a:avLst/>
          </a:prstGeom>
          <a:noFill/>
          <a:ln w="9525">
            <a:noFill/>
          </a:ln>
        </p:spPr>
        <p:txBody>
          <a:bodyPr wrap="none" lIns="0" tIns="0" rIns="0" bIns="0" anchor="t">
            <a:spAutoFit/>
          </a:bodyPr>
          <a:lstStyle/>
          <a:p>
            <a:pPr defTabSz="821055"/>
            <a:r>
              <a:rPr lang="en-GB" altLang="en-US" sz="1200" b="1" dirty="0">
                <a:solidFill>
                  <a:srgbClr val="FF0000"/>
                </a:solidFill>
                <a:latin typeface="Arial" panose="020B0604020202020204" pitchFamily="34" charset="0"/>
                <a:ea typeface="宋体" panose="02010600030101010101" pitchFamily="2" charset="-122"/>
              </a:rPr>
              <a:t>FRET</a:t>
            </a:r>
            <a:endParaRPr lang="en-GB" altLang="en-US" sz="2200" dirty="0">
              <a:latin typeface="Times New Roman" panose="02020603050405020304" pitchFamily="18" charset="0"/>
              <a:ea typeface="宋体" panose="02010600030101010101" pitchFamily="2" charset="-122"/>
            </a:endParaRPr>
          </a:p>
        </p:txBody>
      </p:sp>
      <p:sp>
        <p:nvSpPr>
          <p:cNvPr id="45409" name="Rectangle 354"/>
          <p:cNvSpPr/>
          <p:nvPr/>
        </p:nvSpPr>
        <p:spPr>
          <a:xfrm>
            <a:off x="576263" y="134938"/>
            <a:ext cx="8178800" cy="606425"/>
          </a:xfrm>
          <a:prstGeom prst="rect">
            <a:avLst/>
          </a:prstGeom>
          <a:solidFill>
            <a:srgbClr val="000080"/>
          </a:solid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410" name="Rectangle 355"/>
          <p:cNvSpPr/>
          <p:nvPr/>
        </p:nvSpPr>
        <p:spPr>
          <a:xfrm>
            <a:off x="622300" y="136525"/>
            <a:ext cx="2695575" cy="309563"/>
          </a:xfrm>
          <a:prstGeom prst="rect">
            <a:avLst/>
          </a:prstGeom>
          <a:noFill/>
          <a:ln w="9525">
            <a:noFill/>
          </a:ln>
        </p:spPr>
        <p:txBody>
          <a:bodyPr wrap="none" lIns="0" tIns="0" rIns="0" bIns="0" anchor="t">
            <a:spAutoFit/>
          </a:bodyPr>
          <a:lstStyle/>
          <a:p>
            <a:pPr defTabSz="821055"/>
            <a:r>
              <a:rPr lang="en-GB" altLang="en-US" sz="2100" dirty="0">
                <a:solidFill>
                  <a:srgbClr val="FFFFFF"/>
                </a:solidFill>
                <a:latin typeface="Arial" panose="020B0604020202020204" pitchFamily="34" charset="0"/>
                <a:ea typeface="宋体" panose="02010600030101010101" pitchFamily="2" charset="-122"/>
              </a:rPr>
              <a:t>FRET occurs between </a:t>
            </a:r>
            <a:endParaRPr lang="en-GB" altLang="en-US" sz="2200" dirty="0">
              <a:latin typeface="Times New Roman" panose="02020603050405020304" pitchFamily="18" charset="0"/>
              <a:ea typeface="宋体" panose="02010600030101010101" pitchFamily="2" charset="-122"/>
            </a:endParaRPr>
          </a:p>
        </p:txBody>
      </p:sp>
      <p:sp>
        <p:nvSpPr>
          <p:cNvPr id="45411" name="Rectangle 356"/>
          <p:cNvSpPr/>
          <p:nvPr/>
        </p:nvSpPr>
        <p:spPr>
          <a:xfrm>
            <a:off x="3309938" y="136525"/>
            <a:ext cx="722312" cy="309563"/>
          </a:xfrm>
          <a:prstGeom prst="rect">
            <a:avLst/>
          </a:prstGeom>
          <a:noFill/>
          <a:ln w="9525">
            <a:noFill/>
          </a:ln>
        </p:spPr>
        <p:txBody>
          <a:bodyPr wrap="none" lIns="0" tIns="0" rIns="0" bIns="0" anchor="t">
            <a:spAutoFit/>
          </a:bodyPr>
          <a:lstStyle/>
          <a:p>
            <a:pPr defTabSz="821055"/>
            <a:r>
              <a:rPr lang="en-GB" altLang="en-US" sz="2100" dirty="0">
                <a:solidFill>
                  <a:srgbClr val="FFFFD0"/>
                </a:solidFill>
                <a:latin typeface="Arial" panose="020B0604020202020204" pitchFamily="34" charset="0"/>
                <a:ea typeface="宋体" panose="02010600030101010101" pitchFamily="2" charset="-122"/>
              </a:rPr>
              <a:t>MCT1</a:t>
            </a:r>
            <a:endParaRPr lang="en-GB" altLang="en-US" sz="2200" dirty="0">
              <a:latin typeface="Times New Roman" panose="02020603050405020304" pitchFamily="18" charset="0"/>
              <a:ea typeface="宋体" panose="02010600030101010101" pitchFamily="2" charset="-122"/>
            </a:endParaRPr>
          </a:p>
        </p:txBody>
      </p:sp>
      <p:sp>
        <p:nvSpPr>
          <p:cNvPr id="45412" name="Rectangle 357"/>
          <p:cNvSpPr/>
          <p:nvPr/>
        </p:nvSpPr>
        <p:spPr>
          <a:xfrm>
            <a:off x="4032250" y="136525"/>
            <a:ext cx="147638" cy="309563"/>
          </a:xfrm>
          <a:prstGeom prst="rect">
            <a:avLst/>
          </a:prstGeom>
          <a:noFill/>
          <a:ln w="9525">
            <a:noFill/>
          </a:ln>
        </p:spPr>
        <p:txBody>
          <a:bodyPr wrap="none" lIns="0" tIns="0" rIns="0" bIns="0" anchor="t">
            <a:spAutoFit/>
          </a:bodyPr>
          <a:lstStyle/>
          <a:p>
            <a:pPr defTabSz="821055"/>
            <a:r>
              <a:rPr lang="en-GB" altLang="en-US" sz="2100" dirty="0">
                <a:solidFill>
                  <a:srgbClr val="FFFFFF"/>
                </a:solidFill>
                <a:latin typeface="Arial" panose="020B0604020202020204" pitchFamily="34" charset="0"/>
                <a:ea typeface="宋体" panose="02010600030101010101" pitchFamily="2" charset="-122"/>
              </a:rPr>
              <a:t>n</a:t>
            </a:r>
            <a:endParaRPr lang="en-GB" altLang="en-US" sz="2200" dirty="0">
              <a:latin typeface="Times New Roman" panose="02020603050405020304" pitchFamily="18" charset="0"/>
              <a:ea typeface="宋体" panose="02010600030101010101" pitchFamily="2" charset="-122"/>
            </a:endParaRPr>
          </a:p>
        </p:txBody>
      </p:sp>
      <p:sp>
        <p:nvSpPr>
          <p:cNvPr id="45413" name="Rectangle 358"/>
          <p:cNvSpPr/>
          <p:nvPr/>
        </p:nvSpPr>
        <p:spPr>
          <a:xfrm>
            <a:off x="4178300" y="136525"/>
            <a:ext cx="530225" cy="309563"/>
          </a:xfrm>
          <a:prstGeom prst="rect">
            <a:avLst/>
          </a:prstGeom>
          <a:noFill/>
          <a:ln w="9525">
            <a:noFill/>
          </a:ln>
        </p:spPr>
        <p:txBody>
          <a:bodyPr wrap="none" lIns="0" tIns="0" rIns="0" bIns="0" anchor="t">
            <a:spAutoFit/>
          </a:bodyPr>
          <a:lstStyle/>
          <a:p>
            <a:pPr defTabSz="821055"/>
            <a:r>
              <a:rPr lang="en-GB" altLang="en-US" sz="2100" dirty="0">
                <a:solidFill>
                  <a:srgbClr val="FF99FF"/>
                </a:solidFill>
                <a:latin typeface="Arial" panose="020B0604020202020204" pitchFamily="34" charset="0"/>
                <a:ea typeface="宋体" panose="02010600030101010101" pitchFamily="2" charset="-122"/>
              </a:rPr>
              <a:t>CFP</a:t>
            </a:r>
            <a:endParaRPr lang="en-GB" altLang="en-US" sz="2200" dirty="0">
              <a:solidFill>
                <a:srgbClr val="FF99FF"/>
              </a:solidFill>
              <a:latin typeface="Times New Roman" panose="02020603050405020304" pitchFamily="18" charset="0"/>
              <a:ea typeface="宋体" panose="02010600030101010101" pitchFamily="2" charset="-122"/>
            </a:endParaRPr>
          </a:p>
        </p:txBody>
      </p:sp>
      <p:sp>
        <p:nvSpPr>
          <p:cNvPr id="45414" name="Rectangle 359"/>
          <p:cNvSpPr/>
          <p:nvPr/>
        </p:nvSpPr>
        <p:spPr>
          <a:xfrm>
            <a:off x="4706938" y="136525"/>
            <a:ext cx="588962" cy="309563"/>
          </a:xfrm>
          <a:prstGeom prst="rect">
            <a:avLst/>
          </a:prstGeom>
          <a:noFill/>
          <a:ln w="9525">
            <a:noFill/>
          </a:ln>
        </p:spPr>
        <p:txBody>
          <a:bodyPr wrap="none" lIns="0" tIns="0" rIns="0" bIns="0" anchor="t">
            <a:spAutoFit/>
          </a:bodyPr>
          <a:lstStyle/>
          <a:p>
            <a:pPr defTabSz="821055"/>
            <a:r>
              <a:rPr lang="en-GB" altLang="en-US" sz="2100" dirty="0">
                <a:solidFill>
                  <a:srgbClr val="FFFFFF"/>
                </a:solidFill>
                <a:latin typeface="Arial" panose="020B0604020202020204" pitchFamily="34" charset="0"/>
                <a:ea typeface="宋体" panose="02010600030101010101" pitchFamily="2" charset="-122"/>
              </a:rPr>
              <a:t> and </a:t>
            </a:r>
            <a:endParaRPr lang="en-GB" altLang="en-US" sz="2200" dirty="0">
              <a:latin typeface="Times New Roman" panose="02020603050405020304" pitchFamily="18" charset="0"/>
              <a:ea typeface="宋体" panose="02010600030101010101" pitchFamily="2" charset="-122"/>
            </a:endParaRPr>
          </a:p>
        </p:txBody>
      </p:sp>
      <p:sp>
        <p:nvSpPr>
          <p:cNvPr id="45415" name="Rectangle 360"/>
          <p:cNvSpPr/>
          <p:nvPr/>
        </p:nvSpPr>
        <p:spPr>
          <a:xfrm>
            <a:off x="5294313" y="136525"/>
            <a:ext cx="825500" cy="309563"/>
          </a:xfrm>
          <a:prstGeom prst="rect">
            <a:avLst/>
          </a:prstGeom>
          <a:noFill/>
          <a:ln w="9525">
            <a:noFill/>
          </a:ln>
        </p:spPr>
        <p:txBody>
          <a:bodyPr wrap="none" lIns="0" tIns="0" rIns="0" bIns="0" anchor="t">
            <a:spAutoFit/>
          </a:bodyPr>
          <a:lstStyle/>
          <a:p>
            <a:pPr defTabSz="821055"/>
            <a:r>
              <a:rPr lang="en-GB" altLang="en-US" sz="2100" dirty="0">
                <a:solidFill>
                  <a:srgbClr val="FFFF00"/>
                </a:solidFill>
                <a:latin typeface="Arial" panose="020B0604020202020204" pitchFamily="34" charset="0"/>
                <a:ea typeface="宋体" panose="02010600030101010101" pitchFamily="2" charset="-122"/>
              </a:rPr>
              <a:t>CD147</a:t>
            </a:r>
            <a:endParaRPr lang="en-GB" altLang="en-US" sz="2200" dirty="0">
              <a:latin typeface="Times New Roman" panose="02020603050405020304" pitchFamily="18" charset="0"/>
              <a:ea typeface="宋体" panose="02010600030101010101" pitchFamily="2" charset="-122"/>
            </a:endParaRPr>
          </a:p>
        </p:txBody>
      </p:sp>
      <p:sp>
        <p:nvSpPr>
          <p:cNvPr id="45416" name="Rectangle 361"/>
          <p:cNvSpPr/>
          <p:nvPr/>
        </p:nvSpPr>
        <p:spPr>
          <a:xfrm>
            <a:off x="6118225" y="136525"/>
            <a:ext cx="131763" cy="309563"/>
          </a:xfrm>
          <a:prstGeom prst="rect">
            <a:avLst/>
          </a:prstGeom>
          <a:noFill/>
          <a:ln w="9525">
            <a:noFill/>
          </a:ln>
        </p:spPr>
        <p:txBody>
          <a:bodyPr wrap="none" lIns="0" tIns="0" rIns="0" bIns="0" anchor="t">
            <a:spAutoFit/>
          </a:bodyPr>
          <a:lstStyle/>
          <a:p>
            <a:pPr defTabSz="821055"/>
            <a:r>
              <a:rPr lang="en-GB" altLang="en-US" sz="2100" dirty="0">
                <a:solidFill>
                  <a:srgbClr val="000080"/>
                </a:solidFill>
                <a:latin typeface="Arial" panose="020B0604020202020204" pitchFamily="34" charset="0"/>
                <a:ea typeface="宋体" panose="02010600030101010101" pitchFamily="2" charset="-122"/>
              </a:rPr>
              <a:t>c</a:t>
            </a:r>
            <a:endParaRPr lang="en-GB" altLang="en-US" sz="2200" dirty="0">
              <a:latin typeface="Times New Roman" panose="02020603050405020304" pitchFamily="18" charset="0"/>
              <a:ea typeface="宋体" panose="02010600030101010101" pitchFamily="2" charset="-122"/>
            </a:endParaRPr>
          </a:p>
        </p:txBody>
      </p:sp>
      <p:sp>
        <p:nvSpPr>
          <p:cNvPr id="45417" name="Rectangle 362"/>
          <p:cNvSpPr/>
          <p:nvPr/>
        </p:nvSpPr>
        <p:spPr>
          <a:xfrm>
            <a:off x="6249988" y="136525"/>
            <a:ext cx="517525" cy="309563"/>
          </a:xfrm>
          <a:prstGeom prst="rect">
            <a:avLst/>
          </a:prstGeom>
          <a:noFill/>
          <a:ln w="9525">
            <a:noFill/>
          </a:ln>
        </p:spPr>
        <p:txBody>
          <a:bodyPr wrap="none" lIns="0" tIns="0" rIns="0" bIns="0" anchor="t">
            <a:spAutoFit/>
          </a:bodyPr>
          <a:lstStyle/>
          <a:p>
            <a:pPr defTabSz="821055"/>
            <a:r>
              <a:rPr lang="en-GB" altLang="en-US" sz="2100" dirty="0">
                <a:solidFill>
                  <a:srgbClr val="FBD128"/>
                </a:solidFill>
                <a:latin typeface="Arial" panose="020B0604020202020204" pitchFamily="34" charset="0"/>
                <a:ea typeface="宋体" panose="02010600030101010101" pitchFamily="2" charset="-122"/>
              </a:rPr>
              <a:t>YFP</a:t>
            </a:r>
            <a:endParaRPr lang="en-GB" altLang="en-US" sz="2200" dirty="0">
              <a:latin typeface="Times New Roman" panose="02020603050405020304" pitchFamily="18" charset="0"/>
              <a:ea typeface="宋体" panose="02010600030101010101" pitchFamily="2" charset="-122"/>
            </a:endParaRPr>
          </a:p>
        </p:txBody>
      </p:sp>
      <p:sp>
        <p:nvSpPr>
          <p:cNvPr id="45418" name="Rectangle 363"/>
          <p:cNvSpPr/>
          <p:nvPr/>
        </p:nvSpPr>
        <p:spPr>
          <a:xfrm>
            <a:off x="6765925" y="136525"/>
            <a:ext cx="2032000" cy="309563"/>
          </a:xfrm>
          <a:prstGeom prst="rect">
            <a:avLst/>
          </a:prstGeom>
          <a:noFill/>
          <a:ln w="9525">
            <a:noFill/>
          </a:ln>
        </p:spPr>
        <p:txBody>
          <a:bodyPr wrap="none" lIns="0" tIns="0" rIns="0" bIns="0" anchor="t">
            <a:spAutoFit/>
          </a:bodyPr>
          <a:lstStyle/>
          <a:p>
            <a:pPr defTabSz="821055"/>
            <a:r>
              <a:rPr lang="en-GB" altLang="en-US" sz="2100" dirty="0">
                <a:solidFill>
                  <a:srgbClr val="FFFFFF"/>
                </a:solidFill>
                <a:latin typeface="Arial" panose="020B0604020202020204" pitchFamily="34" charset="0"/>
                <a:ea typeface="宋体" panose="02010600030101010101" pitchFamily="2" charset="-122"/>
              </a:rPr>
              <a:t> but not between </a:t>
            </a:r>
            <a:endParaRPr lang="en-GB" altLang="en-US" sz="2200" dirty="0">
              <a:latin typeface="Times New Roman" panose="02020603050405020304" pitchFamily="18" charset="0"/>
              <a:ea typeface="宋体" panose="02010600030101010101" pitchFamily="2" charset="-122"/>
            </a:endParaRPr>
          </a:p>
        </p:txBody>
      </p:sp>
      <p:sp>
        <p:nvSpPr>
          <p:cNvPr id="45419" name="Rectangle 364"/>
          <p:cNvSpPr/>
          <p:nvPr/>
        </p:nvSpPr>
        <p:spPr>
          <a:xfrm>
            <a:off x="2897188" y="422275"/>
            <a:ext cx="720725" cy="309563"/>
          </a:xfrm>
          <a:prstGeom prst="rect">
            <a:avLst/>
          </a:prstGeom>
          <a:noFill/>
          <a:ln w="9525">
            <a:noFill/>
          </a:ln>
        </p:spPr>
        <p:txBody>
          <a:bodyPr wrap="none" lIns="0" tIns="0" rIns="0" bIns="0" anchor="t">
            <a:spAutoFit/>
          </a:bodyPr>
          <a:lstStyle/>
          <a:p>
            <a:pPr defTabSz="821055"/>
            <a:r>
              <a:rPr lang="en-GB" altLang="en-US" sz="2100" dirty="0">
                <a:solidFill>
                  <a:srgbClr val="FFFFD0"/>
                </a:solidFill>
                <a:latin typeface="Arial" panose="020B0604020202020204" pitchFamily="34" charset="0"/>
                <a:ea typeface="宋体" panose="02010600030101010101" pitchFamily="2" charset="-122"/>
              </a:rPr>
              <a:t>MCT1</a:t>
            </a:r>
            <a:endParaRPr lang="en-GB" altLang="en-US" sz="2200" dirty="0">
              <a:latin typeface="Times New Roman" panose="02020603050405020304" pitchFamily="18" charset="0"/>
              <a:ea typeface="宋体" panose="02010600030101010101" pitchFamily="2" charset="-122"/>
            </a:endParaRPr>
          </a:p>
        </p:txBody>
      </p:sp>
      <p:sp>
        <p:nvSpPr>
          <p:cNvPr id="45420" name="Rectangle 365"/>
          <p:cNvSpPr/>
          <p:nvPr/>
        </p:nvSpPr>
        <p:spPr>
          <a:xfrm>
            <a:off x="3616325" y="422275"/>
            <a:ext cx="147638" cy="309563"/>
          </a:xfrm>
          <a:prstGeom prst="rect">
            <a:avLst/>
          </a:prstGeom>
          <a:noFill/>
          <a:ln w="9525">
            <a:noFill/>
          </a:ln>
        </p:spPr>
        <p:txBody>
          <a:bodyPr wrap="none" lIns="0" tIns="0" rIns="0" bIns="0" anchor="t">
            <a:spAutoFit/>
          </a:bodyPr>
          <a:lstStyle/>
          <a:p>
            <a:pPr defTabSz="821055"/>
            <a:r>
              <a:rPr lang="en-GB" altLang="en-US" sz="2100" dirty="0">
                <a:solidFill>
                  <a:srgbClr val="FFFFFF"/>
                </a:solidFill>
                <a:latin typeface="Arial" panose="020B0604020202020204" pitchFamily="34" charset="0"/>
                <a:ea typeface="宋体" panose="02010600030101010101" pitchFamily="2" charset="-122"/>
              </a:rPr>
              <a:t>n</a:t>
            </a:r>
            <a:endParaRPr lang="en-GB" altLang="en-US" sz="2200" dirty="0">
              <a:latin typeface="Times New Roman" panose="02020603050405020304" pitchFamily="18" charset="0"/>
              <a:ea typeface="宋体" panose="02010600030101010101" pitchFamily="2" charset="-122"/>
            </a:endParaRPr>
          </a:p>
        </p:txBody>
      </p:sp>
      <p:sp>
        <p:nvSpPr>
          <p:cNvPr id="45421" name="Rectangle 366"/>
          <p:cNvSpPr/>
          <p:nvPr/>
        </p:nvSpPr>
        <p:spPr>
          <a:xfrm>
            <a:off x="3763963" y="422275"/>
            <a:ext cx="530225" cy="309563"/>
          </a:xfrm>
          <a:prstGeom prst="rect">
            <a:avLst/>
          </a:prstGeom>
          <a:noFill/>
          <a:ln w="9525">
            <a:noFill/>
          </a:ln>
        </p:spPr>
        <p:txBody>
          <a:bodyPr wrap="none" lIns="0" tIns="0" rIns="0" bIns="0" anchor="t">
            <a:spAutoFit/>
          </a:bodyPr>
          <a:lstStyle/>
          <a:p>
            <a:pPr defTabSz="821055"/>
            <a:r>
              <a:rPr lang="en-GB" altLang="en-US" sz="2100" dirty="0">
                <a:solidFill>
                  <a:srgbClr val="FF99FF"/>
                </a:solidFill>
                <a:latin typeface="Arial" panose="020B0604020202020204" pitchFamily="34" charset="0"/>
                <a:ea typeface="宋体" panose="02010600030101010101" pitchFamily="2" charset="-122"/>
              </a:rPr>
              <a:t>CFP</a:t>
            </a:r>
            <a:endParaRPr lang="en-GB" altLang="en-US" sz="2200" dirty="0">
              <a:solidFill>
                <a:srgbClr val="FF99FF"/>
              </a:solidFill>
              <a:latin typeface="Times New Roman" panose="02020603050405020304" pitchFamily="18" charset="0"/>
              <a:ea typeface="宋体" panose="02010600030101010101" pitchFamily="2" charset="-122"/>
            </a:endParaRPr>
          </a:p>
        </p:txBody>
      </p:sp>
      <p:sp>
        <p:nvSpPr>
          <p:cNvPr id="45422" name="Rectangle 367"/>
          <p:cNvSpPr/>
          <p:nvPr/>
        </p:nvSpPr>
        <p:spPr>
          <a:xfrm>
            <a:off x="4292600" y="422275"/>
            <a:ext cx="588963" cy="309563"/>
          </a:xfrm>
          <a:prstGeom prst="rect">
            <a:avLst/>
          </a:prstGeom>
          <a:noFill/>
          <a:ln w="9525">
            <a:noFill/>
          </a:ln>
        </p:spPr>
        <p:txBody>
          <a:bodyPr wrap="none" lIns="0" tIns="0" rIns="0" bIns="0" anchor="t">
            <a:spAutoFit/>
          </a:bodyPr>
          <a:lstStyle/>
          <a:p>
            <a:pPr defTabSz="821055"/>
            <a:r>
              <a:rPr lang="en-GB" altLang="en-US" sz="2100" dirty="0">
                <a:solidFill>
                  <a:srgbClr val="FFFFFF"/>
                </a:solidFill>
                <a:latin typeface="Arial" panose="020B0604020202020204" pitchFamily="34" charset="0"/>
                <a:ea typeface="宋体" panose="02010600030101010101" pitchFamily="2" charset="-122"/>
              </a:rPr>
              <a:t> and </a:t>
            </a:r>
            <a:endParaRPr lang="en-GB" altLang="en-US" sz="2200" dirty="0">
              <a:latin typeface="Times New Roman" panose="02020603050405020304" pitchFamily="18" charset="0"/>
              <a:ea typeface="宋体" panose="02010600030101010101" pitchFamily="2" charset="-122"/>
            </a:endParaRPr>
          </a:p>
        </p:txBody>
      </p:sp>
      <p:sp>
        <p:nvSpPr>
          <p:cNvPr id="45423" name="Rectangle 368"/>
          <p:cNvSpPr/>
          <p:nvPr/>
        </p:nvSpPr>
        <p:spPr>
          <a:xfrm>
            <a:off x="4881563" y="422275"/>
            <a:ext cx="825500" cy="309563"/>
          </a:xfrm>
          <a:prstGeom prst="rect">
            <a:avLst/>
          </a:prstGeom>
          <a:noFill/>
          <a:ln w="9525">
            <a:noFill/>
          </a:ln>
        </p:spPr>
        <p:txBody>
          <a:bodyPr wrap="none" lIns="0" tIns="0" rIns="0" bIns="0" anchor="t">
            <a:spAutoFit/>
          </a:bodyPr>
          <a:lstStyle/>
          <a:p>
            <a:pPr defTabSz="821055"/>
            <a:r>
              <a:rPr lang="en-GB" altLang="en-US" sz="2100" dirty="0">
                <a:solidFill>
                  <a:srgbClr val="FFFF00"/>
                </a:solidFill>
                <a:latin typeface="Arial" panose="020B0604020202020204" pitchFamily="34" charset="0"/>
                <a:ea typeface="宋体" panose="02010600030101010101" pitchFamily="2" charset="-122"/>
              </a:rPr>
              <a:t>CD147</a:t>
            </a:r>
            <a:endParaRPr lang="en-GB" altLang="en-US" sz="2200" dirty="0">
              <a:latin typeface="Times New Roman" panose="02020603050405020304" pitchFamily="18" charset="0"/>
              <a:ea typeface="宋体" panose="02010600030101010101" pitchFamily="2" charset="-122"/>
            </a:endParaRPr>
          </a:p>
        </p:txBody>
      </p:sp>
      <p:sp>
        <p:nvSpPr>
          <p:cNvPr id="45424" name="Rectangle 369"/>
          <p:cNvSpPr/>
          <p:nvPr/>
        </p:nvSpPr>
        <p:spPr>
          <a:xfrm>
            <a:off x="5703888" y="422275"/>
            <a:ext cx="146050" cy="309563"/>
          </a:xfrm>
          <a:prstGeom prst="rect">
            <a:avLst/>
          </a:prstGeom>
          <a:noFill/>
          <a:ln w="9525">
            <a:noFill/>
          </a:ln>
        </p:spPr>
        <p:txBody>
          <a:bodyPr wrap="none" lIns="0" tIns="0" rIns="0" bIns="0" anchor="t">
            <a:spAutoFit/>
          </a:bodyPr>
          <a:lstStyle/>
          <a:p>
            <a:pPr defTabSz="821055"/>
            <a:r>
              <a:rPr lang="en-GB" altLang="en-US" sz="2100" dirty="0">
                <a:solidFill>
                  <a:srgbClr val="FFFFFF"/>
                </a:solidFill>
                <a:latin typeface="Arial" panose="020B0604020202020204" pitchFamily="34" charset="0"/>
                <a:ea typeface="宋体" panose="02010600030101010101" pitchFamily="2" charset="-122"/>
              </a:rPr>
              <a:t>n</a:t>
            </a:r>
            <a:endParaRPr lang="en-GB" altLang="en-US" sz="2200" dirty="0">
              <a:latin typeface="Times New Roman" panose="02020603050405020304" pitchFamily="18" charset="0"/>
              <a:ea typeface="宋体" panose="02010600030101010101" pitchFamily="2" charset="-122"/>
            </a:endParaRPr>
          </a:p>
        </p:txBody>
      </p:sp>
      <p:sp>
        <p:nvSpPr>
          <p:cNvPr id="45425" name="Rectangle 370"/>
          <p:cNvSpPr/>
          <p:nvPr/>
        </p:nvSpPr>
        <p:spPr>
          <a:xfrm>
            <a:off x="5849938" y="422275"/>
            <a:ext cx="517525" cy="309563"/>
          </a:xfrm>
          <a:prstGeom prst="rect">
            <a:avLst/>
          </a:prstGeom>
          <a:noFill/>
          <a:ln w="9525">
            <a:noFill/>
          </a:ln>
        </p:spPr>
        <p:txBody>
          <a:bodyPr wrap="none" lIns="0" tIns="0" rIns="0" bIns="0" anchor="t">
            <a:spAutoFit/>
          </a:bodyPr>
          <a:lstStyle/>
          <a:p>
            <a:pPr defTabSz="821055"/>
            <a:r>
              <a:rPr lang="en-GB" altLang="en-US" sz="2100" dirty="0">
                <a:solidFill>
                  <a:srgbClr val="FBD128"/>
                </a:solidFill>
                <a:latin typeface="Arial" panose="020B0604020202020204" pitchFamily="34" charset="0"/>
                <a:ea typeface="宋体" panose="02010600030101010101" pitchFamily="2" charset="-122"/>
              </a:rPr>
              <a:t>YFP</a:t>
            </a:r>
            <a:endParaRPr lang="en-GB" altLang="en-US" sz="2200" dirty="0">
              <a:latin typeface="Times New Roman" panose="02020603050405020304" pitchFamily="18" charset="0"/>
              <a:ea typeface="宋体" panose="02010600030101010101" pitchFamily="2" charset="-122"/>
            </a:endParaRPr>
          </a:p>
        </p:txBody>
      </p:sp>
      <p:sp>
        <p:nvSpPr>
          <p:cNvPr id="45426" name="Rectangle 371"/>
          <p:cNvSpPr/>
          <p:nvPr/>
        </p:nvSpPr>
        <p:spPr>
          <a:xfrm>
            <a:off x="6364288" y="422275"/>
            <a:ext cx="73025" cy="309563"/>
          </a:xfrm>
          <a:prstGeom prst="rect">
            <a:avLst/>
          </a:prstGeom>
          <a:noFill/>
          <a:ln w="9525">
            <a:noFill/>
          </a:ln>
        </p:spPr>
        <p:txBody>
          <a:bodyPr wrap="none" lIns="0" tIns="0" rIns="0" bIns="0" anchor="t">
            <a:spAutoFit/>
          </a:bodyPr>
          <a:lstStyle/>
          <a:p>
            <a:pPr defTabSz="821055"/>
            <a:r>
              <a:rPr lang="en-GB" altLang="en-US" sz="2100" dirty="0">
                <a:solidFill>
                  <a:srgbClr val="FFFFFF"/>
                </a:solidFill>
                <a:latin typeface="Arial" panose="020B0604020202020204" pitchFamily="34" charset="0"/>
                <a:ea typeface="宋体" panose="02010600030101010101" pitchFamily="2" charset="-122"/>
              </a:rPr>
              <a:t> </a:t>
            </a:r>
            <a:endParaRPr lang="en-GB" altLang="en-US" sz="2200" dirty="0">
              <a:latin typeface="Times New Roman" panose="02020603050405020304" pitchFamily="18" charset="0"/>
              <a:ea typeface="宋体" panose="02010600030101010101" pitchFamily="2" charset="-122"/>
            </a:endParaRPr>
          </a:p>
        </p:txBody>
      </p:sp>
      <p:pic>
        <p:nvPicPr>
          <p:cNvPr id="45427" name="Picture 372"/>
          <p:cNvPicPr>
            <a:picLocks noChangeAspect="1"/>
          </p:cNvPicPr>
          <p:nvPr/>
        </p:nvPicPr>
        <p:blipFill>
          <a:blip r:embed="rId3"/>
          <a:stretch>
            <a:fillRect/>
          </a:stretch>
        </p:blipFill>
        <p:spPr>
          <a:xfrm>
            <a:off x="6723063" y="1438275"/>
            <a:ext cx="1165225" cy="1266825"/>
          </a:xfrm>
          <a:prstGeom prst="rect">
            <a:avLst/>
          </a:prstGeom>
          <a:noFill/>
          <a:ln w="9525">
            <a:noFill/>
          </a:ln>
        </p:spPr>
      </p:pic>
      <p:sp>
        <p:nvSpPr>
          <p:cNvPr id="45428" name="Rectangle 373"/>
          <p:cNvSpPr/>
          <p:nvPr/>
        </p:nvSpPr>
        <p:spPr>
          <a:xfrm>
            <a:off x="5905500" y="3589338"/>
            <a:ext cx="3092450" cy="1525587"/>
          </a:xfrm>
          <a:prstGeom prst="rect">
            <a:avLst/>
          </a:prstGeom>
          <a:solidFill>
            <a:srgbClr val="FFFFFF"/>
          </a:solid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429" name="Line 374"/>
          <p:cNvSpPr/>
          <p:nvPr/>
        </p:nvSpPr>
        <p:spPr>
          <a:xfrm>
            <a:off x="6361113" y="3719513"/>
            <a:ext cx="1587" cy="882650"/>
          </a:xfrm>
          <a:prstGeom prst="line">
            <a:avLst/>
          </a:prstGeom>
          <a:ln w="0" cap="flat" cmpd="sng">
            <a:solidFill>
              <a:srgbClr val="000000"/>
            </a:solidFill>
            <a:prstDash val="solid"/>
            <a:round/>
            <a:headEnd type="none" w="med" len="med"/>
            <a:tailEnd type="none" w="med" len="med"/>
          </a:ln>
        </p:spPr>
      </p:sp>
      <p:sp>
        <p:nvSpPr>
          <p:cNvPr id="45430" name="Line 375"/>
          <p:cNvSpPr/>
          <p:nvPr/>
        </p:nvSpPr>
        <p:spPr>
          <a:xfrm>
            <a:off x="6329363" y="4602163"/>
            <a:ext cx="31750" cy="1587"/>
          </a:xfrm>
          <a:prstGeom prst="line">
            <a:avLst/>
          </a:prstGeom>
          <a:ln w="0" cap="flat" cmpd="sng">
            <a:solidFill>
              <a:srgbClr val="000000"/>
            </a:solidFill>
            <a:prstDash val="solid"/>
            <a:round/>
            <a:headEnd type="none" w="med" len="med"/>
            <a:tailEnd type="none" w="med" len="med"/>
          </a:ln>
        </p:spPr>
      </p:sp>
      <p:sp>
        <p:nvSpPr>
          <p:cNvPr id="45431" name="Line 376"/>
          <p:cNvSpPr/>
          <p:nvPr/>
        </p:nvSpPr>
        <p:spPr>
          <a:xfrm>
            <a:off x="6329363" y="4422775"/>
            <a:ext cx="31750" cy="0"/>
          </a:xfrm>
          <a:prstGeom prst="line">
            <a:avLst/>
          </a:prstGeom>
          <a:ln w="0" cap="flat" cmpd="sng">
            <a:solidFill>
              <a:srgbClr val="000000"/>
            </a:solidFill>
            <a:prstDash val="solid"/>
            <a:round/>
            <a:headEnd type="none" w="med" len="med"/>
            <a:tailEnd type="none" w="med" len="med"/>
          </a:ln>
        </p:spPr>
      </p:sp>
      <p:sp>
        <p:nvSpPr>
          <p:cNvPr id="45432" name="Line 377"/>
          <p:cNvSpPr/>
          <p:nvPr/>
        </p:nvSpPr>
        <p:spPr>
          <a:xfrm>
            <a:off x="6329363" y="4251325"/>
            <a:ext cx="31750" cy="1588"/>
          </a:xfrm>
          <a:prstGeom prst="line">
            <a:avLst/>
          </a:prstGeom>
          <a:ln w="0" cap="flat" cmpd="sng">
            <a:solidFill>
              <a:srgbClr val="000000"/>
            </a:solidFill>
            <a:prstDash val="solid"/>
            <a:round/>
            <a:headEnd type="none" w="med" len="med"/>
            <a:tailEnd type="none" w="med" len="med"/>
          </a:ln>
        </p:spPr>
      </p:sp>
      <p:sp>
        <p:nvSpPr>
          <p:cNvPr id="45433" name="Line 378"/>
          <p:cNvSpPr/>
          <p:nvPr/>
        </p:nvSpPr>
        <p:spPr>
          <a:xfrm>
            <a:off x="6329363" y="4070350"/>
            <a:ext cx="31750" cy="1588"/>
          </a:xfrm>
          <a:prstGeom prst="line">
            <a:avLst/>
          </a:prstGeom>
          <a:ln w="0" cap="flat" cmpd="sng">
            <a:solidFill>
              <a:srgbClr val="000000"/>
            </a:solidFill>
            <a:prstDash val="solid"/>
            <a:round/>
            <a:headEnd type="none" w="med" len="med"/>
            <a:tailEnd type="none" w="med" len="med"/>
          </a:ln>
        </p:spPr>
      </p:sp>
      <p:sp>
        <p:nvSpPr>
          <p:cNvPr id="45434" name="Line 379"/>
          <p:cNvSpPr/>
          <p:nvPr/>
        </p:nvSpPr>
        <p:spPr>
          <a:xfrm>
            <a:off x="6329363" y="3898900"/>
            <a:ext cx="31750" cy="1588"/>
          </a:xfrm>
          <a:prstGeom prst="line">
            <a:avLst/>
          </a:prstGeom>
          <a:ln w="0" cap="flat" cmpd="sng">
            <a:solidFill>
              <a:srgbClr val="000000"/>
            </a:solidFill>
            <a:prstDash val="solid"/>
            <a:round/>
            <a:headEnd type="none" w="med" len="med"/>
            <a:tailEnd type="none" w="med" len="med"/>
          </a:ln>
        </p:spPr>
      </p:sp>
      <p:sp>
        <p:nvSpPr>
          <p:cNvPr id="45435" name="Line 380"/>
          <p:cNvSpPr/>
          <p:nvPr/>
        </p:nvSpPr>
        <p:spPr>
          <a:xfrm>
            <a:off x="6329363" y="3719513"/>
            <a:ext cx="31750" cy="1587"/>
          </a:xfrm>
          <a:prstGeom prst="line">
            <a:avLst/>
          </a:prstGeom>
          <a:ln w="0" cap="flat" cmpd="sng">
            <a:solidFill>
              <a:srgbClr val="000000"/>
            </a:solidFill>
            <a:prstDash val="solid"/>
            <a:round/>
            <a:headEnd type="none" w="med" len="med"/>
            <a:tailEnd type="none" w="med" len="med"/>
          </a:ln>
        </p:spPr>
      </p:sp>
      <p:sp>
        <p:nvSpPr>
          <p:cNvPr id="45436" name="Line 381"/>
          <p:cNvSpPr/>
          <p:nvPr/>
        </p:nvSpPr>
        <p:spPr>
          <a:xfrm>
            <a:off x="6361113" y="4602163"/>
            <a:ext cx="2503487" cy="1587"/>
          </a:xfrm>
          <a:prstGeom prst="line">
            <a:avLst/>
          </a:prstGeom>
          <a:ln w="0" cap="flat" cmpd="sng">
            <a:solidFill>
              <a:srgbClr val="000000"/>
            </a:solidFill>
            <a:prstDash val="solid"/>
            <a:round/>
            <a:headEnd type="none" w="med" len="med"/>
            <a:tailEnd type="none" w="med" len="med"/>
          </a:ln>
        </p:spPr>
      </p:sp>
      <p:sp>
        <p:nvSpPr>
          <p:cNvPr id="45437" name="Line 382"/>
          <p:cNvSpPr/>
          <p:nvPr/>
        </p:nvSpPr>
        <p:spPr>
          <a:xfrm flipV="1">
            <a:off x="6361113" y="4602163"/>
            <a:ext cx="1587" cy="31750"/>
          </a:xfrm>
          <a:prstGeom prst="line">
            <a:avLst/>
          </a:prstGeom>
          <a:ln w="0" cap="flat" cmpd="sng">
            <a:solidFill>
              <a:srgbClr val="000000"/>
            </a:solidFill>
            <a:prstDash val="solid"/>
            <a:round/>
            <a:headEnd type="none" w="med" len="med"/>
            <a:tailEnd type="none" w="med" len="med"/>
          </a:ln>
        </p:spPr>
      </p:sp>
      <p:sp>
        <p:nvSpPr>
          <p:cNvPr id="45438" name="Line 383"/>
          <p:cNvSpPr/>
          <p:nvPr/>
        </p:nvSpPr>
        <p:spPr>
          <a:xfrm flipV="1">
            <a:off x="6723063" y="4602163"/>
            <a:ext cx="0" cy="31750"/>
          </a:xfrm>
          <a:prstGeom prst="line">
            <a:avLst/>
          </a:prstGeom>
          <a:ln w="0" cap="flat" cmpd="sng">
            <a:solidFill>
              <a:srgbClr val="000000"/>
            </a:solidFill>
            <a:prstDash val="solid"/>
            <a:round/>
            <a:headEnd type="none" w="med" len="med"/>
            <a:tailEnd type="none" w="med" len="med"/>
          </a:ln>
        </p:spPr>
      </p:sp>
      <p:sp>
        <p:nvSpPr>
          <p:cNvPr id="45439" name="Line 384"/>
          <p:cNvSpPr/>
          <p:nvPr/>
        </p:nvSpPr>
        <p:spPr>
          <a:xfrm flipV="1">
            <a:off x="7073900" y="4602163"/>
            <a:ext cx="1588" cy="31750"/>
          </a:xfrm>
          <a:prstGeom prst="line">
            <a:avLst/>
          </a:prstGeom>
          <a:ln w="0" cap="flat" cmpd="sng">
            <a:solidFill>
              <a:srgbClr val="000000"/>
            </a:solidFill>
            <a:prstDash val="solid"/>
            <a:round/>
            <a:headEnd type="none" w="med" len="med"/>
            <a:tailEnd type="none" w="med" len="med"/>
          </a:ln>
        </p:spPr>
      </p:sp>
      <p:sp>
        <p:nvSpPr>
          <p:cNvPr id="45440" name="Line 385"/>
          <p:cNvSpPr/>
          <p:nvPr/>
        </p:nvSpPr>
        <p:spPr>
          <a:xfrm flipV="1">
            <a:off x="7437438" y="4602163"/>
            <a:ext cx="0" cy="31750"/>
          </a:xfrm>
          <a:prstGeom prst="line">
            <a:avLst/>
          </a:prstGeom>
          <a:ln w="0" cap="flat" cmpd="sng">
            <a:solidFill>
              <a:srgbClr val="000000"/>
            </a:solidFill>
            <a:prstDash val="solid"/>
            <a:round/>
            <a:headEnd type="none" w="med" len="med"/>
            <a:tailEnd type="none" w="med" len="med"/>
          </a:ln>
        </p:spPr>
      </p:sp>
      <p:sp>
        <p:nvSpPr>
          <p:cNvPr id="45441" name="Line 386"/>
          <p:cNvSpPr/>
          <p:nvPr/>
        </p:nvSpPr>
        <p:spPr>
          <a:xfrm flipV="1">
            <a:off x="7788275" y="4602163"/>
            <a:ext cx="1588" cy="31750"/>
          </a:xfrm>
          <a:prstGeom prst="line">
            <a:avLst/>
          </a:prstGeom>
          <a:ln w="0" cap="flat" cmpd="sng">
            <a:solidFill>
              <a:srgbClr val="000000"/>
            </a:solidFill>
            <a:prstDash val="solid"/>
            <a:round/>
            <a:headEnd type="none" w="med" len="med"/>
            <a:tailEnd type="none" w="med" len="med"/>
          </a:ln>
        </p:spPr>
      </p:sp>
      <p:sp>
        <p:nvSpPr>
          <p:cNvPr id="45442" name="Line 387"/>
          <p:cNvSpPr/>
          <p:nvPr/>
        </p:nvSpPr>
        <p:spPr>
          <a:xfrm flipV="1">
            <a:off x="8150225" y="4602163"/>
            <a:ext cx="1588" cy="31750"/>
          </a:xfrm>
          <a:prstGeom prst="line">
            <a:avLst/>
          </a:prstGeom>
          <a:ln w="0" cap="flat" cmpd="sng">
            <a:solidFill>
              <a:srgbClr val="000000"/>
            </a:solidFill>
            <a:prstDash val="solid"/>
            <a:round/>
            <a:headEnd type="none" w="med" len="med"/>
            <a:tailEnd type="none" w="med" len="med"/>
          </a:ln>
        </p:spPr>
      </p:sp>
      <p:sp>
        <p:nvSpPr>
          <p:cNvPr id="45443" name="Line 388"/>
          <p:cNvSpPr/>
          <p:nvPr/>
        </p:nvSpPr>
        <p:spPr>
          <a:xfrm flipV="1">
            <a:off x="8501063" y="4602163"/>
            <a:ext cx="1587" cy="31750"/>
          </a:xfrm>
          <a:prstGeom prst="line">
            <a:avLst/>
          </a:prstGeom>
          <a:ln w="0" cap="flat" cmpd="sng">
            <a:solidFill>
              <a:srgbClr val="000000"/>
            </a:solidFill>
            <a:prstDash val="solid"/>
            <a:round/>
            <a:headEnd type="none" w="med" len="med"/>
            <a:tailEnd type="none" w="med" len="med"/>
          </a:ln>
        </p:spPr>
      </p:sp>
      <p:sp>
        <p:nvSpPr>
          <p:cNvPr id="45444" name="Line 389"/>
          <p:cNvSpPr/>
          <p:nvPr/>
        </p:nvSpPr>
        <p:spPr>
          <a:xfrm flipV="1">
            <a:off x="8864600" y="4602163"/>
            <a:ext cx="1588" cy="31750"/>
          </a:xfrm>
          <a:prstGeom prst="line">
            <a:avLst/>
          </a:prstGeom>
          <a:ln w="0" cap="flat" cmpd="sng">
            <a:solidFill>
              <a:srgbClr val="000000"/>
            </a:solidFill>
            <a:prstDash val="solid"/>
            <a:round/>
            <a:headEnd type="none" w="med" len="med"/>
            <a:tailEnd type="none" w="med" len="med"/>
          </a:ln>
        </p:spPr>
      </p:sp>
      <p:sp>
        <p:nvSpPr>
          <p:cNvPr id="45445" name="Freeform 390"/>
          <p:cNvSpPr/>
          <p:nvPr/>
        </p:nvSpPr>
        <p:spPr>
          <a:xfrm>
            <a:off x="6411913" y="4311650"/>
            <a:ext cx="93662" cy="261938"/>
          </a:xfrm>
          <a:custGeom>
            <a:avLst/>
            <a:gdLst/>
            <a:ahLst/>
            <a:cxnLst>
              <a:cxn ang="0">
                <a:pos x="0" y="187"/>
              </a:cxn>
              <a:cxn ang="0">
                <a:pos x="29" y="93"/>
              </a:cxn>
              <a:cxn ang="0">
                <a:pos x="65" y="0"/>
              </a:cxn>
            </a:cxnLst>
            <a:rect l="0" t="0" r="0" b="0"/>
            <a:pathLst>
              <a:path w="65" h="187">
                <a:moveTo>
                  <a:pt x="0" y="187"/>
                </a:moveTo>
                <a:lnTo>
                  <a:pt x="29" y="93"/>
                </a:lnTo>
                <a:lnTo>
                  <a:pt x="65" y="0"/>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46" name="Freeform 391"/>
          <p:cNvSpPr/>
          <p:nvPr/>
        </p:nvSpPr>
        <p:spPr>
          <a:xfrm>
            <a:off x="6505575" y="4019550"/>
            <a:ext cx="104775" cy="292100"/>
          </a:xfrm>
          <a:custGeom>
            <a:avLst/>
            <a:gdLst/>
            <a:ahLst/>
            <a:cxnLst>
              <a:cxn ang="0">
                <a:pos x="0" y="208"/>
              </a:cxn>
              <a:cxn ang="0">
                <a:pos x="14" y="158"/>
              </a:cxn>
              <a:cxn ang="0">
                <a:pos x="36" y="101"/>
              </a:cxn>
              <a:cxn ang="0">
                <a:pos x="57" y="43"/>
              </a:cxn>
              <a:cxn ang="0">
                <a:pos x="72" y="0"/>
              </a:cxn>
            </a:cxnLst>
            <a:rect l="0" t="0" r="0" b="0"/>
            <a:pathLst>
              <a:path w="72" h="208">
                <a:moveTo>
                  <a:pt x="0" y="208"/>
                </a:moveTo>
                <a:lnTo>
                  <a:pt x="14" y="158"/>
                </a:lnTo>
                <a:lnTo>
                  <a:pt x="36" y="101"/>
                </a:lnTo>
                <a:lnTo>
                  <a:pt x="57" y="43"/>
                </a:lnTo>
                <a:lnTo>
                  <a:pt x="72" y="0"/>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47" name="Freeform 392"/>
          <p:cNvSpPr/>
          <p:nvPr/>
        </p:nvSpPr>
        <p:spPr>
          <a:xfrm>
            <a:off x="6610350" y="3889375"/>
            <a:ext cx="92075" cy="130175"/>
          </a:xfrm>
          <a:custGeom>
            <a:avLst/>
            <a:gdLst/>
            <a:ahLst/>
            <a:cxnLst>
              <a:cxn ang="0">
                <a:pos x="0" y="93"/>
              </a:cxn>
              <a:cxn ang="0">
                <a:pos x="14" y="57"/>
              </a:cxn>
              <a:cxn ang="0">
                <a:pos x="28" y="29"/>
              </a:cxn>
              <a:cxn ang="0">
                <a:pos x="50" y="14"/>
              </a:cxn>
              <a:cxn ang="0">
                <a:pos x="64" y="0"/>
              </a:cxn>
            </a:cxnLst>
            <a:rect l="0" t="0" r="0" b="0"/>
            <a:pathLst>
              <a:path w="64" h="93">
                <a:moveTo>
                  <a:pt x="0" y="93"/>
                </a:moveTo>
                <a:lnTo>
                  <a:pt x="14" y="57"/>
                </a:lnTo>
                <a:lnTo>
                  <a:pt x="28" y="29"/>
                </a:lnTo>
                <a:lnTo>
                  <a:pt x="50" y="14"/>
                </a:lnTo>
                <a:lnTo>
                  <a:pt x="64" y="0"/>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48" name="Freeform 393"/>
          <p:cNvSpPr/>
          <p:nvPr/>
        </p:nvSpPr>
        <p:spPr>
          <a:xfrm>
            <a:off x="6702425" y="3889375"/>
            <a:ext cx="103188" cy="41275"/>
          </a:xfrm>
          <a:custGeom>
            <a:avLst/>
            <a:gdLst/>
            <a:ahLst/>
            <a:cxnLst>
              <a:cxn ang="0">
                <a:pos x="0" y="0"/>
              </a:cxn>
              <a:cxn ang="0">
                <a:pos x="14" y="0"/>
              </a:cxn>
              <a:cxn ang="0">
                <a:pos x="36" y="7"/>
              </a:cxn>
              <a:cxn ang="0">
                <a:pos x="50" y="22"/>
              </a:cxn>
              <a:cxn ang="0">
                <a:pos x="72" y="29"/>
              </a:cxn>
            </a:cxnLst>
            <a:rect l="0" t="0" r="0" b="0"/>
            <a:pathLst>
              <a:path w="72" h="29">
                <a:moveTo>
                  <a:pt x="0" y="0"/>
                </a:moveTo>
                <a:lnTo>
                  <a:pt x="14" y="0"/>
                </a:lnTo>
                <a:lnTo>
                  <a:pt x="36" y="7"/>
                </a:lnTo>
                <a:lnTo>
                  <a:pt x="50" y="22"/>
                </a:lnTo>
                <a:lnTo>
                  <a:pt x="72" y="29"/>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49" name="Freeform 394"/>
          <p:cNvSpPr/>
          <p:nvPr/>
        </p:nvSpPr>
        <p:spPr>
          <a:xfrm>
            <a:off x="6805613" y="3889375"/>
            <a:ext cx="114300" cy="41275"/>
          </a:xfrm>
          <a:custGeom>
            <a:avLst/>
            <a:gdLst/>
            <a:ahLst/>
            <a:cxnLst>
              <a:cxn ang="0">
                <a:pos x="0" y="29"/>
              </a:cxn>
              <a:cxn ang="0">
                <a:pos x="21" y="29"/>
              </a:cxn>
              <a:cxn ang="0">
                <a:pos x="43" y="14"/>
              </a:cxn>
              <a:cxn ang="0">
                <a:pos x="79" y="0"/>
              </a:cxn>
            </a:cxnLst>
            <a:rect l="0" t="0" r="0" b="0"/>
            <a:pathLst>
              <a:path w="79" h="29">
                <a:moveTo>
                  <a:pt x="0" y="29"/>
                </a:moveTo>
                <a:lnTo>
                  <a:pt x="21" y="29"/>
                </a:lnTo>
                <a:lnTo>
                  <a:pt x="43" y="14"/>
                </a:lnTo>
                <a:lnTo>
                  <a:pt x="79" y="0"/>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50" name="Freeform 395"/>
          <p:cNvSpPr/>
          <p:nvPr/>
        </p:nvSpPr>
        <p:spPr>
          <a:xfrm>
            <a:off x="6919913" y="3870325"/>
            <a:ext cx="82550" cy="19050"/>
          </a:xfrm>
          <a:custGeom>
            <a:avLst/>
            <a:gdLst/>
            <a:ahLst/>
            <a:cxnLst>
              <a:cxn ang="0">
                <a:pos x="0" y="14"/>
              </a:cxn>
              <a:cxn ang="0">
                <a:pos x="28" y="7"/>
              </a:cxn>
              <a:cxn ang="0">
                <a:pos x="57" y="0"/>
              </a:cxn>
            </a:cxnLst>
            <a:rect l="0" t="0" r="0" b="0"/>
            <a:pathLst>
              <a:path w="57" h="14">
                <a:moveTo>
                  <a:pt x="0" y="14"/>
                </a:moveTo>
                <a:lnTo>
                  <a:pt x="28" y="7"/>
                </a:lnTo>
                <a:lnTo>
                  <a:pt x="57" y="0"/>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51" name="Freeform 396"/>
          <p:cNvSpPr/>
          <p:nvPr/>
        </p:nvSpPr>
        <p:spPr>
          <a:xfrm>
            <a:off x="7002463" y="3860800"/>
            <a:ext cx="114300" cy="9525"/>
          </a:xfrm>
          <a:custGeom>
            <a:avLst/>
            <a:gdLst/>
            <a:ahLst/>
            <a:cxnLst>
              <a:cxn ang="0">
                <a:pos x="0" y="7"/>
              </a:cxn>
              <a:cxn ang="0">
                <a:pos x="36" y="0"/>
              </a:cxn>
              <a:cxn ang="0">
                <a:pos x="79" y="0"/>
              </a:cxn>
            </a:cxnLst>
            <a:rect l="0" t="0" r="0" b="0"/>
            <a:pathLst>
              <a:path w="79" h="7">
                <a:moveTo>
                  <a:pt x="0" y="7"/>
                </a:moveTo>
                <a:lnTo>
                  <a:pt x="36" y="0"/>
                </a:lnTo>
                <a:lnTo>
                  <a:pt x="79" y="0"/>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52" name="Freeform 397"/>
          <p:cNvSpPr/>
          <p:nvPr/>
        </p:nvSpPr>
        <p:spPr>
          <a:xfrm>
            <a:off x="7116763" y="3860800"/>
            <a:ext cx="101600" cy="19050"/>
          </a:xfrm>
          <a:custGeom>
            <a:avLst/>
            <a:gdLst/>
            <a:ahLst/>
            <a:cxnLst>
              <a:cxn ang="0">
                <a:pos x="0" y="0"/>
              </a:cxn>
              <a:cxn ang="0">
                <a:pos x="36" y="0"/>
              </a:cxn>
              <a:cxn ang="0">
                <a:pos x="57" y="7"/>
              </a:cxn>
              <a:cxn ang="0">
                <a:pos x="71" y="14"/>
              </a:cxn>
            </a:cxnLst>
            <a:rect l="0" t="0" r="0" b="0"/>
            <a:pathLst>
              <a:path w="71" h="14">
                <a:moveTo>
                  <a:pt x="0" y="0"/>
                </a:moveTo>
                <a:lnTo>
                  <a:pt x="36" y="0"/>
                </a:lnTo>
                <a:lnTo>
                  <a:pt x="57" y="7"/>
                </a:lnTo>
                <a:lnTo>
                  <a:pt x="71" y="14"/>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53" name="Freeform 398"/>
          <p:cNvSpPr/>
          <p:nvPr/>
        </p:nvSpPr>
        <p:spPr>
          <a:xfrm>
            <a:off x="7218363" y="3879850"/>
            <a:ext cx="93662" cy="130175"/>
          </a:xfrm>
          <a:custGeom>
            <a:avLst/>
            <a:gdLst/>
            <a:ahLst/>
            <a:cxnLst>
              <a:cxn ang="0">
                <a:pos x="0" y="0"/>
              </a:cxn>
              <a:cxn ang="0">
                <a:pos x="15" y="21"/>
              </a:cxn>
              <a:cxn ang="0">
                <a:pos x="29" y="43"/>
              </a:cxn>
              <a:cxn ang="0">
                <a:pos x="51" y="72"/>
              </a:cxn>
              <a:cxn ang="0">
                <a:pos x="65" y="93"/>
              </a:cxn>
            </a:cxnLst>
            <a:rect l="0" t="0" r="0" b="0"/>
            <a:pathLst>
              <a:path w="65" h="93">
                <a:moveTo>
                  <a:pt x="0" y="0"/>
                </a:moveTo>
                <a:lnTo>
                  <a:pt x="15" y="21"/>
                </a:lnTo>
                <a:lnTo>
                  <a:pt x="29" y="43"/>
                </a:lnTo>
                <a:lnTo>
                  <a:pt x="51" y="72"/>
                </a:lnTo>
                <a:lnTo>
                  <a:pt x="65" y="93"/>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54" name="Freeform 399"/>
          <p:cNvSpPr/>
          <p:nvPr/>
        </p:nvSpPr>
        <p:spPr>
          <a:xfrm>
            <a:off x="7312025" y="4010025"/>
            <a:ext cx="104775" cy="20638"/>
          </a:xfrm>
          <a:custGeom>
            <a:avLst/>
            <a:gdLst/>
            <a:ahLst/>
            <a:cxnLst>
              <a:cxn ang="0">
                <a:pos x="0" y="0"/>
              </a:cxn>
              <a:cxn ang="0">
                <a:pos x="14" y="7"/>
              </a:cxn>
              <a:cxn ang="0">
                <a:pos x="36" y="14"/>
              </a:cxn>
              <a:cxn ang="0">
                <a:pos x="72" y="14"/>
              </a:cxn>
            </a:cxnLst>
            <a:rect l="0" t="0" r="0" b="0"/>
            <a:pathLst>
              <a:path w="72" h="14">
                <a:moveTo>
                  <a:pt x="0" y="0"/>
                </a:moveTo>
                <a:lnTo>
                  <a:pt x="14" y="7"/>
                </a:lnTo>
                <a:lnTo>
                  <a:pt x="36" y="14"/>
                </a:lnTo>
                <a:lnTo>
                  <a:pt x="72" y="14"/>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55" name="Freeform 400"/>
          <p:cNvSpPr/>
          <p:nvPr/>
        </p:nvSpPr>
        <p:spPr>
          <a:xfrm>
            <a:off x="7416800" y="4010025"/>
            <a:ext cx="92075" cy="20638"/>
          </a:xfrm>
          <a:custGeom>
            <a:avLst/>
            <a:gdLst/>
            <a:ahLst/>
            <a:cxnLst>
              <a:cxn ang="0">
                <a:pos x="0" y="14"/>
              </a:cxn>
              <a:cxn ang="0">
                <a:pos x="14" y="14"/>
              </a:cxn>
              <a:cxn ang="0">
                <a:pos x="28" y="7"/>
              </a:cxn>
              <a:cxn ang="0">
                <a:pos x="50" y="0"/>
              </a:cxn>
              <a:cxn ang="0">
                <a:pos x="64" y="7"/>
              </a:cxn>
            </a:cxnLst>
            <a:rect l="0" t="0" r="0" b="0"/>
            <a:pathLst>
              <a:path w="64" h="14">
                <a:moveTo>
                  <a:pt x="0" y="14"/>
                </a:moveTo>
                <a:lnTo>
                  <a:pt x="14" y="14"/>
                </a:lnTo>
                <a:lnTo>
                  <a:pt x="28" y="7"/>
                </a:lnTo>
                <a:lnTo>
                  <a:pt x="50" y="0"/>
                </a:lnTo>
                <a:lnTo>
                  <a:pt x="64" y="7"/>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56" name="Freeform 401"/>
          <p:cNvSpPr/>
          <p:nvPr/>
        </p:nvSpPr>
        <p:spPr>
          <a:xfrm>
            <a:off x="7508875" y="4019550"/>
            <a:ext cx="103188" cy="111125"/>
          </a:xfrm>
          <a:custGeom>
            <a:avLst/>
            <a:gdLst/>
            <a:ahLst/>
            <a:cxnLst>
              <a:cxn ang="0">
                <a:pos x="0" y="0"/>
              </a:cxn>
              <a:cxn ang="0">
                <a:pos x="14" y="15"/>
              </a:cxn>
              <a:cxn ang="0">
                <a:pos x="36" y="36"/>
              </a:cxn>
              <a:cxn ang="0">
                <a:pos x="72" y="79"/>
              </a:cxn>
            </a:cxnLst>
            <a:rect l="0" t="0" r="0" b="0"/>
            <a:pathLst>
              <a:path w="72" h="79">
                <a:moveTo>
                  <a:pt x="0" y="0"/>
                </a:moveTo>
                <a:lnTo>
                  <a:pt x="14" y="15"/>
                </a:lnTo>
                <a:lnTo>
                  <a:pt x="36" y="36"/>
                </a:lnTo>
                <a:lnTo>
                  <a:pt x="72" y="79"/>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57" name="Freeform 402"/>
          <p:cNvSpPr/>
          <p:nvPr/>
        </p:nvSpPr>
        <p:spPr>
          <a:xfrm>
            <a:off x="7612063" y="4130675"/>
            <a:ext cx="103187" cy="120650"/>
          </a:xfrm>
          <a:custGeom>
            <a:avLst/>
            <a:gdLst/>
            <a:ahLst/>
            <a:cxnLst>
              <a:cxn ang="0">
                <a:pos x="0" y="0"/>
              </a:cxn>
              <a:cxn ang="0">
                <a:pos x="36" y="43"/>
              </a:cxn>
              <a:cxn ang="0">
                <a:pos x="57" y="72"/>
              </a:cxn>
              <a:cxn ang="0">
                <a:pos x="71" y="86"/>
              </a:cxn>
            </a:cxnLst>
            <a:rect l="0" t="0" r="0" b="0"/>
            <a:pathLst>
              <a:path w="71" h="86">
                <a:moveTo>
                  <a:pt x="0" y="0"/>
                </a:moveTo>
                <a:lnTo>
                  <a:pt x="36" y="43"/>
                </a:lnTo>
                <a:lnTo>
                  <a:pt x="57" y="72"/>
                </a:lnTo>
                <a:lnTo>
                  <a:pt x="71" y="86"/>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58" name="Freeform 403"/>
          <p:cNvSpPr/>
          <p:nvPr/>
        </p:nvSpPr>
        <p:spPr>
          <a:xfrm>
            <a:off x="7715250" y="4251325"/>
            <a:ext cx="93663" cy="30163"/>
          </a:xfrm>
          <a:custGeom>
            <a:avLst/>
            <a:gdLst/>
            <a:ahLst/>
            <a:cxnLst>
              <a:cxn ang="0">
                <a:pos x="0" y="0"/>
              </a:cxn>
              <a:cxn ang="0">
                <a:pos x="15" y="7"/>
              </a:cxn>
              <a:cxn ang="0">
                <a:pos x="29" y="15"/>
              </a:cxn>
              <a:cxn ang="0">
                <a:pos x="51" y="15"/>
              </a:cxn>
              <a:cxn ang="0">
                <a:pos x="65" y="22"/>
              </a:cxn>
            </a:cxnLst>
            <a:rect l="0" t="0" r="0" b="0"/>
            <a:pathLst>
              <a:path w="65" h="22">
                <a:moveTo>
                  <a:pt x="0" y="0"/>
                </a:moveTo>
                <a:lnTo>
                  <a:pt x="15" y="7"/>
                </a:lnTo>
                <a:lnTo>
                  <a:pt x="29" y="15"/>
                </a:lnTo>
                <a:lnTo>
                  <a:pt x="51" y="15"/>
                </a:lnTo>
                <a:lnTo>
                  <a:pt x="65" y="22"/>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59" name="Freeform 404"/>
          <p:cNvSpPr/>
          <p:nvPr/>
        </p:nvSpPr>
        <p:spPr>
          <a:xfrm>
            <a:off x="7808913" y="4281488"/>
            <a:ext cx="104775" cy="90487"/>
          </a:xfrm>
          <a:custGeom>
            <a:avLst/>
            <a:gdLst/>
            <a:ahLst/>
            <a:cxnLst>
              <a:cxn ang="0">
                <a:pos x="0" y="0"/>
              </a:cxn>
              <a:cxn ang="0">
                <a:pos x="14" y="14"/>
              </a:cxn>
              <a:cxn ang="0">
                <a:pos x="36" y="28"/>
              </a:cxn>
              <a:cxn ang="0">
                <a:pos x="72" y="64"/>
              </a:cxn>
            </a:cxnLst>
            <a:rect l="0" t="0" r="0" b="0"/>
            <a:pathLst>
              <a:path w="72" h="64">
                <a:moveTo>
                  <a:pt x="0" y="0"/>
                </a:moveTo>
                <a:lnTo>
                  <a:pt x="14" y="14"/>
                </a:lnTo>
                <a:lnTo>
                  <a:pt x="36" y="28"/>
                </a:lnTo>
                <a:lnTo>
                  <a:pt x="72" y="64"/>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60" name="Freeform 405"/>
          <p:cNvSpPr/>
          <p:nvPr/>
        </p:nvSpPr>
        <p:spPr>
          <a:xfrm>
            <a:off x="7913688" y="4371975"/>
            <a:ext cx="111125" cy="80963"/>
          </a:xfrm>
          <a:custGeom>
            <a:avLst/>
            <a:gdLst/>
            <a:ahLst/>
            <a:cxnLst>
              <a:cxn ang="0">
                <a:pos x="0" y="0"/>
              </a:cxn>
              <a:cxn ang="0">
                <a:pos x="43" y="29"/>
              </a:cxn>
              <a:cxn ang="0">
                <a:pos x="78" y="58"/>
              </a:cxn>
            </a:cxnLst>
            <a:rect l="0" t="0" r="0" b="0"/>
            <a:pathLst>
              <a:path w="78" h="58">
                <a:moveTo>
                  <a:pt x="0" y="0"/>
                </a:moveTo>
                <a:lnTo>
                  <a:pt x="43" y="29"/>
                </a:lnTo>
                <a:lnTo>
                  <a:pt x="78" y="58"/>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61" name="Freeform 406"/>
          <p:cNvSpPr/>
          <p:nvPr/>
        </p:nvSpPr>
        <p:spPr>
          <a:xfrm>
            <a:off x="8024813" y="4452938"/>
            <a:ext cx="84137" cy="30162"/>
          </a:xfrm>
          <a:custGeom>
            <a:avLst/>
            <a:gdLst/>
            <a:ahLst/>
            <a:cxnLst>
              <a:cxn ang="0">
                <a:pos x="0" y="0"/>
              </a:cxn>
              <a:cxn ang="0">
                <a:pos x="29" y="14"/>
              </a:cxn>
              <a:cxn ang="0">
                <a:pos x="58" y="21"/>
              </a:cxn>
            </a:cxnLst>
            <a:rect l="0" t="0" r="0" b="0"/>
            <a:pathLst>
              <a:path w="58" h="21">
                <a:moveTo>
                  <a:pt x="0" y="0"/>
                </a:moveTo>
                <a:lnTo>
                  <a:pt x="29" y="14"/>
                </a:lnTo>
                <a:lnTo>
                  <a:pt x="58" y="21"/>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62" name="Freeform 407"/>
          <p:cNvSpPr/>
          <p:nvPr/>
        </p:nvSpPr>
        <p:spPr>
          <a:xfrm>
            <a:off x="8108950" y="4483100"/>
            <a:ext cx="114300" cy="39688"/>
          </a:xfrm>
          <a:custGeom>
            <a:avLst/>
            <a:gdLst/>
            <a:ahLst/>
            <a:cxnLst>
              <a:cxn ang="0">
                <a:pos x="0" y="0"/>
              </a:cxn>
              <a:cxn ang="0">
                <a:pos x="36" y="14"/>
              </a:cxn>
              <a:cxn ang="0">
                <a:pos x="79" y="29"/>
              </a:cxn>
            </a:cxnLst>
            <a:rect l="0" t="0" r="0" b="0"/>
            <a:pathLst>
              <a:path w="79" h="29">
                <a:moveTo>
                  <a:pt x="0" y="0"/>
                </a:moveTo>
                <a:lnTo>
                  <a:pt x="36" y="14"/>
                </a:lnTo>
                <a:lnTo>
                  <a:pt x="79" y="29"/>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63" name="Freeform 408"/>
          <p:cNvSpPr/>
          <p:nvPr/>
        </p:nvSpPr>
        <p:spPr>
          <a:xfrm>
            <a:off x="8223250" y="4522788"/>
            <a:ext cx="82550" cy="1587"/>
          </a:xfrm>
          <a:custGeom>
            <a:avLst/>
            <a:gdLst/>
            <a:ahLst/>
            <a:cxnLst>
              <a:cxn ang="0">
                <a:pos x="0" y="0"/>
              </a:cxn>
              <a:cxn ang="0">
                <a:pos x="28" y="0"/>
              </a:cxn>
              <a:cxn ang="0">
                <a:pos x="57" y="0"/>
              </a:cxn>
            </a:cxnLst>
            <a:rect l="0" t="0" r="0" b="0"/>
            <a:pathLst>
              <a:path w="57" h="1587">
                <a:moveTo>
                  <a:pt x="0" y="0"/>
                </a:moveTo>
                <a:lnTo>
                  <a:pt x="28" y="0"/>
                </a:lnTo>
                <a:lnTo>
                  <a:pt x="57" y="0"/>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64" name="Freeform 409"/>
          <p:cNvSpPr/>
          <p:nvPr/>
        </p:nvSpPr>
        <p:spPr>
          <a:xfrm>
            <a:off x="8305800" y="4522788"/>
            <a:ext cx="114300" cy="30162"/>
          </a:xfrm>
          <a:custGeom>
            <a:avLst/>
            <a:gdLst/>
            <a:ahLst/>
            <a:cxnLst>
              <a:cxn ang="0">
                <a:pos x="0" y="0"/>
              </a:cxn>
              <a:cxn ang="0">
                <a:pos x="36" y="7"/>
              </a:cxn>
              <a:cxn ang="0">
                <a:pos x="79" y="21"/>
              </a:cxn>
            </a:cxnLst>
            <a:rect l="0" t="0" r="0" b="0"/>
            <a:pathLst>
              <a:path w="79" h="21">
                <a:moveTo>
                  <a:pt x="0" y="0"/>
                </a:moveTo>
                <a:lnTo>
                  <a:pt x="36" y="7"/>
                </a:lnTo>
                <a:lnTo>
                  <a:pt x="79" y="21"/>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65" name="Freeform 410"/>
          <p:cNvSpPr/>
          <p:nvPr/>
        </p:nvSpPr>
        <p:spPr>
          <a:xfrm>
            <a:off x="8420100" y="4552950"/>
            <a:ext cx="101600" cy="1588"/>
          </a:xfrm>
          <a:custGeom>
            <a:avLst/>
            <a:gdLst/>
            <a:ahLst/>
            <a:cxnLst>
              <a:cxn ang="0">
                <a:pos x="0" y="0"/>
              </a:cxn>
              <a:cxn ang="0">
                <a:pos x="36" y="0"/>
              </a:cxn>
              <a:cxn ang="0">
                <a:pos x="71" y="0"/>
              </a:cxn>
            </a:cxnLst>
            <a:rect l="0" t="0" r="0" b="0"/>
            <a:pathLst>
              <a:path w="71" h="1588">
                <a:moveTo>
                  <a:pt x="0" y="0"/>
                </a:moveTo>
                <a:lnTo>
                  <a:pt x="36" y="0"/>
                </a:lnTo>
                <a:lnTo>
                  <a:pt x="71" y="0"/>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66" name="Line 411"/>
          <p:cNvSpPr/>
          <p:nvPr/>
        </p:nvSpPr>
        <p:spPr>
          <a:xfrm>
            <a:off x="8521700" y="4552950"/>
            <a:ext cx="93663" cy="9525"/>
          </a:xfrm>
          <a:prstGeom prst="line">
            <a:avLst/>
          </a:prstGeom>
          <a:ln w="34925" cap="flat" cmpd="sng">
            <a:solidFill>
              <a:srgbClr val="3333CC"/>
            </a:solidFill>
            <a:prstDash val="solid"/>
            <a:round/>
            <a:headEnd type="none" w="med" len="med"/>
            <a:tailEnd type="none" w="med" len="med"/>
          </a:ln>
        </p:spPr>
      </p:sp>
      <p:sp>
        <p:nvSpPr>
          <p:cNvPr id="45467" name="Freeform 412"/>
          <p:cNvSpPr/>
          <p:nvPr/>
        </p:nvSpPr>
        <p:spPr>
          <a:xfrm>
            <a:off x="8615363" y="4562475"/>
            <a:ext cx="104775" cy="20638"/>
          </a:xfrm>
          <a:custGeom>
            <a:avLst/>
            <a:gdLst/>
            <a:ahLst/>
            <a:cxnLst>
              <a:cxn ang="0">
                <a:pos x="0" y="0"/>
              </a:cxn>
              <a:cxn ang="0">
                <a:pos x="36" y="8"/>
              </a:cxn>
              <a:cxn ang="0">
                <a:pos x="72" y="15"/>
              </a:cxn>
            </a:cxnLst>
            <a:rect l="0" t="0" r="0" b="0"/>
            <a:pathLst>
              <a:path w="72" h="15">
                <a:moveTo>
                  <a:pt x="0" y="0"/>
                </a:moveTo>
                <a:lnTo>
                  <a:pt x="36" y="8"/>
                </a:lnTo>
                <a:lnTo>
                  <a:pt x="72" y="15"/>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68" name="Freeform 413"/>
          <p:cNvSpPr/>
          <p:nvPr/>
        </p:nvSpPr>
        <p:spPr>
          <a:xfrm>
            <a:off x="8720138" y="4583113"/>
            <a:ext cx="112712" cy="1587"/>
          </a:xfrm>
          <a:custGeom>
            <a:avLst/>
            <a:gdLst/>
            <a:ahLst/>
            <a:cxnLst>
              <a:cxn ang="0">
                <a:pos x="0" y="0"/>
              </a:cxn>
              <a:cxn ang="0">
                <a:pos x="35" y="0"/>
              </a:cxn>
              <a:cxn ang="0">
                <a:pos x="78" y="0"/>
              </a:cxn>
            </a:cxnLst>
            <a:rect l="0" t="0" r="0" b="0"/>
            <a:pathLst>
              <a:path w="78" h="1587">
                <a:moveTo>
                  <a:pt x="0" y="0"/>
                </a:moveTo>
                <a:lnTo>
                  <a:pt x="35" y="0"/>
                </a:lnTo>
                <a:lnTo>
                  <a:pt x="78" y="0"/>
                </a:lnTo>
              </a:path>
            </a:pathLst>
          </a:custGeom>
          <a:noFill/>
          <a:ln w="34925" cap="flat" cmpd="sng">
            <a:solidFill>
              <a:srgbClr val="3333CC"/>
            </a:solidFill>
            <a:prstDash val="solid"/>
            <a:miter/>
            <a:headEnd type="none" w="med" len="med"/>
            <a:tailEnd type="none" w="med" len="med"/>
          </a:ln>
        </p:spPr>
        <p:txBody>
          <a:bodyPr/>
          <a:lstStyle/>
          <a:p>
            <a:endParaRPr lang="zh-CN" altLang="en-US"/>
          </a:p>
        </p:txBody>
      </p:sp>
      <p:sp>
        <p:nvSpPr>
          <p:cNvPr id="45469" name="Rectangle 414"/>
          <p:cNvSpPr/>
          <p:nvPr/>
        </p:nvSpPr>
        <p:spPr>
          <a:xfrm>
            <a:off x="6215063" y="4532313"/>
            <a:ext cx="63500" cy="134937"/>
          </a:xfrm>
          <a:prstGeom prst="rect">
            <a:avLst/>
          </a:prstGeom>
          <a:noFill/>
          <a:ln w="9525">
            <a:noFill/>
          </a:ln>
        </p:spPr>
        <p:txBody>
          <a:bodyPr wrap="none" lIns="0" tIns="0" rIns="0" bIns="0" anchor="t">
            <a:spAutoFit/>
          </a:bodyPr>
          <a:lstStyle/>
          <a:p>
            <a:pPr defTabSz="821055"/>
            <a:r>
              <a:rPr lang="en-GB" altLang="en-US" sz="900" dirty="0">
                <a:solidFill>
                  <a:srgbClr val="000000"/>
                </a:solidFill>
                <a:latin typeface="Arial" panose="020B0604020202020204" pitchFamily="34" charset="0"/>
                <a:ea typeface="宋体" panose="02010600030101010101" pitchFamily="2" charset="-122"/>
              </a:rPr>
              <a:t>0</a:t>
            </a:r>
            <a:endParaRPr lang="en-GB" altLang="en-US" sz="2200" dirty="0">
              <a:latin typeface="Times New Roman" panose="02020603050405020304" pitchFamily="18" charset="0"/>
              <a:ea typeface="宋体" panose="02010600030101010101" pitchFamily="2" charset="-122"/>
            </a:endParaRPr>
          </a:p>
        </p:txBody>
      </p:sp>
      <p:sp>
        <p:nvSpPr>
          <p:cNvPr id="45470" name="Rectangle 415"/>
          <p:cNvSpPr/>
          <p:nvPr/>
        </p:nvSpPr>
        <p:spPr>
          <a:xfrm>
            <a:off x="6215063" y="4351338"/>
            <a:ext cx="63500" cy="134937"/>
          </a:xfrm>
          <a:prstGeom prst="rect">
            <a:avLst/>
          </a:prstGeom>
          <a:noFill/>
          <a:ln w="9525">
            <a:noFill/>
          </a:ln>
        </p:spPr>
        <p:txBody>
          <a:bodyPr wrap="none" lIns="0" tIns="0" rIns="0" bIns="0" anchor="t">
            <a:spAutoFit/>
          </a:bodyPr>
          <a:lstStyle/>
          <a:p>
            <a:pPr defTabSz="821055"/>
            <a:r>
              <a:rPr lang="en-GB" altLang="en-US" sz="900" dirty="0">
                <a:solidFill>
                  <a:srgbClr val="000000"/>
                </a:solidFill>
                <a:latin typeface="Arial" panose="020B0604020202020204" pitchFamily="34" charset="0"/>
                <a:ea typeface="宋体" panose="02010600030101010101" pitchFamily="2" charset="-122"/>
              </a:rPr>
              <a:t>5</a:t>
            </a:r>
            <a:endParaRPr lang="en-GB" altLang="en-US" sz="2200" dirty="0">
              <a:latin typeface="Times New Roman" panose="02020603050405020304" pitchFamily="18" charset="0"/>
              <a:ea typeface="宋体" panose="02010600030101010101" pitchFamily="2" charset="-122"/>
            </a:endParaRPr>
          </a:p>
        </p:txBody>
      </p:sp>
      <p:sp>
        <p:nvSpPr>
          <p:cNvPr id="45471" name="Rectangle 416"/>
          <p:cNvSpPr/>
          <p:nvPr/>
        </p:nvSpPr>
        <p:spPr>
          <a:xfrm>
            <a:off x="6153150" y="4181475"/>
            <a:ext cx="127000" cy="134938"/>
          </a:xfrm>
          <a:prstGeom prst="rect">
            <a:avLst/>
          </a:prstGeom>
          <a:noFill/>
          <a:ln w="9525">
            <a:noFill/>
          </a:ln>
        </p:spPr>
        <p:txBody>
          <a:bodyPr wrap="none" lIns="0" tIns="0" rIns="0" bIns="0" anchor="t">
            <a:spAutoFit/>
          </a:bodyPr>
          <a:lstStyle/>
          <a:p>
            <a:pPr defTabSz="821055"/>
            <a:r>
              <a:rPr lang="en-GB" altLang="en-US" sz="900" dirty="0">
                <a:solidFill>
                  <a:srgbClr val="000000"/>
                </a:solidFill>
                <a:latin typeface="Arial" panose="020B0604020202020204" pitchFamily="34" charset="0"/>
                <a:ea typeface="宋体" panose="02010600030101010101" pitchFamily="2" charset="-122"/>
              </a:rPr>
              <a:t>10</a:t>
            </a:r>
            <a:endParaRPr lang="en-GB" altLang="en-US" sz="2200" dirty="0">
              <a:latin typeface="Times New Roman" panose="02020603050405020304" pitchFamily="18" charset="0"/>
              <a:ea typeface="宋体" panose="02010600030101010101" pitchFamily="2" charset="-122"/>
            </a:endParaRPr>
          </a:p>
        </p:txBody>
      </p:sp>
      <p:sp>
        <p:nvSpPr>
          <p:cNvPr id="45472" name="Rectangle 417"/>
          <p:cNvSpPr/>
          <p:nvPr/>
        </p:nvSpPr>
        <p:spPr>
          <a:xfrm>
            <a:off x="6153150" y="4000500"/>
            <a:ext cx="127000" cy="134938"/>
          </a:xfrm>
          <a:prstGeom prst="rect">
            <a:avLst/>
          </a:prstGeom>
          <a:noFill/>
          <a:ln w="9525">
            <a:noFill/>
          </a:ln>
        </p:spPr>
        <p:txBody>
          <a:bodyPr wrap="none" lIns="0" tIns="0" rIns="0" bIns="0" anchor="t">
            <a:spAutoFit/>
          </a:bodyPr>
          <a:lstStyle/>
          <a:p>
            <a:pPr defTabSz="821055"/>
            <a:r>
              <a:rPr lang="en-GB" altLang="en-US" sz="900" dirty="0">
                <a:solidFill>
                  <a:srgbClr val="000000"/>
                </a:solidFill>
                <a:latin typeface="Arial" panose="020B0604020202020204" pitchFamily="34" charset="0"/>
                <a:ea typeface="宋体" panose="02010600030101010101" pitchFamily="2" charset="-122"/>
              </a:rPr>
              <a:t>15</a:t>
            </a:r>
            <a:endParaRPr lang="en-GB" altLang="en-US" sz="2200" dirty="0">
              <a:latin typeface="Times New Roman" panose="02020603050405020304" pitchFamily="18" charset="0"/>
              <a:ea typeface="宋体" panose="02010600030101010101" pitchFamily="2" charset="-122"/>
            </a:endParaRPr>
          </a:p>
        </p:txBody>
      </p:sp>
      <p:sp>
        <p:nvSpPr>
          <p:cNvPr id="45473" name="Rectangle 418"/>
          <p:cNvSpPr/>
          <p:nvPr/>
        </p:nvSpPr>
        <p:spPr>
          <a:xfrm>
            <a:off x="6153150" y="3829050"/>
            <a:ext cx="127000" cy="134938"/>
          </a:xfrm>
          <a:prstGeom prst="rect">
            <a:avLst/>
          </a:prstGeom>
          <a:noFill/>
          <a:ln w="9525">
            <a:noFill/>
          </a:ln>
        </p:spPr>
        <p:txBody>
          <a:bodyPr wrap="none" lIns="0" tIns="0" rIns="0" bIns="0" anchor="t">
            <a:spAutoFit/>
          </a:bodyPr>
          <a:lstStyle/>
          <a:p>
            <a:pPr defTabSz="821055"/>
            <a:r>
              <a:rPr lang="en-GB" altLang="en-US" sz="900" dirty="0">
                <a:solidFill>
                  <a:srgbClr val="000000"/>
                </a:solidFill>
                <a:latin typeface="Arial" panose="020B0604020202020204" pitchFamily="34" charset="0"/>
                <a:ea typeface="宋体" panose="02010600030101010101" pitchFamily="2" charset="-122"/>
              </a:rPr>
              <a:t>20</a:t>
            </a:r>
            <a:endParaRPr lang="en-GB" altLang="en-US" sz="2200" dirty="0">
              <a:latin typeface="Times New Roman" panose="02020603050405020304" pitchFamily="18" charset="0"/>
              <a:ea typeface="宋体" panose="02010600030101010101" pitchFamily="2" charset="-122"/>
            </a:endParaRPr>
          </a:p>
        </p:txBody>
      </p:sp>
      <p:sp>
        <p:nvSpPr>
          <p:cNvPr id="45474" name="Rectangle 419"/>
          <p:cNvSpPr/>
          <p:nvPr/>
        </p:nvSpPr>
        <p:spPr>
          <a:xfrm>
            <a:off x="6153150" y="3649663"/>
            <a:ext cx="127000" cy="133350"/>
          </a:xfrm>
          <a:prstGeom prst="rect">
            <a:avLst/>
          </a:prstGeom>
          <a:noFill/>
          <a:ln w="9525">
            <a:noFill/>
          </a:ln>
        </p:spPr>
        <p:txBody>
          <a:bodyPr wrap="none" lIns="0" tIns="0" rIns="0" bIns="0" anchor="t">
            <a:spAutoFit/>
          </a:bodyPr>
          <a:lstStyle/>
          <a:p>
            <a:pPr defTabSz="821055"/>
            <a:r>
              <a:rPr lang="en-GB" altLang="en-US" sz="900" dirty="0">
                <a:solidFill>
                  <a:srgbClr val="000000"/>
                </a:solidFill>
                <a:latin typeface="Arial" panose="020B0604020202020204" pitchFamily="34" charset="0"/>
                <a:ea typeface="宋体" panose="02010600030101010101" pitchFamily="2" charset="-122"/>
              </a:rPr>
              <a:t>25</a:t>
            </a:r>
            <a:endParaRPr lang="en-GB" altLang="en-US" sz="2200" dirty="0">
              <a:latin typeface="Times New Roman" panose="02020603050405020304" pitchFamily="18" charset="0"/>
              <a:ea typeface="宋体" panose="02010600030101010101" pitchFamily="2" charset="-122"/>
            </a:endParaRPr>
          </a:p>
        </p:txBody>
      </p:sp>
      <p:sp>
        <p:nvSpPr>
          <p:cNvPr id="45475" name="Rectangle 420"/>
          <p:cNvSpPr/>
          <p:nvPr/>
        </p:nvSpPr>
        <p:spPr>
          <a:xfrm>
            <a:off x="6267450" y="4694238"/>
            <a:ext cx="190500" cy="133350"/>
          </a:xfrm>
          <a:prstGeom prst="rect">
            <a:avLst/>
          </a:prstGeom>
          <a:noFill/>
          <a:ln w="9525">
            <a:noFill/>
          </a:ln>
        </p:spPr>
        <p:txBody>
          <a:bodyPr wrap="none" lIns="0" tIns="0" rIns="0" bIns="0" anchor="t">
            <a:spAutoFit/>
          </a:bodyPr>
          <a:lstStyle/>
          <a:p>
            <a:pPr defTabSz="821055"/>
            <a:r>
              <a:rPr lang="en-GB" altLang="en-US" sz="900" dirty="0">
                <a:solidFill>
                  <a:srgbClr val="000000"/>
                </a:solidFill>
                <a:latin typeface="Arial" panose="020B0604020202020204" pitchFamily="34" charset="0"/>
                <a:ea typeface="宋体" panose="02010600030101010101" pitchFamily="2" charset="-122"/>
              </a:rPr>
              <a:t>460</a:t>
            </a:r>
            <a:endParaRPr lang="en-GB" altLang="en-US" sz="2200" dirty="0">
              <a:latin typeface="Times New Roman" panose="02020603050405020304" pitchFamily="18" charset="0"/>
              <a:ea typeface="宋体" panose="02010600030101010101" pitchFamily="2" charset="-122"/>
            </a:endParaRPr>
          </a:p>
        </p:txBody>
      </p:sp>
      <p:sp>
        <p:nvSpPr>
          <p:cNvPr id="45476" name="Rectangle 421"/>
          <p:cNvSpPr/>
          <p:nvPr/>
        </p:nvSpPr>
        <p:spPr>
          <a:xfrm>
            <a:off x="6629400" y="4694238"/>
            <a:ext cx="190500" cy="133350"/>
          </a:xfrm>
          <a:prstGeom prst="rect">
            <a:avLst/>
          </a:prstGeom>
          <a:noFill/>
          <a:ln w="9525">
            <a:noFill/>
          </a:ln>
        </p:spPr>
        <p:txBody>
          <a:bodyPr wrap="none" lIns="0" tIns="0" rIns="0" bIns="0" anchor="t">
            <a:spAutoFit/>
          </a:bodyPr>
          <a:lstStyle/>
          <a:p>
            <a:pPr defTabSz="821055"/>
            <a:r>
              <a:rPr lang="en-GB" altLang="en-US" sz="900" dirty="0">
                <a:solidFill>
                  <a:srgbClr val="000000"/>
                </a:solidFill>
                <a:latin typeface="Arial" panose="020B0604020202020204" pitchFamily="34" charset="0"/>
                <a:ea typeface="宋体" panose="02010600030101010101" pitchFamily="2" charset="-122"/>
              </a:rPr>
              <a:t>480</a:t>
            </a:r>
            <a:endParaRPr lang="en-GB" altLang="en-US" sz="2200" dirty="0">
              <a:latin typeface="Times New Roman" panose="02020603050405020304" pitchFamily="18" charset="0"/>
              <a:ea typeface="宋体" panose="02010600030101010101" pitchFamily="2" charset="-122"/>
            </a:endParaRPr>
          </a:p>
        </p:txBody>
      </p:sp>
      <p:sp>
        <p:nvSpPr>
          <p:cNvPr id="45477" name="Rectangle 422"/>
          <p:cNvSpPr/>
          <p:nvPr/>
        </p:nvSpPr>
        <p:spPr>
          <a:xfrm>
            <a:off x="6981825" y="4694238"/>
            <a:ext cx="190500" cy="133350"/>
          </a:xfrm>
          <a:prstGeom prst="rect">
            <a:avLst/>
          </a:prstGeom>
          <a:noFill/>
          <a:ln w="9525">
            <a:noFill/>
          </a:ln>
        </p:spPr>
        <p:txBody>
          <a:bodyPr wrap="none" lIns="0" tIns="0" rIns="0" bIns="0" anchor="t">
            <a:spAutoFit/>
          </a:bodyPr>
          <a:lstStyle/>
          <a:p>
            <a:pPr defTabSz="821055"/>
            <a:r>
              <a:rPr lang="en-GB" altLang="en-US" sz="900" dirty="0">
                <a:solidFill>
                  <a:srgbClr val="000000"/>
                </a:solidFill>
                <a:latin typeface="Arial" panose="020B0604020202020204" pitchFamily="34" charset="0"/>
                <a:ea typeface="宋体" panose="02010600030101010101" pitchFamily="2" charset="-122"/>
              </a:rPr>
              <a:t>500</a:t>
            </a:r>
            <a:endParaRPr lang="en-GB" altLang="en-US" sz="2200" dirty="0">
              <a:latin typeface="Times New Roman" panose="02020603050405020304" pitchFamily="18" charset="0"/>
              <a:ea typeface="宋体" panose="02010600030101010101" pitchFamily="2" charset="-122"/>
            </a:endParaRPr>
          </a:p>
        </p:txBody>
      </p:sp>
      <p:sp>
        <p:nvSpPr>
          <p:cNvPr id="45478" name="Rectangle 423"/>
          <p:cNvSpPr/>
          <p:nvPr/>
        </p:nvSpPr>
        <p:spPr>
          <a:xfrm>
            <a:off x="7342188" y="4694238"/>
            <a:ext cx="190500" cy="133350"/>
          </a:xfrm>
          <a:prstGeom prst="rect">
            <a:avLst/>
          </a:prstGeom>
          <a:noFill/>
          <a:ln w="9525">
            <a:noFill/>
          </a:ln>
        </p:spPr>
        <p:txBody>
          <a:bodyPr wrap="none" lIns="0" tIns="0" rIns="0" bIns="0" anchor="t">
            <a:spAutoFit/>
          </a:bodyPr>
          <a:lstStyle/>
          <a:p>
            <a:pPr defTabSz="821055"/>
            <a:r>
              <a:rPr lang="en-GB" altLang="en-US" sz="900" dirty="0">
                <a:solidFill>
                  <a:srgbClr val="000000"/>
                </a:solidFill>
                <a:latin typeface="Arial" panose="020B0604020202020204" pitchFamily="34" charset="0"/>
                <a:ea typeface="宋体" panose="02010600030101010101" pitchFamily="2" charset="-122"/>
              </a:rPr>
              <a:t>520</a:t>
            </a:r>
            <a:endParaRPr lang="en-GB" altLang="en-US" sz="2200" dirty="0">
              <a:latin typeface="Times New Roman" panose="02020603050405020304" pitchFamily="18" charset="0"/>
              <a:ea typeface="宋体" panose="02010600030101010101" pitchFamily="2" charset="-122"/>
            </a:endParaRPr>
          </a:p>
        </p:txBody>
      </p:sp>
      <p:sp>
        <p:nvSpPr>
          <p:cNvPr id="45479" name="Rectangle 424"/>
          <p:cNvSpPr/>
          <p:nvPr/>
        </p:nvSpPr>
        <p:spPr>
          <a:xfrm>
            <a:off x="7694613" y="4694238"/>
            <a:ext cx="190500" cy="133350"/>
          </a:xfrm>
          <a:prstGeom prst="rect">
            <a:avLst/>
          </a:prstGeom>
          <a:noFill/>
          <a:ln w="9525">
            <a:noFill/>
          </a:ln>
        </p:spPr>
        <p:txBody>
          <a:bodyPr wrap="none" lIns="0" tIns="0" rIns="0" bIns="0" anchor="t">
            <a:spAutoFit/>
          </a:bodyPr>
          <a:lstStyle/>
          <a:p>
            <a:pPr defTabSz="821055"/>
            <a:r>
              <a:rPr lang="en-GB" altLang="en-US" sz="900" dirty="0">
                <a:solidFill>
                  <a:srgbClr val="000000"/>
                </a:solidFill>
                <a:latin typeface="Arial" panose="020B0604020202020204" pitchFamily="34" charset="0"/>
                <a:ea typeface="宋体" panose="02010600030101010101" pitchFamily="2" charset="-122"/>
              </a:rPr>
              <a:t>540</a:t>
            </a:r>
            <a:endParaRPr lang="en-GB" altLang="en-US" sz="2200" dirty="0">
              <a:latin typeface="Times New Roman" panose="02020603050405020304" pitchFamily="18" charset="0"/>
              <a:ea typeface="宋体" panose="02010600030101010101" pitchFamily="2" charset="-122"/>
            </a:endParaRPr>
          </a:p>
        </p:txBody>
      </p:sp>
      <p:sp>
        <p:nvSpPr>
          <p:cNvPr id="45480" name="Rectangle 425"/>
          <p:cNvSpPr/>
          <p:nvPr/>
        </p:nvSpPr>
        <p:spPr>
          <a:xfrm>
            <a:off x="8056563" y="4694238"/>
            <a:ext cx="190500" cy="133350"/>
          </a:xfrm>
          <a:prstGeom prst="rect">
            <a:avLst/>
          </a:prstGeom>
          <a:noFill/>
          <a:ln w="9525">
            <a:noFill/>
          </a:ln>
        </p:spPr>
        <p:txBody>
          <a:bodyPr wrap="none" lIns="0" tIns="0" rIns="0" bIns="0" anchor="t">
            <a:spAutoFit/>
          </a:bodyPr>
          <a:lstStyle/>
          <a:p>
            <a:pPr defTabSz="821055"/>
            <a:r>
              <a:rPr lang="en-GB" altLang="en-US" sz="900" dirty="0">
                <a:solidFill>
                  <a:srgbClr val="000000"/>
                </a:solidFill>
                <a:latin typeface="Arial" panose="020B0604020202020204" pitchFamily="34" charset="0"/>
                <a:ea typeface="宋体" panose="02010600030101010101" pitchFamily="2" charset="-122"/>
              </a:rPr>
              <a:t>560</a:t>
            </a:r>
            <a:endParaRPr lang="en-GB" altLang="en-US" sz="2200" dirty="0">
              <a:latin typeface="Times New Roman" panose="02020603050405020304" pitchFamily="18" charset="0"/>
              <a:ea typeface="宋体" panose="02010600030101010101" pitchFamily="2" charset="-122"/>
            </a:endParaRPr>
          </a:p>
        </p:txBody>
      </p:sp>
      <p:sp>
        <p:nvSpPr>
          <p:cNvPr id="45481" name="Rectangle 426"/>
          <p:cNvSpPr/>
          <p:nvPr/>
        </p:nvSpPr>
        <p:spPr>
          <a:xfrm>
            <a:off x="8408988" y="4694238"/>
            <a:ext cx="190500" cy="133350"/>
          </a:xfrm>
          <a:prstGeom prst="rect">
            <a:avLst/>
          </a:prstGeom>
          <a:noFill/>
          <a:ln w="9525">
            <a:noFill/>
          </a:ln>
        </p:spPr>
        <p:txBody>
          <a:bodyPr wrap="none" lIns="0" tIns="0" rIns="0" bIns="0" anchor="t">
            <a:spAutoFit/>
          </a:bodyPr>
          <a:lstStyle/>
          <a:p>
            <a:pPr defTabSz="821055"/>
            <a:r>
              <a:rPr lang="en-GB" altLang="en-US" sz="900" dirty="0">
                <a:solidFill>
                  <a:srgbClr val="000000"/>
                </a:solidFill>
                <a:latin typeface="Arial" panose="020B0604020202020204" pitchFamily="34" charset="0"/>
                <a:ea typeface="宋体" panose="02010600030101010101" pitchFamily="2" charset="-122"/>
              </a:rPr>
              <a:t>580</a:t>
            </a:r>
            <a:endParaRPr lang="en-GB" altLang="en-US" sz="2200" dirty="0">
              <a:latin typeface="Times New Roman" panose="02020603050405020304" pitchFamily="18" charset="0"/>
              <a:ea typeface="宋体" panose="02010600030101010101" pitchFamily="2" charset="-122"/>
            </a:endParaRPr>
          </a:p>
        </p:txBody>
      </p:sp>
      <p:sp>
        <p:nvSpPr>
          <p:cNvPr id="45482" name="Rectangle 427"/>
          <p:cNvSpPr/>
          <p:nvPr/>
        </p:nvSpPr>
        <p:spPr>
          <a:xfrm>
            <a:off x="8770938" y="4694238"/>
            <a:ext cx="190500" cy="133350"/>
          </a:xfrm>
          <a:prstGeom prst="rect">
            <a:avLst/>
          </a:prstGeom>
          <a:noFill/>
          <a:ln w="9525">
            <a:noFill/>
          </a:ln>
        </p:spPr>
        <p:txBody>
          <a:bodyPr wrap="none" lIns="0" tIns="0" rIns="0" bIns="0" anchor="t">
            <a:spAutoFit/>
          </a:bodyPr>
          <a:lstStyle/>
          <a:p>
            <a:pPr defTabSz="821055"/>
            <a:r>
              <a:rPr lang="en-GB" altLang="en-US" sz="900" dirty="0">
                <a:solidFill>
                  <a:srgbClr val="000000"/>
                </a:solidFill>
                <a:latin typeface="Arial" panose="020B0604020202020204" pitchFamily="34" charset="0"/>
                <a:ea typeface="宋体" panose="02010600030101010101" pitchFamily="2" charset="-122"/>
              </a:rPr>
              <a:t>600</a:t>
            </a:r>
            <a:endParaRPr lang="en-GB" altLang="en-US" sz="2200" dirty="0">
              <a:latin typeface="Times New Roman" panose="02020603050405020304" pitchFamily="18" charset="0"/>
              <a:ea typeface="宋体" panose="02010600030101010101" pitchFamily="2" charset="-122"/>
            </a:endParaRPr>
          </a:p>
        </p:txBody>
      </p:sp>
      <p:sp>
        <p:nvSpPr>
          <p:cNvPr id="45483" name="Rectangle 428"/>
          <p:cNvSpPr/>
          <p:nvPr/>
        </p:nvSpPr>
        <p:spPr>
          <a:xfrm>
            <a:off x="6867525" y="4913313"/>
            <a:ext cx="1374775" cy="134937"/>
          </a:xfrm>
          <a:prstGeom prst="rect">
            <a:avLst/>
          </a:prstGeom>
          <a:noFill/>
          <a:ln w="9525">
            <a:noFill/>
          </a:ln>
        </p:spPr>
        <p:txBody>
          <a:bodyPr wrap="none" lIns="0" tIns="0" rIns="0" bIns="0" anchor="t">
            <a:spAutoFit/>
          </a:bodyPr>
          <a:lstStyle/>
          <a:p>
            <a:pPr defTabSz="821055"/>
            <a:r>
              <a:rPr lang="en-GB" altLang="en-US" sz="900" b="1" dirty="0">
                <a:solidFill>
                  <a:srgbClr val="000000"/>
                </a:solidFill>
                <a:latin typeface="Arial" panose="020B0604020202020204" pitchFamily="34" charset="0"/>
                <a:ea typeface="宋体" panose="02010600030101010101" pitchFamily="2" charset="-122"/>
              </a:rPr>
              <a:t>Emission wavelength nm</a:t>
            </a:r>
            <a:endParaRPr lang="en-GB" altLang="en-US" sz="2200" dirty="0">
              <a:latin typeface="Times New Roman" panose="02020603050405020304" pitchFamily="18" charset="0"/>
              <a:ea typeface="宋体" panose="02010600030101010101" pitchFamily="2" charset="-122"/>
            </a:endParaRPr>
          </a:p>
        </p:txBody>
      </p:sp>
      <p:sp>
        <p:nvSpPr>
          <p:cNvPr id="45484" name="Rectangle 429"/>
          <p:cNvSpPr/>
          <p:nvPr/>
        </p:nvSpPr>
        <p:spPr>
          <a:xfrm rot="-5400000">
            <a:off x="5773738" y="4100513"/>
            <a:ext cx="458787" cy="138112"/>
          </a:xfrm>
          <a:prstGeom prst="rect">
            <a:avLst/>
          </a:prstGeom>
          <a:noFill/>
          <a:ln w="9525">
            <a:noFill/>
          </a:ln>
        </p:spPr>
        <p:txBody>
          <a:bodyPr wrap="none" lIns="0" tIns="0" rIns="0" bIns="0" anchor="t">
            <a:spAutoFit/>
          </a:bodyPr>
          <a:lstStyle/>
          <a:p>
            <a:pPr defTabSz="821055"/>
            <a:r>
              <a:rPr lang="en-GB" altLang="en-US" sz="900" b="1" dirty="0">
                <a:solidFill>
                  <a:srgbClr val="000000"/>
                </a:solidFill>
                <a:latin typeface="Arial" panose="020B0604020202020204" pitchFamily="34" charset="0"/>
                <a:ea typeface="宋体" panose="02010600030101010101" pitchFamily="2" charset="-122"/>
              </a:rPr>
              <a:t>intensity</a:t>
            </a:r>
            <a:endParaRPr lang="en-GB" altLang="en-US" sz="2200" dirty="0">
              <a:latin typeface="Times New Roman" panose="02020603050405020304" pitchFamily="18" charset="0"/>
              <a:ea typeface="宋体" panose="02010600030101010101" pitchFamily="2" charset="-122"/>
            </a:endParaRPr>
          </a:p>
        </p:txBody>
      </p:sp>
      <p:sp>
        <p:nvSpPr>
          <p:cNvPr id="45485" name="Rectangle 430"/>
          <p:cNvSpPr/>
          <p:nvPr/>
        </p:nvSpPr>
        <p:spPr>
          <a:xfrm>
            <a:off x="5862638" y="4883150"/>
            <a:ext cx="3278187" cy="1585913"/>
          </a:xfrm>
          <a:prstGeom prst="rect">
            <a:avLst/>
          </a:prstGeom>
          <a:solidFill>
            <a:srgbClr val="FFFFFF"/>
          </a:solid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486" name="Line 431"/>
          <p:cNvSpPr/>
          <p:nvPr/>
        </p:nvSpPr>
        <p:spPr>
          <a:xfrm>
            <a:off x="6343650" y="5084763"/>
            <a:ext cx="1588" cy="841375"/>
          </a:xfrm>
          <a:prstGeom prst="line">
            <a:avLst/>
          </a:prstGeom>
          <a:ln w="0" cap="flat" cmpd="sng">
            <a:solidFill>
              <a:srgbClr val="000000"/>
            </a:solidFill>
            <a:prstDash val="solid"/>
            <a:round/>
            <a:headEnd type="none" w="med" len="med"/>
            <a:tailEnd type="none" w="med" len="med"/>
          </a:ln>
        </p:spPr>
      </p:sp>
      <p:sp>
        <p:nvSpPr>
          <p:cNvPr id="45487" name="Line 432"/>
          <p:cNvSpPr/>
          <p:nvPr/>
        </p:nvSpPr>
        <p:spPr>
          <a:xfrm>
            <a:off x="6310313" y="5926138"/>
            <a:ext cx="33337" cy="1587"/>
          </a:xfrm>
          <a:prstGeom prst="line">
            <a:avLst/>
          </a:prstGeom>
          <a:ln w="0" cap="flat" cmpd="sng">
            <a:solidFill>
              <a:srgbClr val="000000"/>
            </a:solidFill>
            <a:prstDash val="solid"/>
            <a:round/>
            <a:headEnd type="none" w="med" len="med"/>
            <a:tailEnd type="none" w="med" len="med"/>
          </a:ln>
        </p:spPr>
      </p:sp>
      <p:sp>
        <p:nvSpPr>
          <p:cNvPr id="45488" name="Line 433"/>
          <p:cNvSpPr/>
          <p:nvPr/>
        </p:nvSpPr>
        <p:spPr>
          <a:xfrm>
            <a:off x="6310313" y="5649913"/>
            <a:ext cx="33337" cy="0"/>
          </a:xfrm>
          <a:prstGeom prst="line">
            <a:avLst/>
          </a:prstGeom>
          <a:ln w="0" cap="flat" cmpd="sng">
            <a:solidFill>
              <a:srgbClr val="000000"/>
            </a:solidFill>
            <a:prstDash val="solid"/>
            <a:round/>
            <a:headEnd type="none" w="med" len="med"/>
            <a:tailEnd type="none" w="med" len="med"/>
          </a:ln>
        </p:spPr>
      </p:sp>
      <p:sp>
        <p:nvSpPr>
          <p:cNvPr id="45489" name="Line 434"/>
          <p:cNvSpPr/>
          <p:nvPr/>
        </p:nvSpPr>
        <p:spPr>
          <a:xfrm>
            <a:off x="6310313" y="5362575"/>
            <a:ext cx="33337" cy="1588"/>
          </a:xfrm>
          <a:prstGeom prst="line">
            <a:avLst/>
          </a:prstGeom>
          <a:ln w="0" cap="flat" cmpd="sng">
            <a:solidFill>
              <a:srgbClr val="000000"/>
            </a:solidFill>
            <a:prstDash val="solid"/>
            <a:round/>
            <a:headEnd type="none" w="med" len="med"/>
            <a:tailEnd type="none" w="med" len="med"/>
          </a:ln>
        </p:spPr>
      </p:sp>
      <p:sp>
        <p:nvSpPr>
          <p:cNvPr id="45490" name="Line 435"/>
          <p:cNvSpPr/>
          <p:nvPr/>
        </p:nvSpPr>
        <p:spPr>
          <a:xfrm>
            <a:off x="6310313" y="5084763"/>
            <a:ext cx="33337" cy="1587"/>
          </a:xfrm>
          <a:prstGeom prst="line">
            <a:avLst/>
          </a:prstGeom>
          <a:ln w="0" cap="flat" cmpd="sng">
            <a:solidFill>
              <a:srgbClr val="000000"/>
            </a:solidFill>
            <a:prstDash val="solid"/>
            <a:round/>
            <a:headEnd type="none" w="med" len="med"/>
            <a:tailEnd type="none" w="med" len="med"/>
          </a:ln>
        </p:spPr>
      </p:sp>
      <p:sp>
        <p:nvSpPr>
          <p:cNvPr id="45491" name="Line 436"/>
          <p:cNvSpPr/>
          <p:nvPr/>
        </p:nvSpPr>
        <p:spPr>
          <a:xfrm>
            <a:off x="6343650" y="5926138"/>
            <a:ext cx="2654300" cy="1587"/>
          </a:xfrm>
          <a:prstGeom prst="line">
            <a:avLst/>
          </a:prstGeom>
          <a:ln w="0" cap="flat" cmpd="sng">
            <a:solidFill>
              <a:srgbClr val="000000"/>
            </a:solidFill>
            <a:prstDash val="solid"/>
            <a:round/>
            <a:headEnd type="none" w="med" len="med"/>
            <a:tailEnd type="none" w="med" len="med"/>
          </a:ln>
        </p:spPr>
      </p:sp>
      <p:sp>
        <p:nvSpPr>
          <p:cNvPr id="45492" name="Line 437"/>
          <p:cNvSpPr/>
          <p:nvPr/>
        </p:nvSpPr>
        <p:spPr>
          <a:xfrm flipV="1">
            <a:off x="6343650" y="5926138"/>
            <a:ext cx="1588" cy="31750"/>
          </a:xfrm>
          <a:prstGeom prst="line">
            <a:avLst/>
          </a:prstGeom>
          <a:ln w="0" cap="flat" cmpd="sng">
            <a:solidFill>
              <a:srgbClr val="000000"/>
            </a:solidFill>
            <a:prstDash val="solid"/>
            <a:round/>
            <a:headEnd type="none" w="med" len="med"/>
            <a:tailEnd type="none" w="med" len="med"/>
          </a:ln>
        </p:spPr>
      </p:sp>
      <p:sp>
        <p:nvSpPr>
          <p:cNvPr id="45493" name="Line 438"/>
          <p:cNvSpPr/>
          <p:nvPr/>
        </p:nvSpPr>
        <p:spPr>
          <a:xfrm flipV="1">
            <a:off x="6727825" y="5926138"/>
            <a:ext cx="1588" cy="31750"/>
          </a:xfrm>
          <a:prstGeom prst="line">
            <a:avLst/>
          </a:prstGeom>
          <a:ln w="0" cap="flat" cmpd="sng">
            <a:solidFill>
              <a:srgbClr val="000000"/>
            </a:solidFill>
            <a:prstDash val="solid"/>
            <a:round/>
            <a:headEnd type="none" w="med" len="med"/>
            <a:tailEnd type="none" w="med" len="med"/>
          </a:ln>
        </p:spPr>
      </p:sp>
      <p:sp>
        <p:nvSpPr>
          <p:cNvPr id="45494" name="Line 439"/>
          <p:cNvSpPr/>
          <p:nvPr/>
        </p:nvSpPr>
        <p:spPr>
          <a:xfrm flipV="1">
            <a:off x="7100888" y="5926138"/>
            <a:ext cx="1587" cy="31750"/>
          </a:xfrm>
          <a:prstGeom prst="line">
            <a:avLst/>
          </a:prstGeom>
          <a:ln w="0" cap="flat" cmpd="sng">
            <a:solidFill>
              <a:srgbClr val="000000"/>
            </a:solidFill>
            <a:prstDash val="solid"/>
            <a:round/>
            <a:headEnd type="none" w="med" len="med"/>
            <a:tailEnd type="none" w="med" len="med"/>
          </a:ln>
        </p:spPr>
      </p:sp>
      <p:sp>
        <p:nvSpPr>
          <p:cNvPr id="45495" name="Line 440"/>
          <p:cNvSpPr/>
          <p:nvPr/>
        </p:nvSpPr>
        <p:spPr>
          <a:xfrm flipV="1">
            <a:off x="7485063" y="5926138"/>
            <a:ext cx="0" cy="31750"/>
          </a:xfrm>
          <a:prstGeom prst="line">
            <a:avLst/>
          </a:prstGeom>
          <a:ln w="0" cap="flat" cmpd="sng">
            <a:solidFill>
              <a:srgbClr val="000000"/>
            </a:solidFill>
            <a:prstDash val="solid"/>
            <a:round/>
            <a:headEnd type="none" w="med" len="med"/>
            <a:tailEnd type="none" w="med" len="med"/>
          </a:ln>
        </p:spPr>
      </p:sp>
      <p:sp>
        <p:nvSpPr>
          <p:cNvPr id="45496" name="Line 441"/>
          <p:cNvSpPr/>
          <p:nvPr/>
        </p:nvSpPr>
        <p:spPr>
          <a:xfrm flipV="1">
            <a:off x="7858125" y="5926138"/>
            <a:ext cx="1588" cy="31750"/>
          </a:xfrm>
          <a:prstGeom prst="line">
            <a:avLst/>
          </a:prstGeom>
          <a:ln w="0" cap="flat" cmpd="sng">
            <a:solidFill>
              <a:srgbClr val="000000"/>
            </a:solidFill>
            <a:prstDash val="solid"/>
            <a:round/>
            <a:headEnd type="none" w="med" len="med"/>
            <a:tailEnd type="none" w="med" len="med"/>
          </a:ln>
        </p:spPr>
      </p:sp>
      <p:sp>
        <p:nvSpPr>
          <p:cNvPr id="45497" name="Line 442"/>
          <p:cNvSpPr/>
          <p:nvPr/>
        </p:nvSpPr>
        <p:spPr>
          <a:xfrm flipV="1">
            <a:off x="8242300" y="5926138"/>
            <a:ext cx="1588" cy="31750"/>
          </a:xfrm>
          <a:prstGeom prst="line">
            <a:avLst/>
          </a:prstGeom>
          <a:ln w="0" cap="flat" cmpd="sng">
            <a:solidFill>
              <a:srgbClr val="000000"/>
            </a:solidFill>
            <a:prstDash val="solid"/>
            <a:round/>
            <a:headEnd type="none" w="med" len="med"/>
            <a:tailEnd type="none" w="med" len="med"/>
          </a:ln>
        </p:spPr>
      </p:sp>
      <p:sp>
        <p:nvSpPr>
          <p:cNvPr id="45498" name="Line 443"/>
          <p:cNvSpPr/>
          <p:nvPr/>
        </p:nvSpPr>
        <p:spPr>
          <a:xfrm flipV="1">
            <a:off x="8613775" y="5926138"/>
            <a:ext cx="1588" cy="31750"/>
          </a:xfrm>
          <a:prstGeom prst="line">
            <a:avLst/>
          </a:prstGeom>
          <a:ln w="0" cap="flat" cmpd="sng">
            <a:solidFill>
              <a:srgbClr val="000000"/>
            </a:solidFill>
            <a:prstDash val="solid"/>
            <a:round/>
            <a:headEnd type="none" w="med" len="med"/>
            <a:tailEnd type="none" w="med" len="med"/>
          </a:ln>
        </p:spPr>
      </p:sp>
      <p:sp>
        <p:nvSpPr>
          <p:cNvPr id="45499" name="Line 444"/>
          <p:cNvSpPr/>
          <p:nvPr/>
        </p:nvSpPr>
        <p:spPr>
          <a:xfrm flipV="1">
            <a:off x="8997950" y="5926138"/>
            <a:ext cx="1588" cy="31750"/>
          </a:xfrm>
          <a:prstGeom prst="line">
            <a:avLst/>
          </a:prstGeom>
          <a:ln w="0" cap="flat" cmpd="sng">
            <a:solidFill>
              <a:srgbClr val="000000"/>
            </a:solidFill>
            <a:prstDash val="solid"/>
            <a:round/>
            <a:headEnd type="none" w="med" len="med"/>
            <a:tailEnd type="none" w="med" len="med"/>
          </a:ln>
        </p:spPr>
      </p:sp>
      <p:sp>
        <p:nvSpPr>
          <p:cNvPr id="45500" name="Line 445"/>
          <p:cNvSpPr/>
          <p:nvPr/>
        </p:nvSpPr>
        <p:spPr>
          <a:xfrm>
            <a:off x="6969125" y="5926138"/>
            <a:ext cx="76200" cy="1587"/>
          </a:xfrm>
          <a:prstGeom prst="line">
            <a:avLst/>
          </a:prstGeom>
          <a:ln w="36513" cap="flat" cmpd="sng">
            <a:solidFill>
              <a:srgbClr val="00FF00"/>
            </a:solidFill>
            <a:prstDash val="solid"/>
            <a:round/>
            <a:headEnd type="none" w="med" len="med"/>
            <a:tailEnd type="none" w="med" len="med"/>
          </a:ln>
        </p:spPr>
      </p:sp>
      <p:sp>
        <p:nvSpPr>
          <p:cNvPr id="45501" name="Freeform 446"/>
          <p:cNvSpPr/>
          <p:nvPr/>
        </p:nvSpPr>
        <p:spPr>
          <a:xfrm>
            <a:off x="7045325" y="5926138"/>
            <a:ext cx="77788" cy="1587"/>
          </a:xfrm>
          <a:custGeom>
            <a:avLst/>
            <a:gdLst/>
            <a:ahLst/>
            <a:cxnLst>
              <a:cxn ang="0">
                <a:pos x="0" y="0"/>
              </a:cxn>
              <a:cxn ang="0">
                <a:pos x="23" y="0"/>
              </a:cxn>
              <a:cxn ang="0">
                <a:pos x="54" y="0"/>
              </a:cxn>
            </a:cxnLst>
            <a:rect l="0" t="0" r="0" b="0"/>
            <a:pathLst>
              <a:path w="54" h="1587">
                <a:moveTo>
                  <a:pt x="0" y="0"/>
                </a:moveTo>
                <a:lnTo>
                  <a:pt x="23" y="0"/>
                </a:lnTo>
                <a:lnTo>
                  <a:pt x="54" y="0"/>
                </a:lnTo>
              </a:path>
            </a:pathLst>
          </a:custGeom>
          <a:noFill/>
          <a:ln w="36513" cap="flat" cmpd="sng">
            <a:solidFill>
              <a:srgbClr val="00FF00"/>
            </a:solidFill>
            <a:prstDash val="solid"/>
            <a:miter/>
            <a:headEnd type="none" w="med" len="med"/>
            <a:tailEnd type="none" w="med" len="med"/>
          </a:ln>
        </p:spPr>
        <p:txBody>
          <a:bodyPr/>
          <a:lstStyle/>
          <a:p>
            <a:endParaRPr lang="zh-CN" altLang="en-US"/>
          </a:p>
        </p:txBody>
      </p:sp>
      <p:sp>
        <p:nvSpPr>
          <p:cNvPr id="45502" name="Freeform 447"/>
          <p:cNvSpPr/>
          <p:nvPr/>
        </p:nvSpPr>
        <p:spPr>
          <a:xfrm>
            <a:off x="7123113" y="5915025"/>
            <a:ext cx="98425" cy="11113"/>
          </a:xfrm>
          <a:custGeom>
            <a:avLst/>
            <a:gdLst/>
            <a:ahLst/>
            <a:cxnLst>
              <a:cxn ang="0">
                <a:pos x="0" y="8"/>
              </a:cxn>
              <a:cxn ang="0">
                <a:pos x="38" y="8"/>
              </a:cxn>
              <a:cxn ang="0">
                <a:pos x="68" y="0"/>
              </a:cxn>
            </a:cxnLst>
            <a:rect l="0" t="0" r="0" b="0"/>
            <a:pathLst>
              <a:path w="68" h="8">
                <a:moveTo>
                  <a:pt x="0" y="8"/>
                </a:moveTo>
                <a:lnTo>
                  <a:pt x="38" y="8"/>
                </a:lnTo>
                <a:lnTo>
                  <a:pt x="68" y="0"/>
                </a:lnTo>
              </a:path>
            </a:pathLst>
          </a:custGeom>
          <a:noFill/>
          <a:ln w="36513" cap="flat" cmpd="sng">
            <a:solidFill>
              <a:srgbClr val="00FF00"/>
            </a:solidFill>
            <a:prstDash val="solid"/>
            <a:miter/>
            <a:headEnd type="none" w="med" len="med"/>
            <a:tailEnd type="none" w="med" len="med"/>
          </a:ln>
        </p:spPr>
        <p:txBody>
          <a:bodyPr/>
          <a:lstStyle/>
          <a:p>
            <a:endParaRPr lang="zh-CN" altLang="en-US"/>
          </a:p>
        </p:txBody>
      </p:sp>
      <p:sp>
        <p:nvSpPr>
          <p:cNvPr id="45503" name="Freeform 448"/>
          <p:cNvSpPr/>
          <p:nvPr/>
        </p:nvSpPr>
        <p:spPr>
          <a:xfrm>
            <a:off x="7221538" y="5883275"/>
            <a:ext cx="66675" cy="31750"/>
          </a:xfrm>
          <a:custGeom>
            <a:avLst/>
            <a:gdLst/>
            <a:ahLst/>
            <a:cxnLst>
              <a:cxn ang="0">
                <a:pos x="0" y="23"/>
              </a:cxn>
              <a:cxn ang="0">
                <a:pos x="23" y="15"/>
              </a:cxn>
              <a:cxn ang="0">
                <a:pos x="38" y="15"/>
              </a:cxn>
              <a:cxn ang="0">
                <a:pos x="46" y="0"/>
              </a:cxn>
            </a:cxnLst>
            <a:rect l="0" t="0" r="0" b="0"/>
            <a:pathLst>
              <a:path w="46" h="23">
                <a:moveTo>
                  <a:pt x="0" y="23"/>
                </a:moveTo>
                <a:lnTo>
                  <a:pt x="23" y="15"/>
                </a:lnTo>
                <a:lnTo>
                  <a:pt x="38" y="15"/>
                </a:lnTo>
                <a:lnTo>
                  <a:pt x="46" y="0"/>
                </a:lnTo>
              </a:path>
            </a:pathLst>
          </a:custGeom>
          <a:noFill/>
          <a:ln w="36513" cap="flat" cmpd="sng">
            <a:solidFill>
              <a:srgbClr val="00FF00"/>
            </a:solidFill>
            <a:prstDash val="solid"/>
            <a:miter/>
            <a:headEnd type="none" w="med" len="med"/>
            <a:tailEnd type="none" w="med" len="med"/>
          </a:ln>
        </p:spPr>
        <p:txBody>
          <a:bodyPr/>
          <a:lstStyle/>
          <a:p>
            <a:endParaRPr lang="zh-CN" altLang="en-US"/>
          </a:p>
        </p:txBody>
      </p:sp>
      <p:sp>
        <p:nvSpPr>
          <p:cNvPr id="45504" name="Freeform 449"/>
          <p:cNvSpPr/>
          <p:nvPr/>
        </p:nvSpPr>
        <p:spPr>
          <a:xfrm>
            <a:off x="7288213" y="5713413"/>
            <a:ext cx="76200" cy="169862"/>
          </a:xfrm>
          <a:custGeom>
            <a:avLst/>
            <a:gdLst/>
            <a:ahLst/>
            <a:cxnLst>
              <a:cxn ang="0">
                <a:pos x="0" y="121"/>
              </a:cxn>
              <a:cxn ang="0">
                <a:pos x="15" y="98"/>
              </a:cxn>
              <a:cxn ang="0">
                <a:pos x="22" y="68"/>
              </a:cxn>
              <a:cxn ang="0">
                <a:pos x="53" y="0"/>
              </a:cxn>
            </a:cxnLst>
            <a:rect l="0" t="0" r="0" b="0"/>
            <a:pathLst>
              <a:path w="53" h="121">
                <a:moveTo>
                  <a:pt x="0" y="121"/>
                </a:moveTo>
                <a:lnTo>
                  <a:pt x="15" y="98"/>
                </a:lnTo>
                <a:lnTo>
                  <a:pt x="22" y="68"/>
                </a:lnTo>
                <a:lnTo>
                  <a:pt x="53" y="0"/>
                </a:lnTo>
              </a:path>
            </a:pathLst>
          </a:custGeom>
          <a:noFill/>
          <a:ln w="36513" cap="flat" cmpd="sng">
            <a:solidFill>
              <a:srgbClr val="00FF00"/>
            </a:solidFill>
            <a:prstDash val="solid"/>
            <a:miter/>
            <a:headEnd type="none" w="med" len="med"/>
            <a:tailEnd type="none" w="med" len="med"/>
          </a:ln>
        </p:spPr>
        <p:txBody>
          <a:bodyPr/>
          <a:lstStyle/>
          <a:p>
            <a:endParaRPr lang="zh-CN" altLang="en-US"/>
          </a:p>
        </p:txBody>
      </p:sp>
      <p:sp>
        <p:nvSpPr>
          <p:cNvPr id="45505" name="Freeform 450"/>
          <p:cNvSpPr/>
          <p:nvPr/>
        </p:nvSpPr>
        <p:spPr>
          <a:xfrm>
            <a:off x="7364413" y="5489575"/>
            <a:ext cx="98425" cy="223838"/>
          </a:xfrm>
          <a:custGeom>
            <a:avLst/>
            <a:gdLst/>
            <a:ahLst/>
            <a:cxnLst>
              <a:cxn ang="0">
                <a:pos x="0" y="160"/>
              </a:cxn>
              <a:cxn ang="0">
                <a:pos x="30" y="84"/>
              </a:cxn>
              <a:cxn ang="0">
                <a:pos x="68" y="0"/>
              </a:cxn>
            </a:cxnLst>
            <a:rect l="0" t="0" r="0" b="0"/>
            <a:pathLst>
              <a:path w="68" h="160">
                <a:moveTo>
                  <a:pt x="0" y="160"/>
                </a:moveTo>
                <a:lnTo>
                  <a:pt x="30" y="84"/>
                </a:lnTo>
                <a:lnTo>
                  <a:pt x="68" y="0"/>
                </a:lnTo>
              </a:path>
            </a:pathLst>
          </a:custGeom>
          <a:noFill/>
          <a:ln w="36513" cap="flat" cmpd="sng">
            <a:solidFill>
              <a:srgbClr val="00FF00"/>
            </a:solidFill>
            <a:prstDash val="solid"/>
            <a:miter/>
            <a:headEnd type="none" w="med" len="med"/>
            <a:tailEnd type="none" w="med" len="med"/>
          </a:ln>
        </p:spPr>
        <p:txBody>
          <a:bodyPr/>
          <a:lstStyle/>
          <a:p>
            <a:endParaRPr lang="zh-CN" altLang="en-US"/>
          </a:p>
        </p:txBody>
      </p:sp>
      <p:sp>
        <p:nvSpPr>
          <p:cNvPr id="45506" name="Freeform 451"/>
          <p:cNvSpPr/>
          <p:nvPr/>
        </p:nvSpPr>
        <p:spPr>
          <a:xfrm>
            <a:off x="7462838" y="5265738"/>
            <a:ext cx="76200" cy="223837"/>
          </a:xfrm>
          <a:custGeom>
            <a:avLst/>
            <a:gdLst/>
            <a:ahLst/>
            <a:cxnLst>
              <a:cxn ang="0">
                <a:pos x="0" y="160"/>
              </a:cxn>
              <a:cxn ang="0">
                <a:pos x="15" y="114"/>
              </a:cxn>
              <a:cxn ang="0">
                <a:pos x="23" y="69"/>
              </a:cxn>
              <a:cxn ang="0">
                <a:pos x="38" y="23"/>
              </a:cxn>
              <a:cxn ang="0">
                <a:pos x="46" y="8"/>
              </a:cxn>
              <a:cxn ang="0">
                <a:pos x="53" y="0"/>
              </a:cxn>
            </a:cxnLst>
            <a:rect l="0" t="0" r="0" b="0"/>
            <a:pathLst>
              <a:path w="53" h="160">
                <a:moveTo>
                  <a:pt x="0" y="160"/>
                </a:moveTo>
                <a:lnTo>
                  <a:pt x="15" y="114"/>
                </a:lnTo>
                <a:lnTo>
                  <a:pt x="23" y="69"/>
                </a:lnTo>
                <a:lnTo>
                  <a:pt x="38" y="23"/>
                </a:lnTo>
                <a:lnTo>
                  <a:pt x="46" y="8"/>
                </a:lnTo>
                <a:lnTo>
                  <a:pt x="53" y="0"/>
                </a:lnTo>
              </a:path>
            </a:pathLst>
          </a:custGeom>
          <a:noFill/>
          <a:ln w="36513" cap="flat" cmpd="sng">
            <a:solidFill>
              <a:srgbClr val="00FF00"/>
            </a:solidFill>
            <a:prstDash val="solid"/>
            <a:miter/>
            <a:headEnd type="none" w="med" len="med"/>
            <a:tailEnd type="none" w="med" len="med"/>
          </a:ln>
        </p:spPr>
        <p:txBody>
          <a:bodyPr/>
          <a:lstStyle/>
          <a:p>
            <a:endParaRPr lang="zh-CN" altLang="en-US"/>
          </a:p>
        </p:txBody>
      </p:sp>
      <p:sp>
        <p:nvSpPr>
          <p:cNvPr id="45507" name="Freeform 452"/>
          <p:cNvSpPr/>
          <p:nvPr/>
        </p:nvSpPr>
        <p:spPr>
          <a:xfrm>
            <a:off x="7539038" y="5265738"/>
            <a:ext cx="100012" cy="74612"/>
          </a:xfrm>
          <a:custGeom>
            <a:avLst/>
            <a:gdLst/>
            <a:ahLst/>
            <a:cxnLst>
              <a:cxn ang="0">
                <a:pos x="0" y="0"/>
              </a:cxn>
              <a:cxn ang="0">
                <a:pos x="8" y="0"/>
              </a:cxn>
              <a:cxn ang="0">
                <a:pos x="16" y="0"/>
              </a:cxn>
              <a:cxn ang="0">
                <a:pos x="38" y="23"/>
              </a:cxn>
              <a:cxn ang="0">
                <a:pos x="54" y="46"/>
              </a:cxn>
              <a:cxn ang="0">
                <a:pos x="61" y="53"/>
              </a:cxn>
              <a:cxn ang="0">
                <a:pos x="69" y="53"/>
              </a:cxn>
            </a:cxnLst>
            <a:rect l="0" t="0" r="0" b="0"/>
            <a:pathLst>
              <a:path w="69" h="53">
                <a:moveTo>
                  <a:pt x="0" y="0"/>
                </a:moveTo>
                <a:lnTo>
                  <a:pt x="8" y="0"/>
                </a:lnTo>
                <a:lnTo>
                  <a:pt x="16" y="0"/>
                </a:lnTo>
                <a:lnTo>
                  <a:pt x="38" y="23"/>
                </a:lnTo>
                <a:lnTo>
                  <a:pt x="54" y="46"/>
                </a:lnTo>
                <a:lnTo>
                  <a:pt x="61" y="53"/>
                </a:lnTo>
                <a:lnTo>
                  <a:pt x="69" y="53"/>
                </a:lnTo>
              </a:path>
            </a:pathLst>
          </a:custGeom>
          <a:noFill/>
          <a:ln w="36513" cap="flat" cmpd="sng">
            <a:solidFill>
              <a:srgbClr val="00FF00"/>
            </a:solidFill>
            <a:prstDash val="solid"/>
            <a:miter/>
            <a:headEnd type="none" w="med" len="med"/>
            <a:tailEnd type="none" w="med" len="med"/>
          </a:ln>
        </p:spPr>
        <p:txBody>
          <a:bodyPr/>
          <a:lstStyle/>
          <a:p>
            <a:endParaRPr lang="zh-CN" altLang="en-US"/>
          </a:p>
        </p:txBody>
      </p:sp>
      <p:sp>
        <p:nvSpPr>
          <p:cNvPr id="45508" name="Freeform 453"/>
          <p:cNvSpPr/>
          <p:nvPr/>
        </p:nvSpPr>
        <p:spPr>
          <a:xfrm>
            <a:off x="7639050" y="5232400"/>
            <a:ext cx="65088" cy="107950"/>
          </a:xfrm>
          <a:custGeom>
            <a:avLst/>
            <a:gdLst/>
            <a:ahLst/>
            <a:cxnLst>
              <a:cxn ang="0">
                <a:pos x="0" y="76"/>
              </a:cxn>
              <a:cxn ang="0">
                <a:pos x="7" y="69"/>
              </a:cxn>
              <a:cxn ang="0">
                <a:pos x="15" y="61"/>
              </a:cxn>
              <a:cxn ang="0">
                <a:pos x="23" y="31"/>
              </a:cxn>
              <a:cxn ang="0">
                <a:pos x="30" y="16"/>
              </a:cxn>
              <a:cxn ang="0">
                <a:pos x="38" y="0"/>
              </a:cxn>
              <a:cxn ang="0">
                <a:pos x="38" y="0"/>
              </a:cxn>
              <a:cxn ang="0">
                <a:pos x="45" y="0"/>
              </a:cxn>
            </a:cxnLst>
            <a:rect l="0" t="0" r="0" b="0"/>
            <a:pathLst>
              <a:path w="45" h="76">
                <a:moveTo>
                  <a:pt x="0" y="76"/>
                </a:moveTo>
                <a:lnTo>
                  <a:pt x="7" y="69"/>
                </a:lnTo>
                <a:lnTo>
                  <a:pt x="15" y="61"/>
                </a:lnTo>
                <a:lnTo>
                  <a:pt x="23" y="31"/>
                </a:lnTo>
                <a:lnTo>
                  <a:pt x="30" y="16"/>
                </a:lnTo>
                <a:lnTo>
                  <a:pt x="38" y="0"/>
                </a:lnTo>
                <a:lnTo>
                  <a:pt x="38" y="0"/>
                </a:lnTo>
                <a:lnTo>
                  <a:pt x="45" y="0"/>
                </a:lnTo>
              </a:path>
            </a:pathLst>
          </a:custGeom>
          <a:noFill/>
          <a:ln w="36513" cap="flat" cmpd="sng">
            <a:solidFill>
              <a:srgbClr val="00FF00"/>
            </a:solidFill>
            <a:prstDash val="solid"/>
            <a:miter/>
            <a:headEnd type="none" w="med" len="med"/>
            <a:tailEnd type="none" w="med" len="med"/>
          </a:ln>
        </p:spPr>
        <p:txBody>
          <a:bodyPr/>
          <a:lstStyle/>
          <a:p>
            <a:endParaRPr lang="zh-CN" altLang="en-US"/>
          </a:p>
        </p:txBody>
      </p:sp>
      <p:sp>
        <p:nvSpPr>
          <p:cNvPr id="45509" name="Freeform 454"/>
          <p:cNvSpPr/>
          <p:nvPr/>
        </p:nvSpPr>
        <p:spPr>
          <a:xfrm>
            <a:off x="7704138" y="5232400"/>
            <a:ext cx="77787" cy="277813"/>
          </a:xfrm>
          <a:custGeom>
            <a:avLst/>
            <a:gdLst/>
            <a:ahLst/>
            <a:cxnLst>
              <a:cxn ang="0">
                <a:pos x="0" y="0"/>
              </a:cxn>
              <a:cxn ang="0">
                <a:pos x="8" y="16"/>
              </a:cxn>
              <a:cxn ang="0">
                <a:pos x="16" y="31"/>
              </a:cxn>
              <a:cxn ang="0">
                <a:pos x="16" y="61"/>
              </a:cxn>
              <a:cxn ang="0">
                <a:pos x="23" y="92"/>
              </a:cxn>
              <a:cxn ang="0">
                <a:pos x="38" y="152"/>
              </a:cxn>
              <a:cxn ang="0">
                <a:pos x="46" y="175"/>
              </a:cxn>
              <a:cxn ang="0">
                <a:pos x="54" y="198"/>
              </a:cxn>
            </a:cxnLst>
            <a:rect l="0" t="0" r="0" b="0"/>
            <a:pathLst>
              <a:path w="54" h="198">
                <a:moveTo>
                  <a:pt x="0" y="0"/>
                </a:moveTo>
                <a:lnTo>
                  <a:pt x="8" y="16"/>
                </a:lnTo>
                <a:lnTo>
                  <a:pt x="16" y="31"/>
                </a:lnTo>
                <a:lnTo>
                  <a:pt x="16" y="61"/>
                </a:lnTo>
                <a:lnTo>
                  <a:pt x="23" y="92"/>
                </a:lnTo>
                <a:lnTo>
                  <a:pt x="38" y="152"/>
                </a:lnTo>
                <a:lnTo>
                  <a:pt x="46" y="175"/>
                </a:lnTo>
                <a:lnTo>
                  <a:pt x="54" y="198"/>
                </a:lnTo>
              </a:path>
            </a:pathLst>
          </a:custGeom>
          <a:noFill/>
          <a:ln w="36513" cap="flat" cmpd="sng">
            <a:solidFill>
              <a:srgbClr val="00FF00"/>
            </a:solidFill>
            <a:prstDash val="solid"/>
            <a:miter/>
            <a:headEnd type="none" w="med" len="med"/>
            <a:tailEnd type="none" w="med" len="med"/>
          </a:ln>
        </p:spPr>
        <p:txBody>
          <a:bodyPr/>
          <a:lstStyle/>
          <a:p>
            <a:endParaRPr lang="zh-CN" altLang="en-US"/>
          </a:p>
        </p:txBody>
      </p:sp>
      <p:sp>
        <p:nvSpPr>
          <p:cNvPr id="45510" name="Freeform 455"/>
          <p:cNvSpPr/>
          <p:nvPr/>
        </p:nvSpPr>
        <p:spPr>
          <a:xfrm>
            <a:off x="7781925" y="5510213"/>
            <a:ext cx="98425" cy="127000"/>
          </a:xfrm>
          <a:custGeom>
            <a:avLst/>
            <a:gdLst/>
            <a:ahLst/>
            <a:cxnLst>
              <a:cxn ang="0">
                <a:pos x="0" y="0"/>
              </a:cxn>
              <a:cxn ang="0">
                <a:pos x="15" y="31"/>
              </a:cxn>
              <a:cxn ang="0">
                <a:pos x="30" y="53"/>
              </a:cxn>
              <a:cxn ang="0">
                <a:pos x="68" y="91"/>
              </a:cxn>
            </a:cxnLst>
            <a:rect l="0" t="0" r="0" b="0"/>
            <a:pathLst>
              <a:path w="68" h="91">
                <a:moveTo>
                  <a:pt x="0" y="0"/>
                </a:moveTo>
                <a:lnTo>
                  <a:pt x="15" y="31"/>
                </a:lnTo>
                <a:lnTo>
                  <a:pt x="30" y="53"/>
                </a:lnTo>
                <a:lnTo>
                  <a:pt x="68" y="91"/>
                </a:lnTo>
              </a:path>
            </a:pathLst>
          </a:custGeom>
          <a:noFill/>
          <a:ln w="36513" cap="flat" cmpd="sng">
            <a:solidFill>
              <a:srgbClr val="00FF00"/>
            </a:solidFill>
            <a:prstDash val="solid"/>
            <a:miter/>
            <a:headEnd type="none" w="med" len="med"/>
            <a:tailEnd type="none" w="med" len="med"/>
          </a:ln>
        </p:spPr>
        <p:txBody>
          <a:bodyPr/>
          <a:lstStyle/>
          <a:p>
            <a:endParaRPr lang="zh-CN" altLang="en-US"/>
          </a:p>
        </p:txBody>
      </p:sp>
      <p:sp>
        <p:nvSpPr>
          <p:cNvPr id="45511" name="Freeform 456"/>
          <p:cNvSpPr/>
          <p:nvPr/>
        </p:nvSpPr>
        <p:spPr>
          <a:xfrm>
            <a:off x="7880350" y="5637213"/>
            <a:ext cx="76200" cy="107950"/>
          </a:xfrm>
          <a:custGeom>
            <a:avLst/>
            <a:gdLst/>
            <a:ahLst/>
            <a:cxnLst>
              <a:cxn ang="0">
                <a:pos x="0" y="0"/>
              </a:cxn>
              <a:cxn ang="0">
                <a:pos x="30" y="38"/>
              </a:cxn>
              <a:cxn ang="0">
                <a:pos x="53" y="76"/>
              </a:cxn>
            </a:cxnLst>
            <a:rect l="0" t="0" r="0" b="0"/>
            <a:pathLst>
              <a:path w="53" h="76">
                <a:moveTo>
                  <a:pt x="0" y="0"/>
                </a:moveTo>
                <a:lnTo>
                  <a:pt x="30" y="38"/>
                </a:lnTo>
                <a:lnTo>
                  <a:pt x="53" y="76"/>
                </a:lnTo>
              </a:path>
            </a:pathLst>
          </a:custGeom>
          <a:noFill/>
          <a:ln w="36513" cap="flat" cmpd="sng">
            <a:solidFill>
              <a:srgbClr val="00FF00"/>
            </a:solidFill>
            <a:prstDash val="solid"/>
            <a:miter/>
            <a:headEnd type="none" w="med" len="med"/>
            <a:tailEnd type="none" w="med" len="med"/>
          </a:ln>
        </p:spPr>
        <p:txBody>
          <a:bodyPr/>
          <a:lstStyle/>
          <a:p>
            <a:endParaRPr lang="zh-CN" altLang="en-US"/>
          </a:p>
        </p:txBody>
      </p:sp>
      <p:sp>
        <p:nvSpPr>
          <p:cNvPr id="45512" name="Freeform 457"/>
          <p:cNvSpPr/>
          <p:nvPr/>
        </p:nvSpPr>
        <p:spPr>
          <a:xfrm>
            <a:off x="7956550" y="5745163"/>
            <a:ext cx="76200" cy="74612"/>
          </a:xfrm>
          <a:custGeom>
            <a:avLst/>
            <a:gdLst/>
            <a:ahLst/>
            <a:cxnLst>
              <a:cxn ang="0">
                <a:pos x="0" y="0"/>
              </a:cxn>
              <a:cxn ang="0">
                <a:pos x="23" y="31"/>
              </a:cxn>
              <a:cxn ang="0">
                <a:pos x="53" y="54"/>
              </a:cxn>
            </a:cxnLst>
            <a:rect l="0" t="0" r="0" b="0"/>
            <a:pathLst>
              <a:path w="53" h="54">
                <a:moveTo>
                  <a:pt x="0" y="0"/>
                </a:moveTo>
                <a:lnTo>
                  <a:pt x="23" y="31"/>
                </a:lnTo>
                <a:lnTo>
                  <a:pt x="53" y="54"/>
                </a:lnTo>
              </a:path>
            </a:pathLst>
          </a:custGeom>
          <a:noFill/>
          <a:ln w="36513" cap="flat" cmpd="sng">
            <a:solidFill>
              <a:srgbClr val="00FF00"/>
            </a:solidFill>
            <a:prstDash val="solid"/>
            <a:miter/>
            <a:headEnd type="none" w="med" len="med"/>
            <a:tailEnd type="none" w="med" len="med"/>
          </a:ln>
        </p:spPr>
        <p:txBody>
          <a:bodyPr/>
          <a:lstStyle/>
          <a:p>
            <a:endParaRPr lang="zh-CN" altLang="en-US"/>
          </a:p>
        </p:txBody>
      </p:sp>
      <p:sp>
        <p:nvSpPr>
          <p:cNvPr id="45513" name="Freeform 458"/>
          <p:cNvSpPr/>
          <p:nvPr/>
        </p:nvSpPr>
        <p:spPr>
          <a:xfrm>
            <a:off x="8032750" y="5819775"/>
            <a:ext cx="87313" cy="95250"/>
          </a:xfrm>
          <a:custGeom>
            <a:avLst/>
            <a:gdLst/>
            <a:ahLst/>
            <a:cxnLst>
              <a:cxn ang="0">
                <a:pos x="0" y="0"/>
              </a:cxn>
              <a:cxn ang="0">
                <a:pos x="15" y="15"/>
              </a:cxn>
              <a:cxn ang="0">
                <a:pos x="31" y="38"/>
              </a:cxn>
              <a:cxn ang="0">
                <a:pos x="46" y="53"/>
              </a:cxn>
              <a:cxn ang="0">
                <a:pos x="61" y="68"/>
              </a:cxn>
            </a:cxnLst>
            <a:rect l="0" t="0" r="0" b="0"/>
            <a:pathLst>
              <a:path w="61" h="68">
                <a:moveTo>
                  <a:pt x="0" y="0"/>
                </a:moveTo>
                <a:lnTo>
                  <a:pt x="15" y="15"/>
                </a:lnTo>
                <a:lnTo>
                  <a:pt x="31" y="38"/>
                </a:lnTo>
                <a:lnTo>
                  <a:pt x="46" y="53"/>
                </a:lnTo>
                <a:lnTo>
                  <a:pt x="61" y="68"/>
                </a:lnTo>
              </a:path>
            </a:pathLst>
          </a:custGeom>
          <a:noFill/>
          <a:ln w="36513" cap="flat" cmpd="sng">
            <a:solidFill>
              <a:srgbClr val="00FF00"/>
            </a:solidFill>
            <a:prstDash val="solid"/>
            <a:miter/>
            <a:headEnd type="none" w="med" len="med"/>
            <a:tailEnd type="none" w="med" len="med"/>
          </a:ln>
        </p:spPr>
        <p:txBody>
          <a:bodyPr/>
          <a:lstStyle/>
          <a:p>
            <a:endParaRPr lang="zh-CN" altLang="en-US"/>
          </a:p>
        </p:txBody>
      </p:sp>
      <p:sp>
        <p:nvSpPr>
          <p:cNvPr id="45514" name="Freeform 459"/>
          <p:cNvSpPr/>
          <p:nvPr/>
        </p:nvSpPr>
        <p:spPr>
          <a:xfrm>
            <a:off x="8120063" y="5915025"/>
            <a:ext cx="77787" cy="11113"/>
          </a:xfrm>
          <a:custGeom>
            <a:avLst/>
            <a:gdLst/>
            <a:ahLst/>
            <a:cxnLst>
              <a:cxn ang="0">
                <a:pos x="0" y="0"/>
              </a:cxn>
              <a:cxn ang="0">
                <a:pos x="15" y="8"/>
              </a:cxn>
              <a:cxn ang="0">
                <a:pos x="23" y="8"/>
              </a:cxn>
              <a:cxn ang="0">
                <a:pos x="53" y="8"/>
              </a:cxn>
            </a:cxnLst>
            <a:rect l="0" t="0" r="0" b="0"/>
            <a:pathLst>
              <a:path w="53" h="8">
                <a:moveTo>
                  <a:pt x="0" y="0"/>
                </a:moveTo>
                <a:lnTo>
                  <a:pt x="15" y="8"/>
                </a:lnTo>
                <a:lnTo>
                  <a:pt x="23" y="8"/>
                </a:lnTo>
                <a:lnTo>
                  <a:pt x="53" y="8"/>
                </a:lnTo>
              </a:path>
            </a:pathLst>
          </a:custGeom>
          <a:noFill/>
          <a:ln w="36513" cap="flat" cmpd="sng">
            <a:solidFill>
              <a:srgbClr val="00FF00"/>
            </a:solidFill>
            <a:prstDash val="solid"/>
            <a:miter/>
            <a:headEnd type="none" w="med" len="med"/>
            <a:tailEnd type="none" w="med" len="med"/>
          </a:ln>
        </p:spPr>
        <p:txBody>
          <a:bodyPr/>
          <a:lstStyle/>
          <a:p>
            <a:endParaRPr lang="zh-CN" altLang="en-US"/>
          </a:p>
        </p:txBody>
      </p:sp>
      <p:sp>
        <p:nvSpPr>
          <p:cNvPr id="45515" name="Freeform 460"/>
          <p:cNvSpPr/>
          <p:nvPr/>
        </p:nvSpPr>
        <p:spPr>
          <a:xfrm>
            <a:off x="8197850" y="5926138"/>
            <a:ext cx="98425" cy="1587"/>
          </a:xfrm>
          <a:custGeom>
            <a:avLst/>
            <a:gdLst/>
            <a:ahLst/>
            <a:cxnLst>
              <a:cxn ang="0">
                <a:pos x="0" y="0"/>
              </a:cxn>
              <a:cxn ang="0">
                <a:pos x="31" y="0"/>
              </a:cxn>
              <a:cxn ang="0">
                <a:pos x="69" y="0"/>
              </a:cxn>
            </a:cxnLst>
            <a:rect l="0" t="0" r="0" b="0"/>
            <a:pathLst>
              <a:path w="69" h="1587">
                <a:moveTo>
                  <a:pt x="0" y="0"/>
                </a:moveTo>
                <a:lnTo>
                  <a:pt x="31" y="0"/>
                </a:lnTo>
                <a:lnTo>
                  <a:pt x="69" y="0"/>
                </a:lnTo>
              </a:path>
            </a:pathLst>
          </a:custGeom>
          <a:noFill/>
          <a:ln w="36513" cap="flat" cmpd="sng">
            <a:solidFill>
              <a:srgbClr val="00FF00"/>
            </a:solidFill>
            <a:prstDash val="solid"/>
            <a:miter/>
            <a:headEnd type="none" w="med" len="med"/>
            <a:tailEnd type="none" w="med" len="med"/>
          </a:ln>
        </p:spPr>
        <p:txBody>
          <a:bodyPr/>
          <a:lstStyle/>
          <a:p>
            <a:endParaRPr lang="zh-CN" altLang="en-US"/>
          </a:p>
        </p:txBody>
      </p:sp>
      <p:sp>
        <p:nvSpPr>
          <p:cNvPr id="45516" name="Freeform 461"/>
          <p:cNvSpPr/>
          <p:nvPr/>
        </p:nvSpPr>
        <p:spPr>
          <a:xfrm>
            <a:off x="8296275" y="5926138"/>
            <a:ext cx="77788" cy="1587"/>
          </a:xfrm>
          <a:custGeom>
            <a:avLst/>
            <a:gdLst/>
            <a:ahLst/>
            <a:cxnLst>
              <a:cxn ang="0">
                <a:pos x="0" y="0"/>
              </a:cxn>
              <a:cxn ang="0">
                <a:pos x="30" y="0"/>
              </a:cxn>
              <a:cxn ang="0">
                <a:pos x="53" y="0"/>
              </a:cxn>
            </a:cxnLst>
            <a:rect l="0" t="0" r="0" b="0"/>
            <a:pathLst>
              <a:path w="53" h="1587">
                <a:moveTo>
                  <a:pt x="0" y="0"/>
                </a:moveTo>
                <a:lnTo>
                  <a:pt x="30" y="0"/>
                </a:lnTo>
                <a:lnTo>
                  <a:pt x="53" y="0"/>
                </a:lnTo>
              </a:path>
            </a:pathLst>
          </a:custGeom>
          <a:noFill/>
          <a:ln w="36513" cap="flat" cmpd="sng">
            <a:solidFill>
              <a:srgbClr val="00FF00"/>
            </a:solidFill>
            <a:prstDash val="solid"/>
            <a:miter/>
            <a:headEnd type="none" w="med" len="med"/>
            <a:tailEnd type="none" w="med" len="med"/>
          </a:ln>
        </p:spPr>
        <p:txBody>
          <a:bodyPr/>
          <a:lstStyle/>
          <a:p>
            <a:endParaRPr lang="zh-CN" altLang="en-US"/>
          </a:p>
        </p:txBody>
      </p:sp>
      <p:sp>
        <p:nvSpPr>
          <p:cNvPr id="45517" name="Freeform 462"/>
          <p:cNvSpPr/>
          <p:nvPr/>
        </p:nvSpPr>
        <p:spPr>
          <a:xfrm>
            <a:off x="8374063" y="5926138"/>
            <a:ext cx="76200" cy="1587"/>
          </a:xfrm>
          <a:custGeom>
            <a:avLst/>
            <a:gdLst/>
            <a:ahLst/>
            <a:cxnLst>
              <a:cxn ang="0">
                <a:pos x="0" y="0"/>
              </a:cxn>
              <a:cxn ang="0">
                <a:pos x="23" y="0"/>
              </a:cxn>
              <a:cxn ang="0">
                <a:pos x="53" y="0"/>
              </a:cxn>
            </a:cxnLst>
            <a:rect l="0" t="0" r="0" b="0"/>
            <a:pathLst>
              <a:path w="53" h="1587">
                <a:moveTo>
                  <a:pt x="0" y="0"/>
                </a:moveTo>
                <a:lnTo>
                  <a:pt x="23" y="0"/>
                </a:lnTo>
                <a:lnTo>
                  <a:pt x="53" y="0"/>
                </a:lnTo>
              </a:path>
            </a:pathLst>
          </a:custGeom>
          <a:noFill/>
          <a:ln w="36513" cap="flat" cmpd="sng">
            <a:solidFill>
              <a:srgbClr val="00FF00"/>
            </a:solidFill>
            <a:prstDash val="solid"/>
            <a:miter/>
            <a:headEnd type="none" w="med" len="med"/>
            <a:tailEnd type="none" w="med" len="med"/>
          </a:ln>
        </p:spPr>
        <p:txBody>
          <a:bodyPr/>
          <a:lstStyle/>
          <a:p>
            <a:endParaRPr lang="zh-CN" altLang="en-US"/>
          </a:p>
        </p:txBody>
      </p:sp>
      <p:sp>
        <p:nvSpPr>
          <p:cNvPr id="45518" name="Freeform 463"/>
          <p:cNvSpPr/>
          <p:nvPr/>
        </p:nvSpPr>
        <p:spPr>
          <a:xfrm>
            <a:off x="8450263" y="5926138"/>
            <a:ext cx="98425" cy="1587"/>
          </a:xfrm>
          <a:custGeom>
            <a:avLst/>
            <a:gdLst/>
            <a:ahLst/>
            <a:cxnLst>
              <a:cxn ang="0">
                <a:pos x="0" y="0"/>
              </a:cxn>
              <a:cxn ang="0">
                <a:pos x="38" y="0"/>
              </a:cxn>
              <a:cxn ang="0">
                <a:pos x="68" y="0"/>
              </a:cxn>
            </a:cxnLst>
            <a:rect l="0" t="0" r="0" b="0"/>
            <a:pathLst>
              <a:path w="68" h="1587">
                <a:moveTo>
                  <a:pt x="0" y="0"/>
                </a:moveTo>
                <a:lnTo>
                  <a:pt x="38" y="0"/>
                </a:lnTo>
                <a:lnTo>
                  <a:pt x="68" y="0"/>
                </a:lnTo>
              </a:path>
            </a:pathLst>
          </a:custGeom>
          <a:noFill/>
          <a:ln w="36513" cap="flat" cmpd="sng">
            <a:solidFill>
              <a:srgbClr val="00FF00"/>
            </a:solidFill>
            <a:prstDash val="solid"/>
            <a:miter/>
            <a:headEnd type="none" w="med" len="med"/>
            <a:tailEnd type="none" w="med" len="med"/>
          </a:ln>
        </p:spPr>
        <p:txBody>
          <a:bodyPr/>
          <a:lstStyle/>
          <a:p>
            <a:endParaRPr lang="zh-CN" altLang="en-US"/>
          </a:p>
        </p:txBody>
      </p:sp>
      <p:sp>
        <p:nvSpPr>
          <p:cNvPr id="45519" name="Freeform 464"/>
          <p:cNvSpPr/>
          <p:nvPr/>
        </p:nvSpPr>
        <p:spPr>
          <a:xfrm>
            <a:off x="8548688" y="5926138"/>
            <a:ext cx="65087" cy="1587"/>
          </a:xfrm>
          <a:custGeom>
            <a:avLst/>
            <a:gdLst/>
            <a:ahLst/>
            <a:cxnLst>
              <a:cxn ang="0">
                <a:pos x="0" y="0"/>
              </a:cxn>
              <a:cxn ang="0">
                <a:pos x="23" y="0"/>
              </a:cxn>
              <a:cxn ang="0">
                <a:pos x="46" y="0"/>
              </a:cxn>
            </a:cxnLst>
            <a:rect l="0" t="0" r="0" b="0"/>
            <a:pathLst>
              <a:path w="46" h="1587">
                <a:moveTo>
                  <a:pt x="0" y="0"/>
                </a:moveTo>
                <a:lnTo>
                  <a:pt x="23" y="0"/>
                </a:lnTo>
                <a:lnTo>
                  <a:pt x="46" y="0"/>
                </a:lnTo>
              </a:path>
            </a:pathLst>
          </a:custGeom>
          <a:noFill/>
          <a:ln w="36513" cap="flat" cmpd="sng">
            <a:solidFill>
              <a:srgbClr val="00FF00"/>
            </a:solidFill>
            <a:prstDash val="solid"/>
            <a:miter/>
            <a:headEnd type="none" w="med" len="med"/>
            <a:tailEnd type="none" w="med" len="med"/>
          </a:ln>
        </p:spPr>
        <p:txBody>
          <a:bodyPr/>
          <a:lstStyle/>
          <a:p>
            <a:endParaRPr lang="zh-CN" altLang="en-US"/>
          </a:p>
        </p:txBody>
      </p:sp>
      <p:sp>
        <p:nvSpPr>
          <p:cNvPr id="45520" name="Line 465"/>
          <p:cNvSpPr/>
          <p:nvPr/>
        </p:nvSpPr>
        <p:spPr>
          <a:xfrm>
            <a:off x="8613775" y="5926138"/>
            <a:ext cx="77788" cy="1587"/>
          </a:xfrm>
          <a:prstGeom prst="line">
            <a:avLst/>
          </a:prstGeom>
          <a:ln w="36513" cap="flat" cmpd="sng">
            <a:solidFill>
              <a:srgbClr val="00FF00"/>
            </a:solidFill>
            <a:prstDash val="solid"/>
            <a:round/>
            <a:headEnd type="none" w="med" len="med"/>
            <a:tailEnd type="none" w="med" len="med"/>
          </a:ln>
        </p:spPr>
      </p:sp>
      <p:sp>
        <p:nvSpPr>
          <p:cNvPr id="45521" name="Freeform 466"/>
          <p:cNvSpPr/>
          <p:nvPr/>
        </p:nvSpPr>
        <p:spPr>
          <a:xfrm>
            <a:off x="8691563" y="5926138"/>
            <a:ext cx="96837" cy="1587"/>
          </a:xfrm>
          <a:custGeom>
            <a:avLst/>
            <a:gdLst/>
            <a:ahLst/>
            <a:cxnLst>
              <a:cxn ang="0">
                <a:pos x="0" y="0"/>
              </a:cxn>
              <a:cxn ang="0">
                <a:pos x="31" y="0"/>
              </a:cxn>
              <a:cxn ang="0">
                <a:pos x="68" y="0"/>
              </a:cxn>
            </a:cxnLst>
            <a:rect l="0" t="0" r="0" b="0"/>
            <a:pathLst>
              <a:path w="68" h="1587">
                <a:moveTo>
                  <a:pt x="0" y="0"/>
                </a:moveTo>
                <a:lnTo>
                  <a:pt x="31" y="0"/>
                </a:lnTo>
                <a:lnTo>
                  <a:pt x="68" y="0"/>
                </a:lnTo>
              </a:path>
            </a:pathLst>
          </a:custGeom>
          <a:noFill/>
          <a:ln w="36513" cap="flat" cmpd="sng">
            <a:solidFill>
              <a:srgbClr val="00FF00"/>
            </a:solidFill>
            <a:prstDash val="solid"/>
            <a:miter/>
            <a:headEnd type="none" w="med" len="med"/>
            <a:tailEnd type="none" w="med" len="med"/>
          </a:ln>
        </p:spPr>
        <p:txBody>
          <a:bodyPr/>
          <a:lstStyle/>
          <a:p>
            <a:endParaRPr lang="zh-CN" altLang="en-US"/>
          </a:p>
        </p:txBody>
      </p:sp>
      <p:sp>
        <p:nvSpPr>
          <p:cNvPr id="45522" name="Freeform 467"/>
          <p:cNvSpPr/>
          <p:nvPr/>
        </p:nvSpPr>
        <p:spPr>
          <a:xfrm>
            <a:off x="8788400" y="5926138"/>
            <a:ext cx="77788" cy="1587"/>
          </a:xfrm>
          <a:custGeom>
            <a:avLst/>
            <a:gdLst/>
            <a:ahLst/>
            <a:cxnLst>
              <a:cxn ang="0">
                <a:pos x="0" y="0"/>
              </a:cxn>
              <a:cxn ang="0">
                <a:pos x="31" y="0"/>
              </a:cxn>
              <a:cxn ang="0">
                <a:pos x="54" y="0"/>
              </a:cxn>
            </a:cxnLst>
            <a:rect l="0" t="0" r="0" b="0"/>
            <a:pathLst>
              <a:path w="54" h="1587">
                <a:moveTo>
                  <a:pt x="0" y="0"/>
                </a:moveTo>
                <a:lnTo>
                  <a:pt x="31" y="0"/>
                </a:lnTo>
                <a:lnTo>
                  <a:pt x="54" y="0"/>
                </a:lnTo>
              </a:path>
            </a:pathLst>
          </a:custGeom>
          <a:noFill/>
          <a:ln w="36513" cap="flat" cmpd="sng">
            <a:solidFill>
              <a:srgbClr val="00FF00"/>
            </a:solidFill>
            <a:prstDash val="solid"/>
            <a:miter/>
            <a:headEnd type="none" w="med" len="med"/>
            <a:tailEnd type="none" w="med" len="med"/>
          </a:ln>
        </p:spPr>
        <p:txBody>
          <a:bodyPr/>
          <a:lstStyle/>
          <a:p>
            <a:endParaRPr lang="zh-CN" altLang="en-US"/>
          </a:p>
        </p:txBody>
      </p:sp>
      <p:sp>
        <p:nvSpPr>
          <p:cNvPr id="45523" name="Rectangle 468"/>
          <p:cNvSpPr/>
          <p:nvPr/>
        </p:nvSpPr>
        <p:spPr>
          <a:xfrm>
            <a:off x="6191250" y="5851525"/>
            <a:ext cx="71438" cy="147638"/>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0</a:t>
            </a:r>
            <a:endParaRPr lang="en-GB" altLang="en-US" sz="2200" dirty="0">
              <a:latin typeface="Times New Roman" panose="02020603050405020304" pitchFamily="18" charset="0"/>
              <a:ea typeface="宋体" panose="02010600030101010101" pitchFamily="2" charset="-122"/>
            </a:endParaRPr>
          </a:p>
        </p:txBody>
      </p:sp>
      <p:sp>
        <p:nvSpPr>
          <p:cNvPr id="45524" name="Rectangle 469"/>
          <p:cNvSpPr/>
          <p:nvPr/>
        </p:nvSpPr>
        <p:spPr>
          <a:xfrm>
            <a:off x="6124575" y="5575300"/>
            <a:ext cx="141288" cy="147638"/>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10</a:t>
            </a:r>
            <a:endParaRPr lang="en-GB" altLang="en-US" sz="2200" dirty="0">
              <a:latin typeface="Times New Roman" panose="02020603050405020304" pitchFamily="18" charset="0"/>
              <a:ea typeface="宋体" panose="02010600030101010101" pitchFamily="2" charset="-122"/>
            </a:endParaRPr>
          </a:p>
        </p:txBody>
      </p:sp>
      <p:sp>
        <p:nvSpPr>
          <p:cNvPr id="45525" name="Rectangle 470"/>
          <p:cNvSpPr/>
          <p:nvPr/>
        </p:nvSpPr>
        <p:spPr>
          <a:xfrm>
            <a:off x="6124575" y="5286375"/>
            <a:ext cx="141288" cy="149225"/>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20</a:t>
            </a:r>
            <a:endParaRPr lang="en-GB" altLang="en-US" sz="2200" dirty="0">
              <a:latin typeface="Times New Roman" panose="02020603050405020304" pitchFamily="18" charset="0"/>
              <a:ea typeface="宋体" panose="02010600030101010101" pitchFamily="2" charset="-122"/>
            </a:endParaRPr>
          </a:p>
        </p:txBody>
      </p:sp>
      <p:sp>
        <p:nvSpPr>
          <p:cNvPr id="45526" name="Rectangle 471"/>
          <p:cNvSpPr/>
          <p:nvPr/>
        </p:nvSpPr>
        <p:spPr>
          <a:xfrm>
            <a:off x="6124575" y="5010150"/>
            <a:ext cx="141288" cy="149225"/>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30</a:t>
            </a:r>
            <a:endParaRPr lang="en-GB" altLang="en-US" sz="2200" dirty="0">
              <a:latin typeface="Times New Roman" panose="02020603050405020304" pitchFamily="18" charset="0"/>
              <a:ea typeface="宋体" panose="02010600030101010101" pitchFamily="2" charset="-122"/>
            </a:endParaRPr>
          </a:p>
        </p:txBody>
      </p:sp>
      <p:sp>
        <p:nvSpPr>
          <p:cNvPr id="45527" name="Rectangle 472"/>
          <p:cNvSpPr/>
          <p:nvPr/>
        </p:nvSpPr>
        <p:spPr>
          <a:xfrm>
            <a:off x="6246813" y="6021388"/>
            <a:ext cx="211137" cy="149225"/>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460</a:t>
            </a:r>
            <a:endParaRPr lang="en-GB" altLang="en-US" sz="2200" dirty="0">
              <a:latin typeface="Times New Roman" panose="02020603050405020304" pitchFamily="18" charset="0"/>
              <a:ea typeface="宋体" panose="02010600030101010101" pitchFamily="2" charset="-122"/>
            </a:endParaRPr>
          </a:p>
        </p:txBody>
      </p:sp>
      <p:sp>
        <p:nvSpPr>
          <p:cNvPr id="45528" name="Rectangle 473"/>
          <p:cNvSpPr/>
          <p:nvPr/>
        </p:nvSpPr>
        <p:spPr>
          <a:xfrm>
            <a:off x="6629400" y="6021388"/>
            <a:ext cx="212725" cy="149225"/>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480</a:t>
            </a:r>
            <a:endParaRPr lang="en-GB" altLang="en-US" sz="2200" dirty="0">
              <a:latin typeface="Times New Roman" panose="02020603050405020304" pitchFamily="18" charset="0"/>
              <a:ea typeface="宋体" panose="02010600030101010101" pitchFamily="2" charset="-122"/>
            </a:endParaRPr>
          </a:p>
        </p:txBody>
      </p:sp>
      <p:sp>
        <p:nvSpPr>
          <p:cNvPr id="45529" name="Rectangle 474"/>
          <p:cNvSpPr/>
          <p:nvPr/>
        </p:nvSpPr>
        <p:spPr>
          <a:xfrm>
            <a:off x="7002463" y="6021388"/>
            <a:ext cx="212725" cy="149225"/>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500</a:t>
            </a:r>
            <a:endParaRPr lang="en-GB" altLang="en-US" sz="2200" dirty="0">
              <a:latin typeface="Times New Roman" panose="02020603050405020304" pitchFamily="18" charset="0"/>
              <a:ea typeface="宋体" panose="02010600030101010101" pitchFamily="2" charset="-122"/>
            </a:endParaRPr>
          </a:p>
        </p:txBody>
      </p:sp>
      <p:sp>
        <p:nvSpPr>
          <p:cNvPr id="45530" name="Rectangle 475"/>
          <p:cNvSpPr/>
          <p:nvPr/>
        </p:nvSpPr>
        <p:spPr>
          <a:xfrm>
            <a:off x="7386638" y="6021388"/>
            <a:ext cx="211137" cy="149225"/>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520</a:t>
            </a:r>
            <a:endParaRPr lang="en-GB" altLang="en-US" sz="2200" dirty="0">
              <a:latin typeface="Times New Roman" panose="02020603050405020304" pitchFamily="18" charset="0"/>
              <a:ea typeface="宋体" panose="02010600030101010101" pitchFamily="2" charset="-122"/>
            </a:endParaRPr>
          </a:p>
        </p:txBody>
      </p:sp>
      <p:sp>
        <p:nvSpPr>
          <p:cNvPr id="45531" name="Rectangle 476"/>
          <p:cNvSpPr/>
          <p:nvPr/>
        </p:nvSpPr>
        <p:spPr>
          <a:xfrm>
            <a:off x="7758113" y="6021388"/>
            <a:ext cx="212725" cy="149225"/>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540</a:t>
            </a:r>
            <a:endParaRPr lang="en-GB" altLang="en-US" sz="2200" dirty="0">
              <a:latin typeface="Times New Roman" panose="02020603050405020304" pitchFamily="18" charset="0"/>
              <a:ea typeface="宋体" panose="02010600030101010101" pitchFamily="2" charset="-122"/>
            </a:endParaRPr>
          </a:p>
        </p:txBody>
      </p:sp>
      <p:sp>
        <p:nvSpPr>
          <p:cNvPr id="45532" name="Rectangle 477"/>
          <p:cNvSpPr/>
          <p:nvPr/>
        </p:nvSpPr>
        <p:spPr>
          <a:xfrm>
            <a:off x="8142288" y="6021388"/>
            <a:ext cx="212725" cy="149225"/>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560</a:t>
            </a:r>
            <a:endParaRPr lang="en-GB" altLang="en-US" sz="2200" dirty="0">
              <a:latin typeface="Times New Roman" panose="02020603050405020304" pitchFamily="18" charset="0"/>
              <a:ea typeface="宋体" panose="02010600030101010101" pitchFamily="2" charset="-122"/>
            </a:endParaRPr>
          </a:p>
        </p:txBody>
      </p:sp>
      <p:sp>
        <p:nvSpPr>
          <p:cNvPr id="45533" name="Rectangle 478"/>
          <p:cNvSpPr/>
          <p:nvPr/>
        </p:nvSpPr>
        <p:spPr>
          <a:xfrm>
            <a:off x="8516938" y="6021388"/>
            <a:ext cx="211137" cy="149225"/>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580</a:t>
            </a:r>
            <a:endParaRPr lang="en-GB" altLang="en-US" sz="2200" dirty="0">
              <a:latin typeface="Times New Roman" panose="02020603050405020304" pitchFamily="18" charset="0"/>
              <a:ea typeface="宋体" panose="02010600030101010101" pitchFamily="2" charset="-122"/>
            </a:endParaRPr>
          </a:p>
        </p:txBody>
      </p:sp>
      <p:sp>
        <p:nvSpPr>
          <p:cNvPr id="45534" name="Rectangle 479"/>
          <p:cNvSpPr/>
          <p:nvPr/>
        </p:nvSpPr>
        <p:spPr>
          <a:xfrm>
            <a:off x="8897938" y="6021388"/>
            <a:ext cx="212725" cy="149225"/>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600</a:t>
            </a:r>
            <a:endParaRPr lang="en-GB" altLang="en-US" sz="2200" dirty="0">
              <a:latin typeface="Times New Roman" panose="02020603050405020304" pitchFamily="18" charset="0"/>
              <a:ea typeface="宋体" panose="02010600030101010101" pitchFamily="2" charset="-122"/>
            </a:endParaRPr>
          </a:p>
        </p:txBody>
      </p:sp>
      <p:sp>
        <p:nvSpPr>
          <p:cNvPr id="45535" name="Rectangle 480"/>
          <p:cNvSpPr/>
          <p:nvPr/>
        </p:nvSpPr>
        <p:spPr>
          <a:xfrm>
            <a:off x="6913563" y="6256338"/>
            <a:ext cx="1516062" cy="147637"/>
          </a:xfrm>
          <a:prstGeom prst="rect">
            <a:avLst/>
          </a:prstGeom>
          <a:noFill/>
          <a:ln w="9525">
            <a:noFill/>
          </a:ln>
        </p:spPr>
        <p:txBody>
          <a:bodyPr wrap="none" lIns="0" tIns="0" rIns="0" bIns="0" anchor="t">
            <a:spAutoFit/>
          </a:bodyPr>
          <a:lstStyle/>
          <a:p>
            <a:pPr defTabSz="821055"/>
            <a:r>
              <a:rPr lang="en-GB" altLang="en-US" sz="1000" b="1" dirty="0">
                <a:solidFill>
                  <a:srgbClr val="000000"/>
                </a:solidFill>
                <a:latin typeface="Arial" panose="020B0604020202020204" pitchFamily="34" charset="0"/>
                <a:ea typeface="宋体" panose="02010600030101010101" pitchFamily="2" charset="-122"/>
              </a:rPr>
              <a:t>Emission wavelength nm</a:t>
            </a:r>
            <a:endParaRPr lang="en-GB" altLang="en-US" sz="2200" dirty="0">
              <a:latin typeface="Times New Roman" panose="02020603050405020304" pitchFamily="18" charset="0"/>
              <a:ea typeface="宋体" panose="02010600030101010101" pitchFamily="2" charset="-122"/>
            </a:endParaRPr>
          </a:p>
        </p:txBody>
      </p:sp>
      <p:sp>
        <p:nvSpPr>
          <p:cNvPr id="45536" name="Rectangle 481"/>
          <p:cNvSpPr/>
          <p:nvPr/>
        </p:nvSpPr>
        <p:spPr>
          <a:xfrm rot="-5400000">
            <a:off x="5718175" y="5422900"/>
            <a:ext cx="504825" cy="152400"/>
          </a:xfrm>
          <a:prstGeom prst="rect">
            <a:avLst/>
          </a:prstGeom>
          <a:noFill/>
          <a:ln w="9525">
            <a:noFill/>
          </a:ln>
        </p:spPr>
        <p:txBody>
          <a:bodyPr wrap="none" lIns="0" tIns="0" rIns="0" bIns="0" anchor="t">
            <a:spAutoFit/>
          </a:bodyPr>
          <a:lstStyle/>
          <a:p>
            <a:pPr defTabSz="821055"/>
            <a:r>
              <a:rPr lang="en-GB" altLang="en-US" sz="1000" b="1" dirty="0">
                <a:solidFill>
                  <a:srgbClr val="000000"/>
                </a:solidFill>
                <a:latin typeface="Arial" panose="020B0604020202020204" pitchFamily="34" charset="0"/>
                <a:ea typeface="宋体" panose="02010600030101010101" pitchFamily="2" charset="-122"/>
              </a:rPr>
              <a:t>intensity</a:t>
            </a:r>
            <a:endParaRPr lang="en-GB" altLang="en-US" sz="2200" dirty="0">
              <a:latin typeface="Times New Roman" panose="02020603050405020304" pitchFamily="18" charset="0"/>
              <a:ea typeface="宋体" panose="02010600030101010101" pitchFamily="2" charset="-122"/>
            </a:endParaRPr>
          </a:p>
        </p:txBody>
      </p:sp>
      <p:sp>
        <p:nvSpPr>
          <p:cNvPr id="45537" name="Rectangle 482"/>
          <p:cNvSpPr/>
          <p:nvPr/>
        </p:nvSpPr>
        <p:spPr>
          <a:xfrm>
            <a:off x="6402388" y="3160713"/>
            <a:ext cx="1889125" cy="58737"/>
          </a:xfrm>
          <a:prstGeom prst="rect">
            <a:avLst/>
          </a:prstGeom>
          <a:solidFill>
            <a:srgbClr val="FFC0C0"/>
          </a:solid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538" name="Rectangle 483"/>
          <p:cNvSpPr/>
          <p:nvPr/>
        </p:nvSpPr>
        <p:spPr>
          <a:xfrm>
            <a:off x="6402388" y="3160713"/>
            <a:ext cx="1889125" cy="58737"/>
          </a:xfrm>
          <a:prstGeom prst="rect">
            <a:avLst/>
          </a:prstGeom>
          <a:solidFill>
            <a:srgbClr val="FFC0C0"/>
          </a:solidFill>
          <a:ln w="1588" cap="flat" cmpd="sng">
            <a:solidFill>
              <a:srgbClr val="FFFFFF"/>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539" name="Rectangle 484"/>
          <p:cNvSpPr/>
          <p:nvPr/>
        </p:nvSpPr>
        <p:spPr>
          <a:xfrm>
            <a:off x="6402388" y="3160713"/>
            <a:ext cx="1890712" cy="60325"/>
          </a:xfrm>
          <a:prstGeom prst="rect">
            <a:avLst/>
          </a:prstGeom>
          <a:solidFill>
            <a:srgbClr val="000000"/>
          </a:solid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540" name="Rectangle 485"/>
          <p:cNvSpPr/>
          <p:nvPr/>
        </p:nvSpPr>
        <p:spPr>
          <a:xfrm>
            <a:off x="6402388" y="3160713"/>
            <a:ext cx="1889125" cy="58737"/>
          </a:xfrm>
          <a:prstGeom prst="rect">
            <a:avLst/>
          </a:prstGeom>
          <a:solidFill>
            <a:srgbClr val="FFC0C0"/>
          </a:solidFill>
          <a:ln w="9525">
            <a:noFill/>
          </a:ln>
        </p:spPr>
        <p:txBody>
          <a:bodyPr anchor="t"/>
          <a:lstStyle/>
          <a:p>
            <a:pPr algn="ctr"/>
            <a:endParaRPr lang="zh-CN" altLang="en-US" dirty="0">
              <a:latin typeface="Arial" panose="020B0604020202020204" pitchFamily="34" charset="0"/>
              <a:ea typeface="华文细黑" pitchFamily="2" charset="-122"/>
            </a:endParaRPr>
          </a:p>
        </p:txBody>
      </p:sp>
      <p:sp>
        <p:nvSpPr>
          <p:cNvPr id="45541" name="Rectangle 486"/>
          <p:cNvSpPr/>
          <p:nvPr/>
        </p:nvSpPr>
        <p:spPr>
          <a:xfrm>
            <a:off x="6405563" y="3163888"/>
            <a:ext cx="1882775" cy="52387"/>
          </a:xfrm>
          <a:prstGeom prst="rect">
            <a:avLst/>
          </a:prstGeom>
          <a:noFill/>
          <a:ln w="11113"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542" name="Freeform 487"/>
          <p:cNvSpPr/>
          <p:nvPr/>
        </p:nvSpPr>
        <p:spPr>
          <a:xfrm>
            <a:off x="6416675" y="3232150"/>
            <a:ext cx="131763" cy="149225"/>
          </a:xfrm>
          <a:custGeom>
            <a:avLst/>
            <a:gdLst/>
            <a:ahLst/>
            <a:cxnLst>
              <a:cxn ang="0">
                <a:pos x="147" y="0"/>
              </a:cxn>
              <a:cxn ang="0">
                <a:pos x="100" y="20"/>
              </a:cxn>
              <a:cxn ang="0">
                <a:pos x="78" y="30"/>
              </a:cxn>
              <a:cxn ang="0">
                <a:pos x="58" y="40"/>
              </a:cxn>
              <a:cxn ang="0">
                <a:pos x="44" y="49"/>
              </a:cxn>
              <a:cxn ang="0">
                <a:pos x="31" y="60"/>
              </a:cxn>
              <a:cxn ang="0">
                <a:pos x="25" y="68"/>
              </a:cxn>
              <a:cxn ang="0">
                <a:pos x="23" y="78"/>
              </a:cxn>
              <a:cxn ang="0">
                <a:pos x="28" y="84"/>
              </a:cxn>
              <a:cxn ang="0">
                <a:pos x="33" y="87"/>
              </a:cxn>
              <a:cxn ang="0">
                <a:pos x="42" y="92"/>
              </a:cxn>
              <a:cxn ang="0">
                <a:pos x="52" y="97"/>
              </a:cxn>
              <a:cxn ang="0">
                <a:pos x="78" y="105"/>
              </a:cxn>
              <a:cxn ang="0">
                <a:pos x="107" y="114"/>
              </a:cxn>
              <a:cxn ang="0">
                <a:pos x="136" y="123"/>
              </a:cxn>
              <a:cxn ang="0">
                <a:pos x="150" y="126"/>
              </a:cxn>
              <a:cxn ang="0">
                <a:pos x="161" y="132"/>
              </a:cxn>
              <a:cxn ang="0">
                <a:pos x="171" y="136"/>
              </a:cxn>
              <a:cxn ang="0">
                <a:pos x="178" y="139"/>
              </a:cxn>
              <a:cxn ang="0">
                <a:pos x="181" y="145"/>
              </a:cxn>
              <a:cxn ang="0">
                <a:pos x="184" y="149"/>
              </a:cxn>
              <a:cxn ang="0">
                <a:pos x="181" y="152"/>
              </a:cxn>
              <a:cxn ang="0">
                <a:pos x="178" y="157"/>
              </a:cxn>
              <a:cxn ang="0">
                <a:pos x="165" y="165"/>
              </a:cxn>
              <a:cxn ang="0">
                <a:pos x="147" y="174"/>
              </a:cxn>
              <a:cxn ang="0">
                <a:pos x="123" y="181"/>
              </a:cxn>
              <a:cxn ang="0">
                <a:pos x="96" y="190"/>
              </a:cxn>
              <a:cxn ang="0">
                <a:pos x="65" y="197"/>
              </a:cxn>
              <a:cxn ang="0">
                <a:pos x="33" y="204"/>
              </a:cxn>
              <a:cxn ang="0">
                <a:pos x="0" y="213"/>
              </a:cxn>
            </a:cxnLst>
            <a:rect l="0" t="0" r="0" b="0"/>
            <a:pathLst>
              <a:path w="184" h="213">
                <a:moveTo>
                  <a:pt x="147" y="0"/>
                </a:moveTo>
                <a:lnTo>
                  <a:pt x="100" y="20"/>
                </a:lnTo>
                <a:lnTo>
                  <a:pt x="78" y="30"/>
                </a:lnTo>
                <a:lnTo>
                  <a:pt x="58" y="40"/>
                </a:lnTo>
                <a:lnTo>
                  <a:pt x="44" y="49"/>
                </a:lnTo>
                <a:lnTo>
                  <a:pt x="31" y="60"/>
                </a:lnTo>
                <a:lnTo>
                  <a:pt x="25" y="68"/>
                </a:lnTo>
                <a:lnTo>
                  <a:pt x="23" y="78"/>
                </a:lnTo>
                <a:lnTo>
                  <a:pt x="28" y="84"/>
                </a:lnTo>
                <a:lnTo>
                  <a:pt x="33" y="87"/>
                </a:lnTo>
                <a:lnTo>
                  <a:pt x="42" y="92"/>
                </a:lnTo>
                <a:lnTo>
                  <a:pt x="52" y="97"/>
                </a:lnTo>
                <a:lnTo>
                  <a:pt x="78" y="105"/>
                </a:lnTo>
                <a:lnTo>
                  <a:pt x="107" y="114"/>
                </a:lnTo>
                <a:lnTo>
                  <a:pt x="136" y="123"/>
                </a:lnTo>
                <a:lnTo>
                  <a:pt x="150" y="126"/>
                </a:lnTo>
                <a:lnTo>
                  <a:pt x="161" y="132"/>
                </a:lnTo>
                <a:lnTo>
                  <a:pt x="171" y="136"/>
                </a:lnTo>
                <a:lnTo>
                  <a:pt x="178" y="139"/>
                </a:lnTo>
                <a:lnTo>
                  <a:pt x="181" y="145"/>
                </a:lnTo>
                <a:lnTo>
                  <a:pt x="184" y="149"/>
                </a:lnTo>
                <a:lnTo>
                  <a:pt x="181" y="152"/>
                </a:lnTo>
                <a:lnTo>
                  <a:pt x="178" y="157"/>
                </a:lnTo>
                <a:lnTo>
                  <a:pt x="165" y="165"/>
                </a:lnTo>
                <a:lnTo>
                  <a:pt x="147" y="174"/>
                </a:lnTo>
                <a:lnTo>
                  <a:pt x="123" y="181"/>
                </a:lnTo>
                <a:lnTo>
                  <a:pt x="96" y="190"/>
                </a:lnTo>
                <a:lnTo>
                  <a:pt x="65" y="197"/>
                </a:lnTo>
                <a:lnTo>
                  <a:pt x="33" y="204"/>
                </a:lnTo>
                <a:lnTo>
                  <a:pt x="0" y="213"/>
                </a:lnTo>
              </a:path>
            </a:pathLst>
          </a:custGeom>
          <a:noFill/>
          <a:ln w="11113" cap="flat" cmpd="sng">
            <a:solidFill>
              <a:srgbClr val="000000"/>
            </a:solidFill>
            <a:prstDash val="solid"/>
            <a:miter/>
            <a:headEnd type="none" w="med" len="med"/>
            <a:tailEnd type="none" w="med" len="med"/>
          </a:ln>
        </p:spPr>
        <p:txBody>
          <a:bodyPr/>
          <a:lstStyle/>
          <a:p>
            <a:endParaRPr lang="zh-CN" altLang="en-US"/>
          </a:p>
        </p:txBody>
      </p:sp>
      <p:sp>
        <p:nvSpPr>
          <p:cNvPr id="45543" name="Rectangle 488"/>
          <p:cNvSpPr/>
          <p:nvPr/>
        </p:nvSpPr>
        <p:spPr>
          <a:xfrm>
            <a:off x="6516688" y="3149600"/>
            <a:ext cx="15875" cy="80963"/>
          </a:xfrm>
          <a:prstGeom prst="rect">
            <a:avLst/>
          </a:prstGeom>
          <a:solidFill>
            <a:srgbClr val="8675B9"/>
          </a:solidFill>
          <a:ln w="11113"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544" name="Rectangle 489"/>
          <p:cNvSpPr/>
          <p:nvPr/>
        </p:nvSpPr>
        <p:spPr>
          <a:xfrm>
            <a:off x="6615113" y="3149600"/>
            <a:ext cx="15875" cy="80963"/>
          </a:xfrm>
          <a:prstGeom prst="rect">
            <a:avLst/>
          </a:prstGeom>
          <a:solidFill>
            <a:srgbClr val="8675B9"/>
          </a:solidFill>
          <a:ln w="11113"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545" name="Rectangle 490"/>
          <p:cNvSpPr/>
          <p:nvPr/>
        </p:nvSpPr>
        <p:spPr>
          <a:xfrm>
            <a:off x="6716713" y="3149600"/>
            <a:ext cx="15875" cy="80963"/>
          </a:xfrm>
          <a:prstGeom prst="rect">
            <a:avLst/>
          </a:prstGeom>
          <a:solidFill>
            <a:srgbClr val="8675B9"/>
          </a:solidFill>
          <a:ln w="11113"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546" name="Rectangle 491"/>
          <p:cNvSpPr/>
          <p:nvPr/>
        </p:nvSpPr>
        <p:spPr>
          <a:xfrm>
            <a:off x="6818313" y="3149600"/>
            <a:ext cx="15875" cy="80963"/>
          </a:xfrm>
          <a:prstGeom prst="rect">
            <a:avLst/>
          </a:prstGeom>
          <a:solidFill>
            <a:srgbClr val="8675B9"/>
          </a:solidFill>
          <a:ln w="11113"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547" name="Rectangle 492"/>
          <p:cNvSpPr/>
          <p:nvPr/>
        </p:nvSpPr>
        <p:spPr>
          <a:xfrm>
            <a:off x="6918325" y="3149600"/>
            <a:ext cx="17463" cy="80963"/>
          </a:xfrm>
          <a:prstGeom prst="rect">
            <a:avLst/>
          </a:prstGeom>
          <a:solidFill>
            <a:srgbClr val="8675B9"/>
          </a:solidFill>
          <a:ln w="11113"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548" name="Rectangle 493"/>
          <p:cNvSpPr/>
          <p:nvPr/>
        </p:nvSpPr>
        <p:spPr>
          <a:xfrm>
            <a:off x="7019925" y="3149600"/>
            <a:ext cx="17463" cy="80963"/>
          </a:xfrm>
          <a:prstGeom prst="rect">
            <a:avLst/>
          </a:prstGeom>
          <a:solidFill>
            <a:srgbClr val="8675B9"/>
          </a:solidFill>
          <a:ln w="11113"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549" name="Rectangle 494"/>
          <p:cNvSpPr/>
          <p:nvPr/>
        </p:nvSpPr>
        <p:spPr>
          <a:xfrm>
            <a:off x="7121525" y="3149600"/>
            <a:ext cx="15875" cy="80963"/>
          </a:xfrm>
          <a:prstGeom prst="rect">
            <a:avLst/>
          </a:prstGeom>
          <a:solidFill>
            <a:srgbClr val="8675B9"/>
          </a:solidFill>
          <a:ln w="11113"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550" name="Rectangle 495"/>
          <p:cNvSpPr/>
          <p:nvPr/>
        </p:nvSpPr>
        <p:spPr>
          <a:xfrm>
            <a:off x="7219950" y="3149600"/>
            <a:ext cx="17463" cy="80963"/>
          </a:xfrm>
          <a:prstGeom prst="rect">
            <a:avLst/>
          </a:prstGeom>
          <a:solidFill>
            <a:srgbClr val="8675B9"/>
          </a:solidFill>
          <a:ln w="11113"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551" name="Rectangle 496"/>
          <p:cNvSpPr/>
          <p:nvPr/>
        </p:nvSpPr>
        <p:spPr>
          <a:xfrm>
            <a:off x="7321550" y="3149600"/>
            <a:ext cx="15875" cy="80963"/>
          </a:xfrm>
          <a:prstGeom prst="rect">
            <a:avLst/>
          </a:prstGeom>
          <a:solidFill>
            <a:srgbClr val="8675B9"/>
          </a:solidFill>
          <a:ln w="11113"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552" name="Rectangle 497"/>
          <p:cNvSpPr/>
          <p:nvPr/>
        </p:nvSpPr>
        <p:spPr>
          <a:xfrm>
            <a:off x="7421563" y="3149600"/>
            <a:ext cx="15875" cy="80963"/>
          </a:xfrm>
          <a:prstGeom prst="rect">
            <a:avLst/>
          </a:prstGeom>
          <a:solidFill>
            <a:srgbClr val="8675B9"/>
          </a:solidFill>
          <a:ln w="11113"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553" name="Rectangle 498"/>
          <p:cNvSpPr/>
          <p:nvPr/>
        </p:nvSpPr>
        <p:spPr>
          <a:xfrm>
            <a:off x="7524750" y="3149600"/>
            <a:ext cx="15875" cy="80963"/>
          </a:xfrm>
          <a:prstGeom prst="rect">
            <a:avLst/>
          </a:prstGeom>
          <a:solidFill>
            <a:srgbClr val="8675B9"/>
          </a:solidFill>
          <a:ln w="11113"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554" name="Rectangle 499"/>
          <p:cNvSpPr/>
          <p:nvPr/>
        </p:nvSpPr>
        <p:spPr>
          <a:xfrm>
            <a:off x="7624763" y="3149600"/>
            <a:ext cx="17462" cy="80963"/>
          </a:xfrm>
          <a:prstGeom prst="rect">
            <a:avLst/>
          </a:prstGeom>
          <a:solidFill>
            <a:srgbClr val="8675B9"/>
          </a:solidFill>
          <a:ln w="11113"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555" name="Freeform 500"/>
          <p:cNvSpPr/>
          <p:nvPr/>
        </p:nvSpPr>
        <p:spPr>
          <a:xfrm>
            <a:off x="6489700" y="3105150"/>
            <a:ext cx="165100" cy="39688"/>
          </a:xfrm>
          <a:custGeom>
            <a:avLst/>
            <a:gdLst/>
            <a:ahLst/>
            <a:cxnLst>
              <a:cxn ang="0">
                <a:pos x="52" y="56"/>
              </a:cxn>
              <a:cxn ang="0">
                <a:pos x="31" y="51"/>
              </a:cxn>
              <a:cxn ang="0">
                <a:pos x="14" y="45"/>
              </a:cxn>
              <a:cxn ang="0">
                <a:pos x="3" y="38"/>
              </a:cxn>
              <a:cxn ang="0">
                <a:pos x="1" y="35"/>
              </a:cxn>
              <a:cxn ang="0">
                <a:pos x="0" y="30"/>
              </a:cxn>
              <a:cxn ang="0">
                <a:pos x="1" y="25"/>
              </a:cxn>
              <a:cxn ang="0">
                <a:pos x="8" y="19"/>
              </a:cxn>
              <a:cxn ang="0">
                <a:pos x="19" y="15"/>
              </a:cxn>
              <a:cxn ang="0">
                <a:pos x="32" y="9"/>
              </a:cxn>
              <a:cxn ang="0">
                <a:pos x="50" y="5"/>
              </a:cxn>
              <a:cxn ang="0">
                <a:pos x="69" y="2"/>
              </a:cxn>
              <a:cxn ang="0">
                <a:pos x="90" y="0"/>
              </a:cxn>
              <a:cxn ang="0">
                <a:pos x="115" y="0"/>
              </a:cxn>
              <a:cxn ang="0">
                <a:pos x="139" y="0"/>
              </a:cxn>
              <a:cxn ang="0">
                <a:pos x="161" y="2"/>
              </a:cxn>
              <a:cxn ang="0">
                <a:pos x="179" y="5"/>
              </a:cxn>
              <a:cxn ang="0">
                <a:pos x="197" y="9"/>
              </a:cxn>
              <a:cxn ang="0">
                <a:pos x="210" y="15"/>
              </a:cxn>
              <a:cxn ang="0">
                <a:pos x="220" y="19"/>
              </a:cxn>
              <a:cxn ang="0">
                <a:pos x="228" y="25"/>
              </a:cxn>
              <a:cxn ang="0">
                <a:pos x="230" y="30"/>
              </a:cxn>
              <a:cxn ang="0">
                <a:pos x="230" y="35"/>
              </a:cxn>
              <a:cxn ang="0">
                <a:pos x="226" y="38"/>
              </a:cxn>
              <a:cxn ang="0">
                <a:pos x="214" y="45"/>
              </a:cxn>
              <a:cxn ang="0">
                <a:pos x="199" y="51"/>
              </a:cxn>
              <a:cxn ang="0">
                <a:pos x="178" y="56"/>
              </a:cxn>
              <a:cxn ang="0">
                <a:pos x="199" y="51"/>
              </a:cxn>
              <a:cxn ang="0">
                <a:pos x="214" y="45"/>
              </a:cxn>
              <a:cxn ang="0">
                <a:pos x="226" y="38"/>
              </a:cxn>
              <a:cxn ang="0">
                <a:pos x="230" y="35"/>
              </a:cxn>
              <a:cxn ang="0">
                <a:pos x="230" y="30"/>
              </a:cxn>
              <a:cxn ang="0">
                <a:pos x="228" y="25"/>
              </a:cxn>
              <a:cxn ang="0">
                <a:pos x="220" y="19"/>
              </a:cxn>
              <a:cxn ang="0">
                <a:pos x="210" y="15"/>
              </a:cxn>
              <a:cxn ang="0">
                <a:pos x="197" y="9"/>
              </a:cxn>
              <a:cxn ang="0">
                <a:pos x="179" y="5"/>
              </a:cxn>
              <a:cxn ang="0">
                <a:pos x="161" y="2"/>
              </a:cxn>
              <a:cxn ang="0">
                <a:pos x="139" y="0"/>
              </a:cxn>
              <a:cxn ang="0">
                <a:pos x="115" y="0"/>
              </a:cxn>
              <a:cxn ang="0">
                <a:pos x="90" y="0"/>
              </a:cxn>
              <a:cxn ang="0">
                <a:pos x="69" y="2"/>
              </a:cxn>
              <a:cxn ang="0">
                <a:pos x="50" y="5"/>
              </a:cxn>
              <a:cxn ang="0">
                <a:pos x="32" y="9"/>
              </a:cxn>
              <a:cxn ang="0">
                <a:pos x="19" y="15"/>
              </a:cxn>
              <a:cxn ang="0">
                <a:pos x="8" y="19"/>
              </a:cxn>
              <a:cxn ang="0">
                <a:pos x="1" y="25"/>
              </a:cxn>
              <a:cxn ang="0">
                <a:pos x="0" y="30"/>
              </a:cxn>
              <a:cxn ang="0">
                <a:pos x="1" y="35"/>
              </a:cxn>
              <a:cxn ang="0">
                <a:pos x="3" y="38"/>
              </a:cxn>
              <a:cxn ang="0">
                <a:pos x="14" y="45"/>
              </a:cxn>
              <a:cxn ang="0">
                <a:pos x="31" y="51"/>
              </a:cxn>
              <a:cxn ang="0">
                <a:pos x="52" y="56"/>
              </a:cxn>
            </a:cxnLst>
            <a:rect l="0" t="0" r="0" b="0"/>
            <a:pathLst>
              <a:path w="230" h="56">
                <a:moveTo>
                  <a:pt x="52" y="56"/>
                </a:moveTo>
                <a:lnTo>
                  <a:pt x="31" y="51"/>
                </a:lnTo>
                <a:lnTo>
                  <a:pt x="14" y="45"/>
                </a:lnTo>
                <a:lnTo>
                  <a:pt x="3" y="38"/>
                </a:lnTo>
                <a:lnTo>
                  <a:pt x="1" y="35"/>
                </a:lnTo>
                <a:lnTo>
                  <a:pt x="0" y="30"/>
                </a:lnTo>
                <a:lnTo>
                  <a:pt x="1" y="25"/>
                </a:lnTo>
                <a:lnTo>
                  <a:pt x="8" y="19"/>
                </a:lnTo>
                <a:lnTo>
                  <a:pt x="19" y="15"/>
                </a:lnTo>
                <a:lnTo>
                  <a:pt x="32" y="9"/>
                </a:lnTo>
                <a:lnTo>
                  <a:pt x="50" y="5"/>
                </a:lnTo>
                <a:lnTo>
                  <a:pt x="69" y="2"/>
                </a:lnTo>
                <a:lnTo>
                  <a:pt x="90" y="0"/>
                </a:lnTo>
                <a:lnTo>
                  <a:pt x="115" y="0"/>
                </a:lnTo>
                <a:lnTo>
                  <a:pt x="139" y="0"/>
                </a:lnTo>
                <a:lnTo>
                  <a:pt x="161" y="2"/>
                </a:lnTo>
                <a:lnTo>
                  <a:pt x="179" y="5"/>
                </a:lnTo>
                <a:lnTo>
                  <a:pt x="197" y="9"/>
                </a:lnTo>
                <a:lnTo>
                  <a:pt x="210" y="15"/>
                </a:lnTo>
                <a:lnTo>
                  <a:pt x="220" y="19"/>
                </a:lnTo>
                <a:lnTo>
                  <a:pt x="228" y="25"/>
                </a:lnTo>
                <a:lnTo>
                  <a:pt x="230" y="30"/>
                </a:lnTo>
                <a:lnTo>
                  <a:pt x="230" y="35"/>
                </a:lnTo>
                <a:lnTo>
                  <a:pt x="226" y="38"/>
                </a:lnTo>
                <a:lnTo>
                  <a:pt x="214" y="45"/>
                </a:lnTo>
                <a:lnTo>
                  <a:pt x="199" y="51"/>
                </a:lnTo>
                <a:lnTo>
                  <a:pt x="178" y="56"/>
                </a:lnTo>
                <a:lnTo>
                  <a:pt x="199" y="51"/>
                </a:lnTo>
                <a:lnTo>
                  <a:pt x="214" y="45"/>
                </a:lnTo>
                <a:lnTo>
                  <a:pt x="226" y="38"/>
                </a:lnTo>
                <a:lnTo>
                  <a:pt x="230" y="35"/>
                </a:lnTo>
                <a:lnTo>
                  <a:pt x="230" y="30"/>
                </a:lnTo>
                <a:lnTo>
                  <a:pt x="228" y="25"/>
                </a:lnTo>
                <a:lnTo>
                  <a:pt x="220" y="19"/>
                </a:lnTo>
                <a:lnTo>
                  <a:pt x="210" y="15"/>
                </a:lnTo>
                <a:lnTo>
                  <a:pt x="197" y="9"/>
                </a:lnTo>
                <a:lnTo>
                  <a:pt x="179" y="5"/>
                </a:lnTo>
                <a:lnTo>
                  <a:pt x="161" y="2"/>
                </a:lnTo>
                <a:lnTo>
                  <a:pt x="139" y="0"/>
                </a:lnTo>
                <a:lnTo>
                  <a:pt x="115" y="0"/>
                </a:lnTo>
                <a:lnTo>
                  <a:pt x="90" y="0"/>
                </a:lnTo>
                <a:lnTo>
                  <a:pt x="69" y="2"/>
                </a:lnTo>
                <a:lnTo>
                  <a:pt x="50" y="5"/>
                </a:lnTo>
                <a:lnTo>
                  <a:pt x="32" y="9"/>
                </a:lnTo>
                <a:lnTo>
                  <a:pt x="19" y="15"/>
                </a:lnTo>
                <a:lnTo>
                  <a:pt x="8" y="19"/>
                </a:lnTo>
                <a:lnTo>
                  <a:pt x="1" y="25"/>
                </a:lnTo>
                <a:lnTo>
                  <a:pt x="0" y="30"/>
                </a:lnTo>
                <a:lnTo>
                  <a:pt x="1" y="35"/>
                </a:lnTo>
                <a:lnTo>
                  <a:pt x="3" y="38"/>
                </a:lnTo>
                <a:lnTo>
                  <a:pt x="14" y="45"/>
                </a:lnTo>
                <a:lnTo>
                  <a:pt x="31" y="51"/>
                </a:lnTo>
                <a:lnTo>
                  <a:pt x="52" y="56"/>
                </a:lnTo>
                <a:close/>
              </a:path>
            </a:pathLst>
          </a:custGeom>
          <a:solidFill>
            <a:srgbClr val="8675B9"/>
          </a:solidFill>
          <a:ln w="11113" cap="flat" cmpd="sng">
            <a:solidFill>
              <a:srgbClr val="000000"/>
            </a:solidFill>
            <a:prstDash val="solid"/>
            <a:miter/>
            <a:headEnd type="none" w="med" len="med"/>
            <a:tailEnd type="none" w="med" len="med"/>
          </a:ln>
        </p:spPr>
        <p:txBody>
          <a:bodyPr/>
          <a:lstStyle/>
          <a:p>
            <a:endParaRPr lang="zh-CN" altLang="en-US"/>
          </a:p>
        </p:txBody>
      </p:sp>
      <p:sp>
        <p:nvSpPr>
          <p:cNvPr id="45556" name="Freeform 501"/>
          <p:cNvSpPr/>
          <p:nvPr/>
        </p:nvSpPr>
        <p:spPr>
          <a:xfrm>
            <a:off x="7002463" y="3233738"/>
            <a:ext cx="165100" cy="166687"/>
          </a:xfrm>
          <a:custGeom>
            <a:avLst/>
            <a:gdLst/>
            <a:ahLst/>
            <a:cxnLst>
              <a:cxn ang="0">
                <a:pos x="54" y="0"/>
              </a:cxn>
              <a:cxn ang="0">
                <a:pos x="32" y="20"/>
              </a:cxn>
              <a:cxn ang="0">
                <a:pos x="15" y="45"/>
              </a:cxn>
              <a:cxn ang="0">
                <a:pos x="3" y="76"/>
              </a:cxn>
              <a:cxn ang="0">
                <a:pos x="2" y="90"/>
              </a:cxn>
              <a:cxn ang="0">
                <a:pos x="0" y="107"/>
              </a:cxn>
              <a:cxn ang="0">
                <a:pos x="2" y="134"/>
              </a:cxn>
              <a:cxn ang="0">
                <a:pos x="9" y="157"/>
              </a:cxn>
              <a:cxn ang="0">
                <a:pos x="20" y="179"/>
              </a:cxn>
              <a:cxn ang="0">
                <a:pos x="33" y="199"/>
              </a:cxn>
              <a:cxn ang="0">
                <a:pos x="52" y="215"/>
              </a:cxn>
              <a:cxn ang="0">
                <a:pos x="70" y="227"/>
              </a:cxn>
              <a:cxn ang="0">
                <a:pos x="92" y="236"/>
              </a:cxn>
              <a:cxn ang="0">
                <a:pos x="116" y="238"/>
              </a:cxn>
              <a:cxn ang="0">
                <a:pos x="139" y="236"/>
              </a:cxn>
              <a:cxn ang="0">
                <a:pos x="161" y="227"/>
              </a:cxn>
              <a:cxn ang="0">
                <a:pos x="180" y="215"/>
              </a:cxn>
              <a:cxn ang="0">
                <a:pos x="197" y="199"/>
              </a:cxn>
              <a:cxn ang="0">
                <a:pos x="209" y="179"/>
              </a:cxn>
              <a:cxn ang="0">
                <a:pos x="221" y="157"/>
              </a:cxn>
              <a:cxn ang="0">
                <a:pos x="228" y="134"/>
              </a:cxn>
              <a:cxn ang="0">
                <a:pos x="231" y="107"/>
              </a:cxn>
              <a:cxn ang="0">
                <a:pos x="231" y="90"/>
              </a:cxn>
              <a:cxn ang="0">
                <a:pos x="226" y="76"/>
              </a:cxn>
              <a:cxn ang="0">
                <a:pos x="215" y="45"/>
              </a:cxn>
              <a:cxn ang="0">
                <a:pos x="199" y="20"/>
              </a:cxn>
              <a:cxn ang="0">
                <a:pos x="177" y="0"/>
              </a:cxn>
              <a:cxn ang="0">
                <a:pos x="199" y="20"/>
              </a:cxn>
              <a:cxn ang="0">
                <a:pos x="215" y="45"/>
              </a:cxn>
              <a:cxn ang="0">
                <a:pos x="226" y="76"/>
              </a:cxn>
              <a:cxn ang="0">
                <a:pos x="231" y="90"/>
              </a:cxn>
              <a:cxn ang="0">
                <a:pos x="231" y="107"/>
              </a:cxn>
              <a:cxn ang="0">
                <a:pos x="228" y="134"/>
              </a:cxn>
              <a:cxn ang="0">
                <a:pos x="221" y="157"/>
              </a:cxn>
              <a:cxn ang="0">
                <a:pos x="209" y="179"/>
              </a:cxn>
              <a:cxn ang="0">
                <a:pos x="197" y="199"/>
              </a:cxn>
              <a:cxn ang="0">
                <a:pos x="180" y="215"/>
              </a:cxn>
              <a:cxn ang="0">
                <a:pos x="161" y="227"/>
              </a:cxn>
              <a:cxn ang="0">
                <a:pos x="139" y="236"/>
              </a:cxn>
              <a:cxn ang="0">
                <a:pos x="116" y="238"/>
              </a:cxn>
              <a:cxn ang="0">
                <a:pos x="92" y="236"/>
              </a:cxn>
              <a:cxn ang="0">
                <a:pos x="70" y="227"/>
              </a:cxn>
              <a:cxn ang="0">
                <a:pos x="52" y="215"/>
              </a:cxn>
              <a:cxn ang="0">
                <a:pos x="33" y="199"/>
              </a:cxn>
              <a:cxn ang="0">
                <a:pos x="20" y="179"/>
              </a:cxn>
              <a:cxn ang="0">
                <a:pos x="9" y="157"/>
              </a:cxn>
              <a:cxn ang="0">
                <a:pos x="2" y="134"/>
              </a:cxn>
              <a:cxn ang="0">
                <a:pos x="0" y="107"/>
              </a:cxn>
              <a:cxn ang="0">
                <a:pos x="2" y="90"/>
              </a:cxn>
              <a:cxn ang="0">
                <a:pos x="3" y="76"/>
              </a:cxn>
              <a:cxn ang="0">
                <a:pos x="15" y="45"/>
              </a:cxn>
              <a:cxn ang="0">
                <a:pos x="32" y="20"/>
              </a:cxn>
              <a:cxn ang="0">
                <a:pos x="54" y="0"/>
              </a:cxn>
            </a:cxnLst>
            <a:rect l="0" t="0" r="0" b="0"/>
            <a:pathLst>
              <a:path w="231" h="238">
                <a:moveTo>
                  <a:pt x="54" y="0"/>
                </a:moveTo>
                <a:lnTo>
                  <a:pt x="32" y="20"/>
                </a:lnTo>
                <a:lnTo>
                  <a:pt x="15" y="45"/>
                </a:lnTo>
                <a:lnTo>
                  <a:pt x="3" y="76"/>
                </a:lnTo>
                <a:lnTo>
                  <a:pt x="2" y="90"/>
                </a:lnTo>
                <a:lnTo>
                  <a:pt x="0" y="107"/>
                </a:lnTo>
                <a:lnTo>
                  <a:pt x="2" y="134"/>
                </a:lnTo>
                <a:lnTo>
                  <a:pt x="9" y="157"/>
                </a:lnTo>
                <a:lnTo>
                  <a:pt x="20" y="179"/>
                </a:lnTo>
                <a:lnTo>
                  <a:pt x="33" y="199"/>
                </a:lnTo>
                <a:lnTo>
                  <a:pt x="52" y="215"/>
                </a:lnTo>
                <a:lnTo>
                  <a:pt x="70" y="227"/>
                </a:lnTo>
                <a:lnTo>
                  <a:pt x="92" y="236"/>
                </a:lnTo>
                <a:lnTo>
                  <a:pt x="116" y="238"/>
                </a:lnTo>
                <a:lnTo>
                  <a:pt x="139" y="236"/>
                </a:lnTo>
                <a:lnTo>
                  <a:pt x="161" y="227"/>
                </a:lnTo>
                <a:lnTo>
                  <a:pt x="180" y="215"/>
                </a:lnTo>
                <a:lnTo>
                  <a:pt x="197" y="199"/>
                </a:lnTo>
                <a:lnTo>
                  <a:pt x="209" y="179"/>
                </a:lnTo>
                <a:lnTo>
                  <a:pt x="221" y="157"/>
                </a:lnTo>
                <a:lnTo>
                  <a:pt x="228" y="134"/>
                </a:lnTo>
                <a:lnTo>
                  <a:pt x="231" y="107"/>
                </a:lnTo>
                <a:lnTo>
                  <a:pt x="231" y="90"/>
                </a:lnTo>
                <a:lnTo>
                  <a:pt x="226" y="76"/>
                </a:lnTo>
                <a:lnTo>
                  <a:pt x="215" y="45"/>
                </a:lnTo>
                <a:lnTo>
                  <a:pt x="199" y="20"/>
                </a:lnTo>
                <a:lnTo>
                  <a:pt x="177" y="0"/>
                </a:lnTo>
                <a:lnTo>
                  <a:pt x="199" y="20"/>
                </a:lnTo>
                <a:lnTo>
                  <a:pt x="215" y="45"/>
                </a:lnTo>
                <a:lnTo>
                  <a:pt x="226" y="76"/>
                </a:lnTo>
                <a:lnTo>
                  <a:pt x="231" y="90"/>
                </a:lnTo>
                <a:lnTo>
                  <a:pt x="231" y="107"/>
                </a:lnTo>
                <a:lnTo>
                  <a:pt x="228" y="134"/>
                </a:lnTo>
                <a:lnTo>
                  <a:pt x="221" y="157"/>
                </a:lnTo>
                <a:lnTo>
                  <a:pt x="209" y="179"/>
                </a:lnTo>
                <a:lnTo>
                  <a:pt x="197" y="199"/>
                </a:lnTo>
                <a:lnTo>
                  <a:pt x="180" y="215"/>
                </a:lnTo>
                <a:lnTo>
                  <a:pt x="161" y="227"/>
                </a:lnTo>
                <a:lnTo>
                  <a:pt x="139" y="236"/>
                </a:lnTo>
                <a:lnTo>
                  <a:pt x="116" y="238"/>
                </a:lnTo>
                <a:lnTo>
                  <a:pt x="92" y="236"/>
                </a:lnTo>
                <a:lnTo>
                  <a:pt x="70" y="227"/>
                </a:lnTo>
                <a:lnTo>
                  <a:pt x="52" y="215"/>
                </a:lnTo>
                <a:lnTo>
                  <a:pt x="33" y="199"/>
                </a:lnTo>
                <a:lnTo>
                  <a:pt x="20" y="179"/>
                </a:lnTo>
                <a:lnTo>
                  <a:pt x="9" y="157"/>
                </a:lnTo>
                <a:lnTo>
                  <a:pt x="2" y="134"/>
                </a:lnTo>
                <a:lnTo>
                  <a:pt x="0" y="107"/>
                </a:lnTo>
                <a:lnTo>
                  <a:pt x="2" y="90"/>
                </a:lnTo>
                <a:lnTo>
                  <a:pt x="3" y="76"/>
                </a:lnTo>
                <a:lnTo>
                  <a:pt x="15" y="45"/>
                </a:lnTo>
                <a:lnTo>
                  <a:pt x="32" y="20"/>
                </a:lnTo>
                <a:lnTo>
                  <a:pt x="54" y="0"/>
                </a:lnTo>
                <a:close/>
              </a:path>
            </a:pathLst>
          </a:custGeom>
          <a:solidFill>
            <a:srgbClr val="8675B9"/>
          </a:solidFill>
          <a:ln w="11113" cap="flat" cmpd="sng">
            <a:solidFill>
              <a:srgbClr val="000000"/>
            </a:solidFill>
            <a:prstDash val="solid"/>
            <a:miter/>
            <a:headEnd type="none" w="med" len="med"/>
            <a:tailEnd type="none" w="med" len="med"/>
          </a:ln>
        </p:spPr>
        <p:txBody>
          <a:bodyPr/>
          <a:lstStyle/>
          <a:p>
            <a:endParaRPr lang="zh-CN" altLang="en-US"/>
          </a:p>
        </p:txBody>
      </p:sp>
      <p:sp>
        <p:nvSpPr>
          <p:cNvPr id="45557" name="Freeform 502"/>
          <p:cNvSpPr/>
          <p:nvPr/>
        </p:nvSpPr>
        <p:spPr>
          <a:xfrm>
            <a:off x="6894513" y="3103563"/>
            <a:ext cx="163512" cy="39687"/>
          </a:xfrm>
          <a:custGeom>
            <a:avLst/>
            <a:gdLst/>
            <a:ahLst/>
            <a:cxnLst>
              <a:cxn ang="0">
                <a:pos x="54" y="56"/>
              </a:cxn>
              <a:cxn ang="0">
                <a:pos x="31" y="51"/>
              </a:cxn>
              <a:cxn ang="0">
                <a:pos x="14" y="45"/>
              </a:cxn>
              <a:cxn ang="0">
                <a:pos x="4" y="38"/>
              </a:cxn>
              <a:cxn ang="0">
                <a:pos x="3" y="34"/>
              </a:cxn>
              <a:cxn ang="0">
                <a:pos x="0" y="31"/>
              </a:cxn>
              <a:cxn ang="0">
                <a:pos x="3" y="26"/>
              </a:cxn>
              <a:cxn ang="0">
                <a:pos x="10" y="20"/>
              </a:cxn>
              <a:cxn ang="0">
                <a:pos x="20" y="14"/>
              </a:cxn>
              <a:cxn ang="0">
                <a:pos x="32" y="10"/>
              </a:cxn>
              <a:cxn ang="0">
                <a:pos x="51" y="6"/>
              </a:cxn>
              <a:cxn ang="0">
                <a:pos x="69" y="2"/>
              </a:cxn>
              <a:cxn ang="0">
                <a:pos x="91" y="0"/>
              </a:cxn>
              <a:cxn ang="0">
                <a:pos x="114" y="0"/>
              </a:cxn>
              <a:cxn ang="0">
                <a:pos x="138" y="0"/>
              </a:cxn>
              <a:cxn ang="0">
                <a:pos x="160" y="2"/>
              </a:cxn>
              <a:cxn ang="0">
                <a:pos x="178" y="6"/>
              </a:cxn>
              <a:cxn ang="0">
                <a:pos x="197" y="10"/>
              </a:cxn>
              <a:cxn ang="0">
                <a:pos x="210" y="14"/>
              </a:cxn>
              <a:cxn ang="0">
                <a:pos x="221" y="20"/>
              </a:cxn>
              <a:cxn ang="0">
                <a:pos x="229" y="26"/>
              </a:cxn>
              <a:cxn ang="0">
                <a:pos x="230" y="31"/>
              </a:cxn>
              <a:cxn ang="0">
                <a:pos x="230" y="34"/>
              </a:cxn>
              <a:cxn ang="0">
                <a:pos x="226" y="38"/>
              </a:cxn>
              <a:cxn ang="0">
                <a:pos x="216" y="45"/>
              </a:cxn>
              <a:cxn ang="0">
                <a:pos x="199" y="51"/>
              </a:cxn>
              <a:cxn ang="0">
                <a:pos x="177" y="56"/>
              </a:cxn>
              <a:cxn ang="0">
                <a:pos x="199" y="51"/>
              </a:cxn>
              <a:cxn ang="0">
                <a:pos x="216" y="45"/>
              </a:cxn>
              <a:cxn ang="0">
                <a:pos x="226" y="38"/>
              </a:cxn>
              <a:cxn ang="0">
                <a:pos x="230" y="34"/>
              </a:cxn>
              <a:cxn ang="0">
                <a:pos x="230" y="31"/>
              </a:cxn>
              <a:cxn ang="0">
                <a:pos x="229" y="26"/>
              </a:cxn>
              <a:cxn ang="0">
                <a:pos x="221" y="20"/>
              </a:cxn>
              <a:cxn ang="0">
                <a:pos x="210" y="14"/>
              </a:cxn>
              <a:cxn ang="0">
                <a:pos x="197" y="10"/>
              </a:cxn>
              <a:cxn ang="0">
                <a:pos x="178" y="6"/>
              </a:cxn>
              <a:cxn ang="0">
                <a:pos x="160" y="2"/>
              </a:cxn>
              <a:cxn ang="0">
                <a:pos x="138" y="0"/>
              </a:cxn>
              <a:cxn ang="0">
                <a:pos x="114" y="0"/>
              </a:cxn>
              <a:cxn ang="0">
                <a:pos x="91" y="0"/>
              </a:cxn>
              <a:cxn ang="0">
                <a:pos x="69" y="2"/>
              </a:cxn>
              <a:cxn ang="0">
                <a:pos x="51" y="6"/>
              </a:cxn>
              <a:cxn ang="0">
                <a:pos x="32" y="10"/>
              </a:cxn>
              <a:cxn ang="0">
                <a:pos x="20" y="14"/>
              </a:cxn>
              <a:cxn ang="0">
                <a:pos x="10" y="20"/>
              </a:cxn>
              <a:cxn ang="0">
                <a:pos x="3" y="26"/>
              </a:cxn>
              <a:cxn ang="0">
                <a:pos x="0" y="31"/>
              </a:cxn>
              <a:cxn ang="0">
                <a:pos x="3" y="34"/>
              </a:cxn>
              <a:cxn ang="0">
                <a:pos x="4" y="38"/>
              </a:cxn>
              <a:cxn ang="0">
                <a:pos x="14" y="45"/>
              </a:cxn>
              <a:cxn ang="0">
                <a:pos x="31" y="51"/>
              </a:cxn>
              <a:cxn ang="0">
                <a:pos x="54" y="56"/>
              </a:cxn>
            </a:cxnLst>
            <a:rect l="0" t="0" r="0" b="0"/>
            <a:pathLst>
              <a:path w="230" h="56">
                <a:moveTo>
                  <a:pt x="54" y="56"/>
                </a:moveTo>
                <a:lnTo>
                  <a:pt x="31" y="51"/>
                </a:lnTo>
                <a:lnTo>
                  <a:pt x="14" y="45"/>
                </a:lnTo>
                <a:lnTo>
                  <a:pt x="4" y="38"/>
                </a:lnTo>
                <a:lnTo>
                  <a:pt x="3" y="34"/>
                </a:lnTo>
                <a:lnTo>
                  <a:pt x="0" y="31"/>
                </a:lnTo>
                <a:lnTo>
                  <a:pt x="3" y="26"/>
                </a:lnTo>
                <a:lnTo>
                  <a:pt x="10" y="20"/>
                </a:lnTo>
                <a:lnTo>
                  <a:pt x="20" y="14"/>
                </a:lnTo>
                <a:lnTo>
                  <a:pt x="32" y="10"/>
                </a:lnTo>
                <a:lnTo>
                  <a:pt x="51" y="6"/>
                </a:lnTo>
                <a:lnTo>
                  <a:pt x="69" y="2"/>
                </a:lnTo>
                <a:lnTo>
                  <a:pt x="91" y="0"/>
                </a:lnTo>
                <a:lnTo>
                  <a:pt x="114" y="0"/>
                </a:lnTo>
                <a:lnTo>
                  <a:pt x="138" y="0"/>
                </a:lnTo>
                <a:lnTo>
                  <a:pt x="160" y="2"/>
                </a:lnTo>
                <a:lnTo>
                  <a:pt x="178" y="6"/>
                </a:lnTo>
                <a:lnTo>
                  <a:pt x="197" y="10"/>
                </a:lnTo>
                <a:lnTo>
                  <a:pt x="210" y="14"/>
                </a:lnTo>
                <a:lnTo>
                  <a:pt x="221" y="20"/>
                </a:lnTo>
                <a:lnTo>
                  <a:pt x="229" y="26"/>
                </a:lnTo>
                <a:lnTo>
                  <a:pt x="230" y="31"/>
                </a:lnTo>
                <a:lnTo>
                  <a:pt x="230" y="34"/>
                </a:lnTo>
                <a:lnTo>
                  <a:pt x="226" y="38"/>
                </a:lnTo>
                <a:lnTo>
                  <a:pt x="216" y="45"/>
                </a:lnTo>
                <a:lnTo>
                  <a:pt x="199" y="51"/>
                </a:lnTo>
                <a:lnTo>
                  <a:pt x="177" y="56"/>
                </a:lnTo>
                <a:lnTo>
                  <a:pt x="199" y="51"/>
                </a:lnTo>
                <a:lnTo>
                  <a:pt x="216" y="45"/>
                </a:lnTo>
                <a:lnTo>
                  <a:pt x="226" y="38"/>
                </a:lnTo>
                <a:lnTo>
                  <a:pt x="230" y="34"/>
                </a:lnTo>
                <a:lnTo>
                  <a:pt x="230" y="31"/>
                </a:lnTo>
                <a:lnTo>
                  <a:pt x="229" y="26"/>
                </a:lnTo>
                <a:lnTo>
                  <a:pt x="221" y="20"/>
                </a:lnTo>
                <a:lnTo>
                  <a:pt x="210" y="14"/>
                </a:lnTo>
                <a:lnTo>
                  <a:pt x="197" y="10"/>
                </a:lnTo>
                <a:lnTo>
                  <a:pt x="178" y="6"/>
                </a:lnTo>
                <a:lnTo>
                  <a:pt x="160" y="2"/>
                </a:lnTo>
                <a:lnTo>
                  <a:pt x="138" y="0"/>
                </a:lnTo>
                <a:lnTo>
                  <a:pt x="114" y="0"/>
                </a:lnTo>
                <a:lnTo>
                  <a:pt x="91" y="0"/>
                </a:lnTo>
                <a:lnTo>
                  <a:pt x="69" y="2"/>
                </a:lnTo>
                <a:lnTo>
                  <a:pt x="51" y="6"/>
                </a:lnTo>
                <a:lnTo>
                  <a:pt x="32" y="10"/>
                </a:lnTo>
                <a:lnTo>
                  <a:pt x="20" y="14"/>
                </a:lnTo>
                <a:lnTo>
                  <a:pt x="10" y="20"/>
                </a:lnTo>
                <a:lnTo>
                  <a:pt x="3" y="26"/>
                </a:lnTo>
                <a:lnTo>
                  <a:pt x="0" y="31"/>
                </a:lnTo>
                <a:lnTo>
                  <a:pt x="3" y="34"/>
                </a:lnTo>
                <a:lnTo>
                  <a:pt x="4" y="38"/>
                </a:lnTo>
                <a:lnTo>
                  <a:pt x="14" y="45"/>
                </a:lnTo>
                <a:lnTo>
                  <a:pt x="31" y="51"/>
                </a:lnTo>
                <a:lnTo>
                  <a:pt x="54" y="56"/>
                </a:lnTo>
                <a:close/>
              </a:path>
            </a:pathLst>
          </a:custGeom>
          <a:solidFill>
            <a:srgbClr val="8675B9"/>
          </a:solidFill>
          <a:ln w="11113" cap="flat" cmpd="sng">
            <a:solidFill>
              <a:srgbClr val="000000"/>
            </a:solidFill>
            <a:prstDash val="solid"/>
            <a:miter/>
            <a:headEnd type="none" w="med" len="med"/>
            <a:tailEnd type="none" w="med" len="med"/>
          </a:ln>
        </p:spPr>
        <p:txBody>
          <a:bodyPr/>
          <a:lstStyle/>
          <a:p>
            <a:endParaRPr lang="zh-CN" altLang="en-US"/>
          </a:p>
        </p:txBody>
      </p:sp>
      <p:sp>
        <p:nvSpPr>
          <p:cNvPr id="45558" name="Freeform 503"/>
          <p:cNvSpPr/>
          <p:nvPr/>
        </p:nvSpPr>
        <p:spPr>
          <a:xfrm>
            <a:off x="6796088" y="3233738"/>
            <a:ext cx="165100" cy="39687"/>
          </a:xfrm>
          <a:custGeom>
            <a:avLst/>
            <a:gdLst/>
            <a:ahLst/>
            <a:cxnLst>
              <a:cxn ang="0">
                <a:pos x="54" y="0"/>
              </a:cxn>
              <a:cxn ang="0">
                <a:pos x="32" y="5"/>
              </a:cxn>
              <a:cxn ang="0">
                <a:pos x="16" y="9"/>
              </a:cxn>
              <a:cxn ang="0">
                <a:pos x="4" y="18"/>
              </a:cxn>
              <a:cxn ang="0">
                <a:pos x="3" y="21"/>
              </a:cxn>
              <a:cxn ang="0">
                <a:pos x="0" y="25"/>
              </a:cxn>
              <a:cxn ang="0">
                <a:pos x="3" y="31"/>
              </a:cxn>
              <a:cxn ang="0">
                <a:pos x="10" y="37"/>
              </a:cxn>
              <a:cxn ang="0">
                <a:pos x="20" y="41"/>
              </a:cxn>
              <a:cxn ang="0">
                <a:pos x="33" y="47"/>
              </a:cxn>
              <a:cxn ang="0">
                <a:pos x="51" y="50"/>
              </a:cxn>
              <a:cxn ang="0">
                <a:pos x="69" y="54"/>
              </a:cxn>
              <a:cxn ang="0">
                <a:pos x="91" y="56"/>
              </a:cxn>
              <a:cxn ang="0">
                <a:pos x="115" y="56"/>
              </a:cxn>
              <a:cxn ang="0">
                <a:pos x="139" y="56"/>
              </a:cxn>
              <a:cxn ang="0">
                <a:pos x="161" y="54"/>
              </a:cxn>
              <a:cxn ang="0">
                <a:pos x="179" y="50"/>
              </a:cxn>
              <a:cxn ang="0">
                <a:pos x="197" y="47"/>
              </a:cxn>
              <a:cxn ang="0">
                <a:pos x="210" y="41"/>
              </a:cxn>
              <a:cxn ang="0">
                <a:pos x="221" y="37"/>
              </a:cxn>
              <a:cxn ang="0">
                <a:pos x="228" y="31"/>
              </a:cxn>
              <a:cxn ang="0">
                <a:pos x="230" y="25"/>
              </a:cxn>
              <a:cxn ang="0">
                <a:pos x="230" y="21"/>
              </a:cxn>
              <a:cxn ang="0">
                <a:pos x="226" y="18"/>
              </a:cxn>
              <a:cxn ang="0">
                <a:pos x="215" y="9"/>
              </a:cxn>
              <a:cxn ang="0">
                <a:pos x="199" y="5"/>
              </a:cxn>
              <a:cxn ang="0">
                <a:pos x="178" y="0"/>
              </a:cxn>
              <a:cxn ang="0">
                <a:pos x="199" y="5"/>
              </a:cxn>
              <a:cxn ang="0">
                <a:pos x="215" y="9"/>
              </a:cxn>
              <a:cxn ang="0">
                <a:pos x="226" y="18"/>
              </a:cxn>
              <a:cxn ang="0">
                <a:pos x="230" y="21"/>
              </a:cxn>
              <a:cxn ang="0">
                <a:pos x="230" y="25"/>
              </a:cxn>
              <a:cxn ang="0">
                <a:pos x="228" y="31"/>
              </a:cxn>
              <a:cxn ang="0">
                <a:pos x="221" y="37"/>
              </a:cxn>
              <a:cxn ang="0">
                <a:pos x="210" y="41"/>
              </a:cxn>
              <a:cxn ang="0">
                <a:pos x="197" y="47"/>
              </a:cxn>
              <a:cxn ang="0">
                <a:pos x="179" y="50"/>
              </a:cxn>
              <a:cxn ang="0">
                <a:pos x="161" y="54"/>
              </a:cxn>
              <a:cxn ang="0">
                <a:pos x="139" y="56"/>
              </a:cxn>
              <a:cxn ang="0">
                <a:pos x="115" y="56"/>
              </a:cxn>
              <a:cxn ang="0">
                <a:pos x="91" y="56"/>
              </a:cxn>
              <a:cxn ang="0">
                <a:pos x="69" y="54"/>
              </a:cxn>
              <a:cxn ang="0">
                <a:pos x="51" y="50"/>
              </a:cxn>
              <a:cxn ang="0">
                <a:pos x="33" y="47"/>
              </a:cxn>
              <a:cxn ang="0">
                <a:pos x="20" y="41"/>
              </a:cxn>
              <a:cxn ang="0">
                <a:pos x="10" y="37"/>
              </a:cxn>
              <a:cxn ang="0">
                <a:pos x="3" y="31"/>
              </a:cxn>
              <a:cxn ang="0">
                <a:pos x="0" y="25"/>
              </a:cxn>
              <a:cxn ang="0">
                <a:pos x="3" y="21"/>
              </a:cxn>
              <a:cxn ang="0">
                <a:pos x="4" y="18"/>
              </a:cxn>
              <a:cxn ang="0">
                <a:pos x="16" y="9"/>
              </a:cxn>
              <a:cxn ang="0">
                <a:pos x="32" y="5"/>
              </a:cxn>
              <a:cxn ang="0">
                <a:pos x="54" y="0"/>
              </a:cxn>
            </a:cxnLst>
            <a:rect l="0" t="0" r="0" b="0"/>
            <a:pathLst>
              <a:path w="230" h="56">
                <a:moveTo>
                  <a:pt x="54" y="0"/>
                </a:moveTo>
                <a:lnTo>
                  <a:pt x="32" y="5"/>
                </a:lnTo>
                <a:lnTo>
                  <a:pt x="16" y="9"/>
                </a:lnTo>
                <a:lnTo>
                  <a:pt x="4" y="18"/>
                </a:lnTo>
                <a:lnTo>
                  <a:pt x="3" y="21"/>
                </a:lnTo>
                <a:lnTo>
                  <a:pt x="0" y="25"/>
                </a:lnTo>
                <a:lnTo>
                  <a:pt x="3" y="31"/>
                </a:lnTo>
                <a:lnTo>
                  <a:pt x="10" y="37"/>
                </a:lnTo>
                <a:lnTo>
                  <a:pt x="20" y="41"/>
                </a:lnTo>
                <a:lnTo>
                  <a:pt x="33" y="47"/>
                </a:lnTo>
                <a:lnTo>
                  <a:pt x="51" y="50"/>
                </a:lnTo>
                <a:lnTo>
                  <a:pt x="69" y="54"/>
                </a:lnTo>
                <a:lnTo>
                  <a:pt x="91" y="56"/>
                </a:lnTo>
                <a:lnTo>
                  <a:pt x="115" y="56"/>
                </a:lnTo>
                <a:lnTo>
                  <a:pt x="139" y="56"/>
                </a:lnTo>
                <a:lnTo>
                  <a:pt x="161" y="54"/>
                </a:lnTo>
                <a:lnTo>
                  <a:pt x="179" y="50"/>
                </a:lnTo>
                <a:lnTo>
                  <a:pt x="197" y="47"/>
                </a:lnTo>
                <a:lnTo>
                  <a:pt x="210" y="41"/>
                </a:lnTo>
                <a:lnTo>
                  <a:pt x="221" y="37"/>
                </a:lnTo>
                <a:lnTo>
                  <a:pt x="228" y="31"/>
                </a:lnTo>
                <a:lnTo>
                  <a:pt x="230" y="25"/>
                </a:lnTo>
                <a:lnTo>
                  <a:pt x="230" y="21"/>
                </a:lnTo>
                <a:lnTo>
                  <a:pt x="226" y="18"/>
                </a:lnTo>
                <a:lnTo>
                  <a:pt x="215" y="9"/>
                </a:lnTo>
                <a:lnTo>
                  <a:pt x="199" y="5"/>
                </a:lnTo>
                <a:lnTo>
                  <a:pt x="178" y="0"/>
                </a:lnTo>
                <a:lnTo>
                  <a:pt x="199" y="5"/>
                </a:lnTo>
                <a:lnTo>
                  <a:pt x="215" y="9"/>
                </a:lnTo>
                <a:lnTo>
                  <a:pt x="226" y="18"/>
                </a:lnTo>
                <a:lnTo>
                  <a:pt x="230" y="21"/>
                </a:lnTo>
                <a:lnTo>
                  <a:pt x="230" y="25"/>
                </a:lnTo>
                <a:lnTo>
                  <a:pt x="228" y="31"/>
                </a:lnTo>
                <a:lnTo>
                  <a:pt x="221" y="37"/>
                </a:lnTo>
                <a:lnTo>
                  <a:pt x="210" y="41"/>
                </a:lnTo>
                <a:lnTo>
                  <a:pt x="197" y="47"/>
                </a:lnTo>
                <a:lnTo>
                  <a:pt x="179" y="50"/>
                </a:lnTo>
                <a:lnTo>
                  <a:pt x="161" y="54"/>
                </a:lnTo>
                <a:lnTo>
                  <a:pt x="139" y="56"/>
                </a:lnTo>
                <a:lnTo>
                  <a:pt x="115" y="56"/>
                </a:lnTo>
                <a:lnTo>
                  <a:pt x="91" y="56"/>
                </a:lnTo>
                <a:lnTo>
                  <a:pt x="69" y="54"/>
                </a:lnTo>
                <a:lnTo>
                  <a:pt x="51" y="50"/>
                </a:lnTo>
                <a:lnTo>
                  <a:pt x="33" y="47"/>
                </a:lnTo>
                <a:lnTo>
                  <a:pt x="20" y="41"/>
                </a:lnTo>
                <a:lnTo>
                  <a:pt x="10" y="37"/>
                </a:lnTo>
                <a:lnTo>
                  <a:pt x="3" y="31"/>
                </a:lnTo>
                <a:lnTo>
                  <a:pt x="0" y="25"/>
                </a:lnTo>
                <a:lnTo>
                  <a:pt x="3" y="21"/>
                </a:lnTo>
                <a:lnTo>
                  <a:pt x="4" y="18"/>
                </a:lnTo>
                <a:lnTo>
                  <a:pt x="16" y="9"/>
                </a:lnTo>
                <a:lnTo>
                  <a:pt x="32" y="5"/>
                </a:lnTo>
                <a:lnTo>
                  <a:pt x="54" y="0"/>
                </a:lnTo>
                <a:close/>
              </a:path>
            </a:pathLst>
          </a:custGeom>
          <a:solidFill>
            <a:srgbClr val="8675B9"/>
          </a:solidFill>
          <a:ln w="11113" cap="flat" cmpd="sng">
            <a:solidFill>
              <a:srgbClr val="000000"/>
            </a:solidFill>
            <a:prstDash val="solid"/>
            <a:miter/>
            <a:headEnd type="none" w="med" len="med"/>
            <a:tailEnd type="none" w="med" len="med"/>
          </a:ln>
        </p:spPr>
        <p:txBody>
          <a:bodyPr/>
          <a:lstStyle/>
          <a:p>
            <a:endParaRPr lang="zh-CN" altLang="en-US"/>
          </a:p>
        </p:txBody>
      </p:sp>
      <p:sp>
        <p:nvSpPr>
          <p:cNvPr id="45559" name="Freeform 504"/>
          <p:cNvSpPr/>
          <p:nvPr/>
        </p:nvSpPr>
        <p:spPr>
          <a:xfrm>
            <a:off x="6691313" y="3105150"/>
            <a:ext cx="165100" cy="39688"/>
          </a:xfrm>
          <a:custGeom>
            <a:avLst/>
            <a:gdLst/>
            <a:ahLst/>
            <a:cxnLst>
              <a:cxn ang="0">
                <a:pos x="53" y="56"/>
              </a:cxn>
              <a:cxn ang="0">
                <a:pos x="31" y="51"/>
              </a:cxn>
              <a:cxn ang="0">
                <a:pos x="16" y="45"/>
              </a:cxn>
              <a:cxn ang="0">
                <a:pos x="4" y="38"/>
              </a:cxn>
              <a:cxn ang="0">
                <a:pos x="3" y="35"/>
              </a:cxn>
              <a:cxn ang="0">
                <a:pos x="0" y="30"/>
              </a:cxn>
              <a:cxn ang="0">
                <a:pos x="3" y="25"/>
              </a:cxn>
              <a:cxn ang="0">
                <a:pos x="10" y="19"/>
              </a:cxn>
              <a:cxn ang="0">
                <a:pos x="21" y="15"/>
              </a:cxn>
              <a:cxn ang="0">
                <a:pos x="34" y="9"/>
              </a:cxn>
              <a:cxn ang="0">
                <a:pos x="51" y="5"/>
              </a:cxn>
              <a:cxn ang="0">
                <a:pos x="69" y="2"/>
              </a:cxn>
              <a:cxn ang="0">
                <a:pos x="92" y="0"/>
              </a:cxn>
              <a:cxn ang="0">
                <a:pos x="115" y="0"/>
              </a:cxn>
              <a:cxn ang="0">
                <a:pos x="139" y="0"/>
              </a:cxn>
              <a:cxn ang="0">
                <a:pos x="161" y="2"/>
              </a:cxn>
              <a:cxn ang="0">
                <a:pos x="179" y="5"/>
              </a:cxn>
              <a:cxn ang="0">
                <a:pos x="197" y="9"/>
              </a:cxn>
              <a:cxn ang="0">
                <a:pos x="210" y="15"/>
              </a:cxn>
              <a:cxn ang="0">
                <a:pos x="221" y="19"/>
              </a:cxn>
              <a:cxn ang="0">
                <a:pos x="228" y="25"/>
              </a:cxn>
              <a:cxn ang="0">
                <a:pos x="230" y="30"/>
              </a:cxn>
              <a:cxn ang="0">
                <a:pos x="230" y="35"/>
              </a:cxn>
              <a:cxn ang="0">
                <a:pos x="227" y="38"/>
              </a:cxn>
              <a:cxn ang="0">
                <a:pos x="215" y="45"/>
              </a:cxn>
              <a:cxn ang="0">
                <a:pos x="198" y="51"/>
              </a:cxn>
              <a:cxn ang="0">
                <a:pos x="177" y="56"/>
              </a:cxn>
              <a:cxn ang="0">
                <a:pos x="198" y="51"/>
              </a:cxn>
              <a:cxn ang="0">
                <a:pos x="215" y="45"/>
              </a:cxn>
              <a:cxn ang="0">
                <a:pos x="227" y="38"/>
              </a:cxn>
              <a:cxn ang="0">
                <a:pos x="230" y="35"/>
              </a:cxn>
              <a:cxn ang="0">
                <a:pos x="230" y="30"/>
              </a:cxn>
              <a:cxn ang="0">
                <a:pos x="228" y="25"/>
              </a:cxn>
              <a:cxn ang="0">
                <a:pos x="221" y="19"/>
              </a:cxn>
              <a:cxn ang="0">
                <a:pos x="210" y="15"/>
              </a:cxn>
              <a:cxn ang="0">
                <a:pos x="197" y="9"/>
              </a:cxn>
              <a:cxn ang="0">
                <a:pos x="179" y="5"/>
              </a:cxn>
              <a:cxn ang="0">
                <a:pos x="161" y="2"/>
              </a:cxn>
              <a:cxn ang="0">
                <a:pos x="139" y="0"/>
              </a:cxn>
              <a:cxn ang="0">
                <a:pos x="115" y="0"/>
              </a:cxn>
              <a:cxn ang="0">
                <a:pos x="92" y="0"/>
              </a:cxn>
              <a:cxn ang="0">
                <a:pos x="69" y="2"/>
              </a:cxn>
              <a:cxn ang="0">
                <a:pos x="51" y="5"/>
              </a:cxn>
              <a:cxn ang="0">
                <a:pos x="34" y="9"/>
              </a:cxn>
              <a:cxn ang="0">
                <a:pos x="21" y="15"/>
              </a:cxn>
              <a:cxn ang="0">
                <a:pos x="10" y="19"/>
              </a:cxn>
              <a:cxn ang="0">
                <a:pos x="3" y="25"/>
              </a:cxn>
              <a:cxn ang="0">
                <a:pos x="0" y="30"/>
              </a:cxn>
              <a:cxn ang="0">
                <a:pos x="3" y="35"/>
              </a:cxn>
              <a:cxn ang="0">
                <a:pos x="4" y="38"/>
              </a:cxn>
              <a:cxn ang="0">
                <a:pos x="16" y="45"/>
              </a:cxn>
              <a:cxn ang="0">
                <a:pos x="31" y="51"/>
              </a:cxn>
              <a:cxn ang="0">
                <a:pos x="53" y="56"/>
              </a:cxn>
            </a:cxnLst>
            <a:rect l="0" t="0" r="0" b="0"/>
            <a:pathLst>
              <a:path w="230" h="56">
                <a:moveTo>
                  <a:pt x="53" y="56"/>
                </a:moveTo>
                <a:lnTo>
                  <a:pt x="31" y="51"/>
                </a:lnTo>
                <a:lnTo>
                  <a:pt x="16" y="45"/>
                </a:lnTo>
                <a:lnTo>
                  <a:pt x="4" y="38"/>
                </a:lnTo>
                <a:lnTo>
                  <a:pt x="3" y="35"/>
                </a:lnTo>
                <a:lnTo>
                  <a:pt x="0" y="30"/>
                </a:lnTo>
                <a:lnTo>
                  <a:pt x="3" y="25"/>
                </a:lnTo>
                <a:lnTo>
                  <a:pt x="10" y="19"/>
                </a:lnTo>
                <a:lnTo>
                  <a:pt x="21" y="15"/>
                </a:lnTo>
                <a:lnTo>
                  <a:pt x="34" y="9"/>
                </a:lnTo>
                <a:lnTo>
                  <a:pt x="51" y="5"/>
                </a:lnTo>
                <a:lnTo>
                  <a:pt x="69" y="2"/>
                </a:lnTo>
                <a:lnTo>
                  <a:pt x="92" y="0"/>
                </a:lnTo>
                <a:lnTo>
                  <a:pt x="115" y="0"/>
                </a:lnTo>
                <a:lnTo>
                  <a:pt x="139" y="0"/>
                </a:lnTo>
                <a:lnTo>
                  <a:pt x="161" y="2"/>
                </a:lnTo>
                <a:lnTo>
                  <a:pt x="179" y="5"/>
                </a:lnTo>
                <a:lnTo>
                  <a:pt x="197" y="9"/>
                </a:lnTo>
                <a:lnTo>
                  <a:pt x="210" y="15"/>
                </a:lnTo>
                <a:lnTo>
                  <a:pt x="221" y="19"/>
                </a:lnTo>
                <a:lnTo>
                  <a:pt x="228" y="25"/>
                </a:lnTo>
                <a:lnTo>
                  <a:pt x="230" y="30"/>
                </a:lnTo>
                <a:lnTo>
                  <a:pt x="230" y="35"/>
                </a:lnTo>
                <a:lnTo>
                  <a:pt x="227" y="38"/>
                </a:lnTo>
                <a:lnTo>
                  <a:pt x="215" y="45"/>
                </a:lnTo>
                <a:lnTo>
                  <a:pt x="198" y="51"/>
                </a:lnTo>
                <a:lnTo>
                  <a:pt x="177" y="56"/>
                </a:lnTo>
                <a:lnTo>
                  <a:pt x="198" y="51"/>
                </a:lnTo>
                <a:lnTo>
                  <a:pt x="215" y="45"/>
                </a:lnTo>
                <a:lnTo>
                  <a:pt x="227" y="38"/>
                </a:lnTo>
                <a:lnTo>
                  <a:pt x="230" y="35"/>
                </a:lnTo>
                <a:lnTo>
                  <a:pt x="230" y="30"/>
                </a:lnTo>
                <a:lnTo>
                  <a:pt x="228" y="25"/>
                </a:lnTo>
                <a:lnTo>
                  <a:pt x="221" y="19"/>
                </a:lnTo>
                <a:lnTo>
                  <a:pt x="210" y="15"/>
                </a:lnTo>
                <a:lnTo>
                  <a:pt x="197" y="9"/>
                </a:lnTo>
                <a:lnTo>
                  <a:pt x="179" y="5"/>
                </a:lnTo>
                <a:lnTo>
                  <a:pt x="161" y="2"/>
                </a:lnTo>
                <a:lnTo>
                  <a:pt x="139" y="0"/>
                </a:lnTo>
                <a:lnTo>
                  <a:pt x="115" y="0"/>
                </a:lnTo>
                <a:lnTo>
                  <a:pt x="92" y="0"/>
                </a:lnTo>
                <a:lnTo>
                  <a:pt x="69" y="2"/>
                </a:lnTo>
                <a:lnTo>
                  <a:pt x="51" y="5"/>
                </a:lnTo>
                <a:lnTo>
                  <a:pt x="34" y="9"/>
                </a:lnTo>
                <a:lnTo>
                  <a:pt x="21" y="15"/>
                </a:lnTo>
                <a:lnTo>
                  <a:pt x="10" y="19"/>
                </a:lnTo>
                <a:lnTo>
                  <a:pt x="3" y="25"/>
                </a:lnTo>
                <a:lnTo>
                  <a:pt x="0" y="30"/>
                </a:lnTo>
                <a:lnTo>
                  <a:pt x="3" y="35"/>
                </a:lnTo>
                <a:lnTo>
                  <a:pt x="4" y="38"/>
                </a:lnTo>
                <a:lnTo>
                  <a:pt x="16" y="45"/>
                </a:lnTo>
                <a:lnTo>
                  <a:pt x="31" y="51"/>
                </a:lnTo>
                <a:lnTo>
                  <a:pt x="53" y="56"/>
                </a:lnTo>
                <a:close/>
              </a:path>
            </a:pathLst>
          </a:custGeom>
          <a:solidFill>
            <a:srgbClr val="8675B9"/>
          </a:solidFill>
          <a:ln w="11113" cap="flat" cmpd="sng">
            <a:solidFill>
              <a:srgbClr val="000000"/>
            </a:solidFill>
            <a:prstDash val="solid"/>
            <a:miter/>
            <a:headEnd type="none" w="med" len="med"/>
            <a:tailEnd type="none" w="med" len="med"/>
          </a:ln>
        </p:spPr>
        <p:txBody>
          <a:bodyPr/>
          <a:lstStyle/>
          <a:p>
            <a:endParaRPr lang="zh-CN" altLang="en-US"/>
          </a:p>
        </p:txBody>
      </p:sp>
      <p:sp>
        <p:nvSpPr>
          <p:cNvPr id="45560" name="Freeform 505"/>
          <p:cNvSpPr/>
          <p:nvPr/>
        </p:nvSpPr>
        <p:spPr>
          <a:xfrm>
            <a:off x="6591300" y="3233738"/>
            <a:ext cx="163513" cy="39687"/>
          </a:xfrm>
          <a:custGeom>
            <a:avLst/>
            <a:gdLst/>
            <a:ahLst/>
            <a:cxnLst>
              <a:cxn ang="0">
                <a:pos x="176" y="0"/>
              </a:cxn>
              <a:cxn ang="0">
                <a:pos x="198" y="5"/>
              </a:cxn>
              <a:cxn ang="0">
                <a:pos x="213" y="9"/>
              </a:cxn>
              <a:cxn ang="0">
                <a:pos x="225" y="18"/>
              </a:cxn>
              <a:cxn ang="0">
                <a:pos x="229" y="21"/>
              </a:cxn>
              <a:cxn ang="0">
                <a:pos x="229" y="25"/>
              </a:cxn>
              <a:cxn ang="0">
                <a:pos x="226" y="31"/>
              </a:cxn>
              <a:cxn ang="0">
                <a:pos x="219" y="37"/>
              </a:cxn>
              <a:cxn ang="0">
                <a:pos x="208" y="41"/>
              </a:cxn>
              <a:cxn ang="0">
                <a:pos x="195" y="47"/>
              </a:cxn>
              <a:cxn ang="0">
                <a:pos x="178" y="50"/>
              </a:cxn>
              <a:cxn ang="0">
                <a:pos x="160" y="54"/>
              </a:cxn>
              <a:cxn ang="0">
                <a:pos x="137" y="56"/>
              </a:cxn>
              <a:cxn ang="0">
                <a:pos x="114" y="56"/>
              </a:cxn>
              <a:cxn ang="0">
                <a:pos x="90" y="56"/>
              </a:cxn>
              <a:cxn ang="0">
                <a:pos x="69" y="54"/>
              </a:cxn>
              <a:cxn ang="0">
                <a:pos x="50" y="50"/>
              </a:cxn>
              <a:cxn ang="0">
                <a:pos x="32" y="47"/>
              </a:cxn>
              <a:cxn ang="0">
                <a:pos x="20" y="41"/>
              </a:cxn>
              <a:cxn ang="0">
                <a:pos x="8" y="37"/>
              </a:cxn>
              <a:cxn ang="0">
                <a:pos x="1" y="31"/>
              </a:cxn>
              <a:cxn ang="0">
                <a:pos x="0" y="25"/>
              </a:cxn>
              <a:cxn ang="0">
                <a:pos x="1" y="21"/>
              </a:cxn>
              <a:cxn ang="0">
                <a:pos x="4" y="18"/>
              </a:cxn>
              <a:cxn ang="0">
                <a:pos x="14" y="9"/>
              </a:cxn>
              <a:cxn ang="0">
                <a:pos x="31" y="5"/>
              </a:cxn>
              <a:cxn ang="0">
                <a:pos x="52" y="0"/>
              </a:cxn>
              <a:cxn ang="0">
                <a:pos x="31" y="5"/>
              </a:cxn>
              <a:cxn ang="0">
                <a:pos x="14" y="9"/>
              </a:cxn>
              <a:cxn ang="0">
                <a:pos x="4" y="18"/>
              </a:cxn>
              <a:cxn ang="0">
                <a:pos x="1" y="21"/>
              </a:cxn>
              <a:cxn ang="0">
                <a:pos x="0" y="25"/>
              </a:cxn>
              <a:cxn ang="0">
                <a:pos x="1" y="31"/>
              </a:cxn>
              <a:cxn ang="0">
                <a:pos x="8" y="37"/>
              </a:cxn>
              <a:cxn ang="0">
                <a:pos x="20" y="41"/>
              </a:cxn>
              <a:cxn ang="0">
                <a:pos x="32" y="47"/>
              </a:cxn>
              <a:cxn ang="0">
                <a:pos x="50" y="50"/>
              </a:cxn>
              <a:cxn ang="0">
                <a:pos x="69" y="54"/>
              </a:cxn>
              <a:cxn ang="0">
                <a:pos x="90" y="56"/>
              </a:cxn>
              <a:cxn ang="0">
                <a:pos x="114" y="56"/>
              </a:cxn>
              <a:cxn ang="0">
                <a:pos x="137" y="56"/>
              </a:cxn>
              <a:cxn ang="0">
                <a:pos x="160" y="54"/>
              </a:cxn>
              <a:cxn ang="0">
                <a:pos x="178" y="50"/>
              </a:cxn>
              <a:cxn ang="0">
                <a:pos x="195" y="47"/>
              </a:cxn>
              <a:cxn ang="0">
                <a:pos x="208" y="41"/>
              </a:cxn>
              <a:cxn ang="0">
                <a:pos x="219" y="37"/>
              </a:cxn>
              <a:cxn ang="0">
                <a:pos x="226" y="31"/>
              </a:cxn>
              <a:cxn ang="0">
                <a:pos x="229" y="25"/>
              </a:cxn>
              <a:cxn ang="0">
                <a:pos x="229" y="21"/>
              </a:cxn>
              <a:cxn ang="0">
                <a:pos x="225" y="18"/>
              </a:cxn>
              <a:cxn ang="0">
                <a:pos x="213" y="9"/>
              </a:cxn>
              <a:cxn ang="0">
                <a:pos x="198" y="5"/>
              </a:cxn>
              <a:cxn ang="0">
                <a:pos x="176" y="0"/>
              </a:cxn>
            </a:cxnLst>
            <a:rect l="0" t="0" r="0" b="0"/>
            <a:pathLst>
              <a:path w="229" h="56">
                <a:moveTo>
                  <a:pt x="176" y="0"/>
                </a:moveTo>
                <a:lnTo>
                  <a:pt x="198" y="5"/>
                </a:lnTo>
                <a:lnTo>
                  <a:pt x="213" y="9"/>
                </a:lnTo>
                <a:lnTo>
                  <a:pt x="225" y="18"/>
                </a:lnTo>
                <a:lnTo>
                  <a:pt x="229" y="21"/>
                </a:lnTo>
                <a:lnTo>
                  <a:pt x="229" y="25"/>
                </a:lnTo>
                <a:lnTo>
                  <a:pt x="226" y="31"/>
                </a:lnTo>
                <a:lnTo>
                  <a:pt x="219" y="37"/>
                </a:lnTo>
                <a:lnTo>
                  <a:pt x="208" y="41"/>
                </a:lnTo>
                <a:lnTo>
                  <a:pt x="195" y="47"/>
                </a:lnTo>
                <a:lnTo>
                  <a:pt x="178" y="50"/>
                </a:lnTo>
                <a:lnTo>
                  <a:pt x="160" y="54"/>
                </a:lnTo>
                <a:lnTo>
                  <a:pt x="137" y="56"/>
                </a:lnTo>
                <a:lnTo>
                  <a:pt x="114" y="56"/>
                </a:lnTo>
                <a:lnTo>
                  <a:pt x="90" y="56"/>
                </a:lnTo>
                <a:lnTo>
                  <a:pt x="69" y="54"/>
                </a:lnTo>
                <a:lnTo>
                  <a:pt x="50" y="50"/>
                </a:lnTo>
                <a:lnTo>
                  <a:pt x="32" y="47"/>
                </a:lnTo>
                <a:lnTo>
                  <a:pt x="20" y="41"/>
                </a:lnTo>
                <a:lnTo>
                  <a:pt x="8" y="37"/>
                </a:lnTo>
                <a:lnTo>
                  <a:pt x="1" y="31"/>
                </a:lnTo>
                <a:lnTo>
                  <a:pt x="0" y="25"/>
                </a:lnTo>
                <a:lnTo>
                  <a:pt x="1" y="21"/>
                </a:lnTo>
                <a:lnTo>
                  <a:pt x="4" y="18"/>
                </a:lnTo>
                <a:lnTo>
                  <a:pt x="14" y="9"/>
                </a:lnTo>
                <a:lnTo>
                  <a:pt x="31" y="5"/>
                </a:lnTo>
                <a:lnTo>
                  <a:pt x="52" y="0"/>
                </a:lnTo>
                <a:lnTo>
                  <a:pt x="31" y="5"/>
                </a:lnTo>
                <a:lnTo>
                  <a:pt x="14" y="9"/>
                </a:lnTo>
                <a:lnTo>
                  <a:pt x="4" y="18"/>
                </a:lnTo>
                <a:lnTo>
                  <a:pt x="1" y="21"/>
                </a:lnTo>
                <a:lnTo>
                  <a:pt x="0" y="25"/>
                </a:lnTo>
                <a:lnTo>
                  <a:pt x="1" y="31"/>
                </a:lnTo>
                <a:lnTo>
                  <a:pt x="8" y="37"/>
                </a:lnTo>
                <a:lnTo>
                  <a:pt x="20" y="41"/>
                </a:lnTo>
                <a:lnTo>
                  <a:pt x="32" y="47"/>
                </a:lnTo>
                <a:lnTo>
                  <a:pt x="50" y="50"/>
                </a:lnTo>
                <a:lnTo>
                  <a:pt x="69" y="54"/>
                </a:lnTo>
                <a:lnTo>
                  <a:pt x="90" y="56"/>
                </a:lnTo>
                <a:lnTo>
                  <a:pt x="114" y="56"/>
                </a:lnTo>
                <a:lnTo>
                  <a:pt x="137" y="56"/>
                </a:lnTo>
                <a:lnTo>
                  <a:pt x="160" y="54"/>
                </a:lnTo>
                <a:lnTo>
                  <a:pt x="178" y="50"/>
                </a:lnTo>
                <a:lnTo>
                  <a:pt x="195" y="47"/>
                </a:lnTo>
                <a:lnTo>
                  <a:pt x="208" y="41"/>
                </a:lnTo>
                <a:lnTo>
                  <a:pt x="219" y="37"/>
                </a:lnTo>
                <a:lnTo>
                  <a:pt x="226" y="31"/>
                </a:lnTo>
                <a:lnTo>
                  <a:pt x="229" y="25"/>
                </a:lnTo>
                <a:lnTo>
                  <a:pt x="229" y="21"/>
                </a:lnTo>
                <a:lnTo>
                  <a:pt x="225" y="18"/>
                </a:lnTo>
                <a:lnTo>
                  <a:pt x="213" y="9"/>
                </a:lnTo>
                <a:lnTo>
                  <a:pt x="198" y="5"/>
                </a:lnTo>
                <a:lnTo>
                  <a:pt x="176" y="0"/>
                </a:lnTo>
                <a:close/>
              </a:path>
            </a:pathLst>
          </a:custGeom>
          <a:solidFill>
            <a:srgbClr val="8675B9"/>
          </a:solidFill>
          <a:ln w="11113" cap="flat" cmpd="sng">
            <a:solidFill>
              <a:srgbClr val="000000"/>
            </a:solidFill>
            <a:prstDash val="solid"/>
            <a:miter/>
            <a:headEnd type="none" w="med" len="med"/>
            <a:tailEnd type="none" w="med" len="med"/>
          </a:ln>
        </p:spPr>
        <p:txBody>
          <a:bodyPr/>
          <a:lstStyle/>
          <a:p>
            <a:endParaRPr lang="zh-CN" altLang="en-US"/>
          </a:p>
        </p:txBody>
      </p:sp>
      <p:sp>
        <p:nvSpPr>
          <p:cNvPr id="45561" name="Freeform 506"/>
          <p:cNvSpPr/>
          <p:nvPr/>
        </p:nvSpPr>
        <p:spPr>
          <a:xfrm>
            <a:off x="7092950" y="3103563"/>
            <a:ext cx="165100" cy="39687"/>
          </a:xfrm>
          <a:custGeom>
            <a:avLst/>
            <a:gdLst/>
            <a:ahLst/>
            <a:cxnLst>
              <a:cxn ang="0">
                <a:pos x="54" y="56"/>
              </a:cxn>
              <a:cxn ang="0">
                <a:pos x="31" y="51"/>
              </a:cxn>
              <a:cxn ang="0">
                <a:pos x="15" y="45"/>
              </a:cxn>
              <a:cxn ang="0">
                <a:pos x="4" y="38"/>
              </a:cxn>
              <a:cxn ang="0">
                <a:pos x="2" y="34"/>
              </a:cxn>
              <a:cxn ang="0">
                <a:pos x="0" y="31"/>
              </a:cxn>
              <a:cxn ang="0">
                <a:pos x="2" y="26"/>
              </a:cxn>
              <a:cxn ang="0">
                <a:pos x="10" y="20"/>
              </a:cxn>
              <a:cxn ang="0">
                <a:pos x="20" y="14"/>
              </a:cxn>
              <a:cxn ang="0">
                <a:pos x="34" y="10"/>
              </a:cxn>
              <a:cxn ang="0">
                <a:pos x="51" y="6"/>
              </a:cxn>
              <a:cxn ang="0">
                <a:pos x="70" y="2"/>
              </a:cxn>
              <a:cxn ang="0">
                <a:pos x="92" y="0"/>
              </a:cxn>
              <a:cxn ang="0">
                <a:pos x="115" y="0"/>
              </a:cxn>
              <a:cxn ang="0">
                <a:pos x="139" y="0"/>
              </a:cxn>
              <a:cxn ang="0">
                <a:pos x="160" y="2"/>
              </a:cxn>
              <a:cxn ang="0">
                <a:pos x="178" y="6"/>
              </a:cxn>
              <a:cxn ang="0">
                <a:pos x="197" y="10"/>
              </a:cxn>
              <a:cxn ang="0">
                <a:pos x="210" y="14"/>
              </a:cxn>
              <a:cxn ang="0">
                <a:pos x="221" y="20"/>
              </a:cxn>
              <a:cxn ang="0">
                <a:pos x="228" y="26"/>
              </a:cxn>
              <a:cxn ang="0">
                <a:pos x="229" y="31"/>
              </a:cxn>
              <a:cxn ang="0">
                <a:pos x="229" y="34"/>
              </a:cxn>
              <a:cxn ang="0">
                <a:pos x="227" y="38"/>
              </a:cxn>
              <a:cxn ang="0">
                <a:pos x="215" y="45"/>
              </a:cxn>
              <a:cxn ang="0">
                <a:pos x="198" y="51"/>
              </a:cxn>
              <a:cxn ang="0">
                <a:pos x="177" y="56"/>
              </a:cxn>
              <a:cxn ang="0">
                <a:pos x="198" y="51"/>
              </a:cxn>
              <a:cxn ang="0">
                <a:pos x="215" y="45"/>
              </a:cxn>
              <a:cxn ang="0">
                <a:pos x="227" y="38"/>
              </a:cxn>
              <a:cxn ang="0">
                <a:pos x="229" y="34"/>
              </a:cxn>
              <a:cxn ang="0">
                <a:pos x="229" y="31"/>
              </a:cxn>
              <a:cxn ang="0">
                <a:pos x="228" y="26"/>
              </a:cxn>
              <a:cxn ang="0">
                <a:pos x="221" y="20"/>
              </a:cxn>
              <a:cxn ang="0">
                <a:pos x="210" y="14"/>
              </a:cxn>
              <a:cxn ang="0">
                <a:pos x="197" y="10"/>
              </a:cxn>
              <a:cxn ang="0">
                <a:pos x="178" y="6"/>
              </a:cxn>
              <a:cxn ang="0">
                <a:pos x="160" y="2"/>
              </a:cxn>
              <a:cxn ang="0">
                <a:pos x="139" y="0"/>
              </a:cxn>
              <a:cxn ang="0">
                <a:pos x="115" y="0"/>
              </a:cxn>
              <a:cxn ang="0">
                <a:pos x="92" y="0"/>
              </a:cxn>
              <a:cxn ang="0">
                <a:pos x="70" y="2"/>
              </a:cxn>
              <a:cxn ang="0">
                <a:pos x="51" y="6"/>
              </a:cxn>
              <a:cxn ang="0">
                <a:pos x="34" y="10"/>
              </a:cxn>
              <a:cxn ang="0">
                <a:pos x="20" y="14"/>
              </a:cxn>
              <a:cxn ang="0">
                <a:pos x="10" y="20"/>
              </a:cxn>
              <a:cxn ang="0">
                <a:pos x="2" y="26"/>
              </a:cxn>
              <a:cxn ang="0">
                <a:pos x="0" y="31"/>
              </a:cxn>
              <a:cxn ang="0">
                <a:pos x="2" y="34"/>
              </a:cxn>
              <a:cxn ang="0">
                <a:pos x="4" y="38"/>
              </a:cxn>
              <a:cxn ang="0">
                <a:pos x="15" y="45"/>
              </a:cxn>
              <a:cxn ang="0">
                <a:pos x="31" y="51"/>
              </a:cxn>
              <a:cxn ang="0">
                <a:pos x="54" y="56"/>
              </a:cxn>
            </a:cxnLst>
            <a:rect l="0" t="0" r="0" b="0"/>
            <a:pathLst>
              <a:path w="229" h="56">
                <a:moveTo>
                  <a:pt x="54" y="56"/>
                </a:moveTo>
                <a:lnTo>
                  <a:pt x="31" y="51"/>
                </a:lnTo>
                <a:lnTo>
                  <a:pt x="15" y="45"/>
                </a:lnTo>
                <a:lnTo>
                  <a:pt x="4" y="38"/>
                </a:lnTo>
                <a:lnTo>
                  <a:pt x="2" y="34"/>
                </a:lnTo>
                <a:lnTo>
                  <a:pt x="0" y="31"/>
                </a:lnTo>
                <a:lnTo>
                  <a:pt x="2" y="26"/>
                </a:lnTo>
                <a:lnTo>
                  <a:pt x="10" y="20"/>
                </a:lnTo>
                <a:lnTo>
                  <a:pt x="20" y="14"/>
                </a:lnTo>
                <a:lnTo>
                  <a:pt x="34" y="10"/>
                </a:lnTo>
                <a:lnTo>
                  <a:pt x="51" y="6"/>
                </a:lnTo>
                <a:lnTo>
                  <a:pt x="70" y="2"/>
                </a:lnTo>
                <a:lnTo>
                  <a:pt x="92" y="0"/>
                </a:lnTo>
                <a:lnTo>
                  <a:pt x="115" y="0"/>
                </a:lnTo>
                <a:lnTo>
                  <a:pt x="139" y="0"/>
                </a:lnTo>
                <a:lnTo>
                  <a:pt x="160" y="2"/>
                </a:lnTo>
                <a:lnTo>
                  <a:pt x="178" y="6"/>
                </a:lnTo>
                <a:lnTo>
                  <a:pt x="197" y="10"/>
                </a:lnTo>
                <a:lnTo>
                  <a:pt x="210" y="14"/>
                </a:lnTo>
                <a:lnTo>
                  <a:pt x="221" y="20"/>
                </a:lnTo>
                <a:lnTo>
                  <a:pt x="228" y="26"/>
                </a:lnTo>
                <a:lnTo>
                  <a:pt x="229" y="31"/>
                </a:lnTo>
                <a:lnTo>
                  <a:pt x="229" y="34"/>
                </a:lnTo>
                <a:lnTo>
                  <a:pt x="227" y="38"/>
                </a:lnTo>
                <a:lnTo>
                  <a:pt x="215" y="45"/>
                </a:lnTo>
                <a:lnTo>
                  <a:pt x="198" y="51"/>
                </a:lnTo>
                <a:lnTo>
                  <a:pt x="177" y="56"/>
                </a:lnTo>
                <a:lnTo>
                  <a:pt x="198" y="51"/>
                </a:lnTo>
                <a:lnTo>
                  <a:pt x="215" y="45"/>
                </a:lnTo>
                <a:lnTo>
                  <a:pt x="227" y="38"/>
                </a:lnTo>
                <a:lnTo>
                  <a:pt x="229" y="34"/>
                </a:lnTo>
                <a:lnTo>
                  <a:pt x="229" y="31"/>
                </a:lnTo>
                <a:lnTo>
                  <a:pt x="228" y="26"/>
                </a:lnTo>
                <a:lnTo>
                  <a:pt x="221" y="20"/>
                </a:lnTo>
                <a:lnTo>
                  <a:pt x="210" y="14"/>
                </a:lnTo>
                <a:lnTo>
                  <a:pt x="197" y="10"/>
                </a:lnTo>
                <a:lnTo>
                  <a:pt x="178" y="6"/>
                </a:lnTo>
                <a:lnTo>
                  <a:pt x="160" y="2"/>
                </a:lnTo>
                <a:lnTo>
                  <a:pt x="139" y="0"/>
                </a:lnTo>
                <a:lnTo>
                  <a:pt x="115" y="0"/>
                </a:lnTo>
                <a:lnTo>
                  <a:pt x="92" y="0"/>
                </a:lnTo>
                <a:lnTo>
                  <a:pt x="70" y="2"/>
                </a:lnTo>
                <a:lnTo>
                  <a:pt x="51" y="6"/>
                </a:lnTo>
                <a:lnTo>
                  <a:pt x="34" y="10"/>
                </a:lnTo>
                <a:lnTo>
                  <a:pt x="20" y="14"/>
                </a:lnTo>
                <a:lnTo>
                  <a:pt x="10" y="20"/>
                </a:lnTo>
                <a:lnTo>
                  <a:pt x="2" y="26"/>
                </a:lnTo>
                <a:lnTo>
                  <a:pt x="0" y="31"/>
                </a:lnTo>
                <a:lnTo>
                  <a:pt x="2" y="34"/>
                </a:lnTo>
                <a:lnTo>
                  <a:pt x="4" y="38"/>
                </a:lnTo>
                <a:lnTo>
                  <a:pt x="15" y="45"/>
                </a:lnTo>
                <a:lnTo>
                  <a:pt x="31" y="51"/>
                </a:lnTo>
                <a:lnTo>
                  <a:pt x="54" y="56"/>
                </a:lnTo>
                <a:close/>
              </a:path>
            </a:pathLst>
          </a:custGeom>
          <a:solidFill>
            <a:srgbClr val="8675B9"/>
          </a:solidFill>
          <a:ln w="11113" cap="flat" cmpd="sng">
            <a:solidFill>
              <a:srgbClr val="000000"/>
            </a:solidFill>
            <a:prstDash val="solid"/>
            <a:miter/>
            <a:headEnd type="none" w="med" len="med"/>
            <a:tailEnd type="none" w="med" len="med"/>
          </a:ln>
        </p:spPr>
        <p:txBody>
          <a:bodyPr/>
          <a:lstStyle/>
          <a:p>
            <a:endParaRPr lang="zh-CN" altLang="en-US"/>
          </a:p>
        </p:txBody>
      </p:sp>
      <p:sp>
        <p:nvSpPr>
          <p:cNvPr id="45562" name="Freeform 507"/>
          <p:cNvSpPr/>
          <p:nvPr/>
        </p:nvSpPr>
        <p:spPr>
          <a:xfrm>
            <a:off x="7296150" y="3105150"/>
            <a:ext cx="165100" cy="41275"/>
          </a:xfrm>
          <a:custGeom>
            <a:avLst/>
            <a:gdLst/>
            <a:ahLst/>
            <a:cxnLst>
              <a:cxn ang="0">
                <a:pos x="52" y="58"/>
              </a:cxn>
              <a:cxn ang="0">
                <a:pos x="31" y="53"/>
              </a:cxn>
              <a:cxn ang="0">
                <a:pos x="14" y="47"/>
              </a:cxn>
              <a:cxn ang="0">
                <a:pos x="4" y="38"/>
              </a:cxn>
              <a:cxn ang="0">
                <a:pos x="3" y="35"/>
              </a:cxn>
              <a:cxn ang="0">
                <a:pos x="0" y="30"/>
              </a:cxn>
              <a:cxn ang="0">
                <a:pos x="3" y="25"/>
              </a:cxn>
              <a:cxn ang="0">
                <a:pos x="10" y="19"/>
              </a:cxn>
              <a:cxn ang="0">
                <a:pos x="20" y="15"/>
              </a:cxn>
              <a:cxn ang="0">
                <a:pos x="33" y="9"/>
              </a:cxn>
              <a:cxn ang="0">
                <a:pos x="51" y="5"/>
              </a:cxn>
              <a:cxn ang="0">
                <a:pos x="69" y="2"/>
              </a:cxn>
              <a:cxn ang="0">
                <a:pos x="91" y="0"/>
              </a:cxn>
              <a:cxn ang="0">
                <a:pos x="115" y="0"/>
              </a:cxn>
              <a:cxn ang="0">
                <a:pos x="138" y="0"/>
              </a:cxn>
              <a:cxn ang="0">
                <a:pos x="160" y="2"/>
              </a:cxn>
              <a:cxn ang="0">
                <a:pos x="178" y="5"/>
              </a:cxn>
              <a:cxn ang="0">
                <a:pos x="197" y="9"/>
              </a:cxn>
              <a:cxn ang="0">
                <a:pos x="209" y="15"/>
              </a:cxn>
              <a:cxn ang="0">
                <a:pos x="219" y="19"/>
              </a:cxn>
              <a:cxn ang="0">
                <a:pos x="226" y="25"/>
              </a:cxn>
              <a:cxn ang="0">
                <a:pos x="229" y="30"/>
              </a:cxn>
              <a:cxn ang="0">
                <a:pos x="229" y="35"/>
              </a:cxn>
              <a:cxn ang="0">
                <a:pos x="225" y="38"/>
              </a:cxn>
              <a:cxn ang="0">
                <a:pos x="215" y="47"/>
              </a:cxn>
              <a:cxn ang="0">
                <a:pos x="198" y="53"/>
              </a:cxn>
              <a:cxn ang="0">
                <a:pos x="177" y="58"/>
              </a:cxn>
              <a:cxn ang="0">
                <a:pos x="198" y="53"/>
              </a:cxn>
              <a:cxn ang="0">
                <a:pos x="215" y="47"/>
              </a:cxn>
              <a:cxn ang="0">
                <a:pos x="225" y="38"/>
              </a:cxn>
              <a:cxn ang="0">
                <a:pos x="229" y="35"/>
              </a:cxn>
              <a:cxn ang="0">
                <a:pos x="229" y="30"/>
              </a:cxn>
              <a:cxn ang="0">
                <a:pos x="226" y="25"/>
              </a:cxn>
              <a:cxn ang="0">
                <a:pos x="219" y="19"/>
              </a:cxn>
              <a:cxn ang="0">
                <a:pos x="209" y="15"/>
              </a:cxn>
              <a:cxn ang="0">
                <a:pos x="197" y="9"/>
              </a:cxn>
              <a:cxn ang="0">
                <a:pos x="178" y="5"/>
              </a:cxn>
              <a:cxn ang="0">
                <a:pos x="160" y="2"/>
              </a:cxn>
              <a:cxn ang="0">
                <a:pos x="138" y="0"/>
              </a:cxn>
              <a:cxn ang="0">
                <a:pos x="115" y="0"/>
              </a:cxn>
              <a:cxn ang="0">
                <a:pos x="91" y="0"/>
              </a:cxn>
              <a:cxn ang="0">
                <a:pos x="69" y="2"/>
              </a:cxn>
              <a:cxn ang="0">
                <a:pos x="51" y="5"/>
              </a:cxn>
              <a:cxn ang="0">
                <a:pos x="33" y="9"/>
              </a:cxn>
              <a:cxn ang="0">
                <a:pos x="20" y="15"/>
              </a:cxn>
              <a:cxn ang="0">
                <a:pos x="10" y="19"/>
              </a:cxn>
              <a:cxn ang="0">
                <a:pos x="3" y="25"/>
              </a:cxn>
              <a:cxn ang="0">
                <a:pos x="0" y="30"/>
              </a:cxn>
              <a:cxn ang="0">
                <a:pos x="3" y="35"/>
              </a:cxn>
              <a:cxn ang="0">
                <a:pos x="4" y="38"/>
              </a:cxn>
              <a:cxn ang="0">
                <a:pos x="14" y="47"/>
              </a:cxn>
              <a:cxn ang="0">
                <a:pos x="31" y="53"/>
              </a:cxn>
              <a:cxn ang="0">
                <a:pos x="52" y="58"/>
              </a:cxn>
            </a:cxnLst>
            <a:rect l="0" t="0" r="0" b="0"/>
            <a:pathLst>
              <a:path w="229" h="58">
                <a:moveTo>
                  <a:pt x="52" y="58"/>
                </a:moveTo>
                <a:lnTo>
                  <a:pt x="31" y="53"/>
                </a:lnTo>
                <a:lnTo>
                  <a:pt x="14" y="47"/>
                </a:lnTo>
                <a:lnTo>
                  <a:pt x="4" y="38"/>
                </a:lnTo>
                <a:lnTo>
                  <a:pt x="3" y="35"/>
                </a:lnTo>
                <a:lnTo>
                  <a:pt x="0" y="30"/>
                </a:lnTo>
                <a:lnTo>
                  <a:pt x="3" y="25"/>
                </a:lnTo>
                <a:lnTo>
                  <a:pt x="10" y="19"/>
                </a:lnTo>
                <a:lnTo>
                  <a:pt x="20" y="15"/>
                </a:lnTo>
                <a:lnTo>
                  <a:pt x="33" y="9"/>
                </a:lnTo>
                <a:lnTo>
                  <a:pt x="51" y="5"/>
                </a:lnTo>
                <a:lnTo>
                  <a:pt x="69" y="2"/>
                </a:lnTo>
                <a:lnTo>
                  <a:pt x="91" y="0"/>
                </a:lnTo>
                <a:lnTo>
                  <a:pt x="115" y="0"/>
                </a:lnTo>
                <a:lnTo>
                  <a:pt x="138" y="0"/>
                </a:lnTo>
                <a:lnTo>
                  <a:pt x="160" y="2"/>
                </a:lnTo>
                <a:lnTo>
                  <a:pt x="178" y="5"/>
                </a:lnTo>
                <a:lnTo>
                  <a:pt x="197" y="9"/>
                </a:lnTo>
                <a:lnTo>
                  <a:pt x="209" y="15"/>
                </a:lnTo>
                <a:lnTo>
                  <a:pt x="219" y="19"/>
                </a:lnTo>
                <a:lnTo>
                  <a:pt x="226" y="25"/>
                </a:lnTo>
                <a:lnTo>
                  <a:pt x="229" y="30"/>
                </a:lnTo>
                <a:lnTo>
                  <a:pt x="229" y="35"/>
                </a:lnTo>
                <a:lnTo>
                  <a:pt x="225" y="38"/>
                </a:lnTo>
                <a:lnTo>
                  <a:pt x="215" y="47"/>
                </a:lnTo>
                <a:lnTo>
                  <a:pt x="198" y="53"/>
                </a:lnTo>
                <a:lnTo>
                  <a:pt x="177" y="58"/>
                </a:lnTo>
                <a:lnTo>
                  <a:pt x="198" y="53"/>
                </a:lnTo>
                <a:lnTo>
                  <a:pt x="215" y="47"/>
                </a:lnTo>
                <a:lnTo>
                  <a:pt x="225" y="38"/>
                </a:lnTo>
                <a:lnTo>
                  <a:pt x="229" y="35"/>
                </a:lnTo>
                <a:lnTo>
                  <a:pt x="229" y="30"/>
                </a:lnTo>
                <a:lnTo>
                  <a:pt x="226" y="25"/>
                </a:lnTo>
                <a:lnTo>
                  <a:pt x="219" y="19"/>
                </a:lnTo>
                <a:lnTo>
                  <a:pt x="209" y="15"/>
                </a:lnTo>
                <a:lnTo>
                  <a:pt x="197" y="9"/>
                </a:lnTo>
                <a:lnTo>
                  <a:pt x="178" y="5"/>
                </a:lnTo>
                <a:lnTo>
                  <a:pt x="160" y="2"/>
                </a:lnTo>
                <a:lnTo>
                  <a:pt x="138" y="0"/>
                </a:lnTo>
                <a:lnTo>
                  <a:pt x="115" y="0"/>
                </a:lnTo>
                <a:lnTo>
                  <a:pt x="91" y="0"/>
                </a:lnTo>
                <a:lnTo>
                  <a:pt x="69" y="2"/>
                </a:lnTo>
                <a:lnTo>
                  <a:pt x="51" y="5"/>
                </a:lnTo>
                <a:lnTo>
                  <a:pt x="33" y="9"/>
                </a:lnTo>
                <a:lnTo>
                  <a:pt x="20" y="15"/>
                </a:lnTo>
                <a:lnTo>
                  <a:pt x="10" y="19"/>
                </a:lnTo>
                <a:lnTo>
                  <a:pt x="3" y="25"/>
                </a:lnTo>
                <a:lnTo>
                  <a:pt x="0" y="30"/>
                </a:lnTo>
                <a:lnTo>
                  <a:pt x="3" y="35"/>
                </a:lnTo>
                <a:lnTo>
                  <a:pt x="4" y="38"/>
                </a:lnTo>
                <a:lnTo>
                  <a:pt x="14" y="47"/>
                </a:lnTo>
                <a:lnTo>
                  <a:pt x="31" y="53"/>
                </a:lnTo>
                <a:lnTo>
                  <a:pt x="52" y="58"/>
                </a:lnTo>
                <a:close/>
              </a:path>
            </a:pathLst>
          </a:custGeom>
          <a:solidFill>
            <a:srgbClr val="8675B9"/>
          </a:solidFill>
          <a:ln w="11113" cap="flat" cmpd="sng">
            <a:solidFill>
              <a:srgbClr val="000000"/>
            </a:solidFill>
            <a:prstDash val="solid"/>
            <a:miter/>
            <a:headEnd type="none" w="med" len="med"/>
            <a:tailEnd type="none" w="med" len="med"/>
          </a:ln>
        </p:spPr>
        <p:txBody>
          <a:bodyPr/>
          <a:lstStyle/>
          <a:p>
            <a:endParaRPr lang="zh-CN" altLang="en-US"/>
          </a:p>
        </p:txBody>
      </p:sp>
      <p:sp>
        <p:nvSpPr>
          <p:cNvPr id="45563" name="Freeform 508"/>
          <p:cNvSpPr/>
          <p:nvPr/>
        </p:nvSpPr>
        <p:spPr>
          <a:xfrm>
            <a:off x="7197725" y="3233738"/>
            <a:ext cx="165100" cy="39687"/>
          </a:xfrm>
          <a:custGeom>
            <a:avLst/>
            <a:gdLst/>
            <a:ahLst/>
            <a:cxnLst>
              <a:cxn ang="0">
                <a:pos x="53" y="0"/>
              </a:cxn>
              <a:cxn ang="0">
                <a:pos x="30" y="5"/>
              </a:cxn>
              <a:cxn ang="0">
                <a:pos x="14" y="9"/>
              </a:cxn>
              <a:cxn ang="0">
                <a:pos x="3" y="18"/>
              </a:cxn>
              <a:cxn ang="0">
                <a:pos x="2" y="21"/>
              </a:cxn>
              <a:cxn ang="0">
                <a:pos x="0" y="25"/>
              </a:cxn>
              <a:cxn ang="0">
                <a:pos x="2" y="31"/>
              </a:cxn>
              <a:cxn ang="0">
                <a:pos x="9" y="37"/>
              </a:cxn>
              <a:cxn ang="0">
                <a:pos x="20" y="41"/>
              </a:cxn>
              <a:cxn ang="0">
                <a:pos x="33" y="47"/>
              </a:cxn>
              <a:cxn ang="0">
                <a:pos x="51" y="50"/>
              </a:cxn>
              <a:cxn ang="0">
                <a:pos x="68" y="54"/>
              </a:cxn>
              <a:cxn ang="0">
                <a:pos x="91" y="56"/>
              </a:cxn>
              <a:cxn ang="0">
                <a:pos x="114" y="56"/>
              </a:cxn>
              <a:cxn ang="0">
                <a:pos x="138" y="56"/>
              </a:cxn>
              <a:cxn ang="0">
                <a:pos x="159" y="54"/>
              </a:cxn>
              <a:cxn ang="0">
                <a:pos x="177" y="50"/>
              </a:cxn>
              <a:cxn ang="0">
                <a:pos x="196" y="47"/>
              </a:cxn>
              <a:cxn ang="0">
                <a:pos x="209" y="41"/>
              </a:cxn>
              <a:cxn ang="0">
                <a:pos x="220" y="37"/>
              </a:cxn>
              <a:cxn ang="0">
                <a:pos x="227" y="31"/>
              </a:cxn>
              <a:cxn ang="0">
                <a:pos x="229" y="25"/>
              </a:cxn>
              <a:cxn ang="0">
                <a:pos x="229" y="21"/>
              </a:cxn>
              <a:cxn ang="0">
                <a:pos x="225" y="18"/>
              </a:cxn>
              <a:cxn ang="0">
                <a:pos x="214" y="9"/>
              </a:cxn>
              <a:cxn ang="0">
                <a:pos x="199" y="5"/>
              </a:cxn>
              <a:cxn ang="0">
                <a:pos x="176" y="0"/>
              </a:cxn>
              <a:cxn ang="0">
                <a:pos x="199" y="5"/>
              </a:cxn>
              <a:cxn ang="0">
                <a:pos x="214" y="9"/>
              </a:cxn>
              <a:cxn ang="0">
                <a:pos x="225" y="18"/>
              </a:cxn>
              <a:cxn ang="0">
                <a:pos x="229" y="21"/>
              </a:cxn>
              <a:cxn ang="0">
                <a:pos x="229" y="25"/>
              </a:cxn>
              <a:cxn ang="0">
                <a:pos x="227" y="31"/>
              </a:cxn>
              <a:cxn ang="0">
                <a:pos x="220" y="37"/>
              </a:cxn>
              <a:cxn ang="0">
                <a:pos x="209" y="41"/>
              </a:cxn>
              <a:cxn ang="0">
                <a:pos x="196" y="47"/>
              </a:cxn>
              <a:cxn ang="0">
                <a:pos x="177" y="50"/>
              </a:cxn>
              <a:cxn ang="0">
                <a:pos x="159" y="54"/>
              </a:cxn>
              <a:cxn ang="0">
                <a:pos x="138" y="56"/>
              </a:cxn>
              <a:cxn ang="0">
                <a:pos x="114" y="56"/>
              </a:cxn>
              <a:cxn ang="0">
                <a:pos x="91" y="56"/>
              </a:cxn>
              <a:cxn ang="0">
                <a:pos x="68" y="54"/>
              </a:cxn>
              <a:cxn ang="0">
                <a:pos x="51" y="50"/>
              </a:cxn>
              <a:cxn ang="0">
                <a:pos x="33" y="47"/>
              </a:cxn>
              <a:cxn ang="0">
                <a:pos x="20" y="41"/>
              </a:cxn>
              <a:cxn ang="0">
                <a:pos x="9" y="37"/>
              </a:cxn>
              <a:cxn ang="0">
                <a:pos x="2" y="31"/>
              </a:cxn>
              <a:cxn ang="0">
                <a:pos x="0" y="25"/>
              </a:cxn>
              <a:cxn ang="0">
                <a:pos x="2" y="21"/>
              </a:cxn>
              <a:cxn ang="0">
                <a:pos x="3" y="18"/>
              </a:cxn>
              <a:cxn ang="0">
                <a:pos x="14" y="9"/>
              </a:cxn>
              <a:cxn ang="0">
                <a:pos x="30" y="5"/>
              </a:cxn>
              <a:cxn ang="0">
                <a:pos x="53" y="0"/>
              </a:cxn>
            </a:cxnLst>
            <a:rect l="0" t="0" r="0" b="0"/>
            <a:pathLst>
              <a:path w="229" h="56">
                <a:moveTo>
                  <a:pt x="53" y="0"/>
                </a:moveTo>
                <a:lnTo>
                  <a:pt x="30" y="5"/>
                </a:lnTo>
                <a:lnTo>
                  <a:pt x="14" y="9"/>
                </a:lnTo>
                <a:lnTo>
                  <a:pt x="3" y="18"/>
                </a:lnTo>
                <a:lnTo>
                  <a:pt x="2" y="21"/>
                </a:lnTo>
                <a:lnTo>
                  <a:pt x="0" y="25"/>
                </a:lnTo>
                <a:lnTo>
                  <a:pt x="2" y="31"/>
                </a:lnTo>
                <a:lnTo>
                  <a:pt x="9" y="37"/>
                </a:lnTo>
                <a:lnTo>
                  <a:pt x="20" y="41"/>
                </a:lnTo>
                <a:lnTo>
                  <a:pt x="33" y="47"/>
                </a:lnTo>
                <a:lnTo>
                  <a:pt x="51" y="50"/>
                </a:lnTo>
                <a:lnTo>
                  <a:pt x="68" y="54"/>
                </a:lnTo>
                <a:lnTo>
                  <a:pt x="91" y="56"/>
                </a:lnTo>
                <a:lnTo>
                  <a:pt x="114" y="56"/>
                </a:lnTo>
                <a:lnTo>
                  <a:pt x="138" y="56"/>
                </a:lnTo>
                <a:lnTo>
                  <a:pt x="159" y="54"/>
                </a:lnTo>
                <a:lnTo>
                  <a:pt x="177" y="50"/>
                </a:lnTo>
                <a:lnTo>
                  <a:pt x="196" y="47"/>
                </a:lnTo>
                <a:lnTo>
                  <a:pt x="209" y="41"/>
                </a:lnTo>
                <a:lnTo>
                  <a:pt x="220" y="37"/>
                </a:lnTo>
                <a:lnTo>
                  <a:pt x="227" y="31"/>
                </a:lnTo>
                <a:lnTo>
                  <a:pt x="229" y="25"/>
                </a:lnTo>
                <a:lnTo>
                  <a:pt x="229" y="21"/>
                </a:lnTo>
                <a:lnTo>
                  <a:pt x="225" y="18"/>
                </a:lnTo>
                <a:lnTo>
                  <a:pt x="214" y="9"/>
                </a:lnTo>
                <a:lnTo>
                  <a:pt x="199" y="5"/>
                </a:lnTo>
                <a:lnTo>
                  <a:pt x="176" y="0"/>
                </a:lnTo>
                <a:lnTo>
                  <a:pt x="199" y="5"/>
                </a:lnTo>
                <a:lnTo>
                  <a:pt x="214" y="9"/>
                </a:lnTo>
                <a:lnTo>
                  <a:pt x="225" y="18"/>
                </a:lnTo>
                <a:lnTo>
                  <a:pt x="229" y="21"/>
                </a:lnTo>
                <a:lnTo>
                  <a:pt x="229" y="25"/>
                </a:lnTo>
                <a:lnTo>
                  <a:pt x="227" y="31"/>
                </a:lnTo>
                <a:lnTo>
                  <a:pt x="220" y="37"/>
                </a:lnTo>
                <a:lnTo>
                  <a:pt x="209" y="41"/>
                </a:lnTo>
                <a:lnTo>
                  <a:pt x="196" y="47"/>
                </a:lnTo>
                <a:lnTo>
                  <a:pt x="177" y="50"/>
                </a:lnTo>
                <a:lnTo>
                  <a:pt x="159" y="54"/>
                </a:lnTo>
                <a:lnTo>
                  <a:pt x="138" y="56"/>
                </a:lnTo>
                <a:lnTo>
                  <a:pt x="114" y="56"/>
                </a:lnTo>
                <a:lnTo>
                  <a:pt x="91" y="56"/>
                </a:lnTo>
                <a:lnTo>
                  <a:pt x="68" y="54"/>
                </a:lnTo>
                <a:lnTo>
                  <a:pt x="51" y="50"/>
                </a:lnTo>
                <a:lnTo>
                  <a:pt x="33" y="47"/>
                </a:lnTo>
                <a:lnTo>
                  <a:pt x="20" y="41"/>
                </a:lnTo>
                <a:lnTo>
                  <a:pt x="9" y="37"/>
                </a:lnTo>
                <a:lnTo>
                  <a:pt x="2" y="31"/>
                </a:lnTo>
                <a:lnTo>
                  <a:pt x="0" y="25"/>
                </a:lnTo>
                <a:lnTo>
                  <a:pt x="2" y="21"/>
                </a:lnTo>
                <a:lnTo>
                  <a:pt x="3" y="18"/>
                </a:lnTo>
                <a:lnTo>
                  <a:pt x="14" y="9"/>
                </a:lnTo>
                <a:lnTo>
                  <a:pt x="30" y="5"/>
                </a:lnTo>
                <a:lnTo>
                  <a:pt x="53" y="0"/>
                </a:lnTo>
                <a:close/>
              </a:path>
            </a:pathLst>
          </a:custGeom>
          <a:solidFill>
            <a:srgbClr val="8675B9"/>
          </a:solidFill>
          <a:ln w="11113" cap="flat" cmpd="sng">
            <a:solidFill>
              <a:srgbClr val="000000"/>
            </a:solidFill>
            <a:prstDash val="solid"/>
            <a:miter/>
            <a:headEnd type="none" w="med" len="med"/>
            <a:tailEnd type="none" w="med" len="med"/>
          </a:ln>
        </p:spPr>
        <p:txBody>
          <a:bodyPr/>
          <a:lstStyle/>
          <a:p>
            <a:endParaRPr lang="zh-CN" altLang="en-US"/>
          </a:p>
        </p:txBody>
      </p:sp>
      <p:sp>
        <p:nvSpPr>
          <p:cNvPr id="45564" name="Freeform 509"/>
          <p:cNvSpPr/>
          <p:nvPr/>
        </p:nvSpPr>
        <p:spPr>
          <a:xfrm>
            <a:off x="7397750" y="3233738"/>
            <a:ext cx="166688" cy="39687"/>
          </a:xfrm>
          <a:custGeom>
            <a:avLst/>
            <a:gdLst/>
            <a:ahLst/>
            <a:cxnLst>
              <a:cxn ang="0">
                <a:pos x="52" y="0"/>
              </a:cxn>
              <a:cxn ang="0">
                <a:pos x="31" y="5"/>
              </a:cxn>
              <a:cxn ang="0">
                <a:pos x="14" y="9"/>
              </a:cxn>
              <a:cxn ang="0">
                <a:pos x="3" y="18"/>
              </a:cxn>
              <a:cxn ang="0">
                <a:pos x="2" y="21"/>
              </a:cxn>
              <a:cxn ang="0">
                <a:pos x="0" y="25"/>
              </a:cxn>
              <a:cxn ang="0">
                <a:pos x="2" y="31"/>
              </a:cxn>
              <a:cxn ang="0">
                <a:pos x="9" y="37"/>
              </a:cxn>
              <a:cxn ang="0">
                <a:pos x="20" y="41"/>
              </a:cxn>
              <a:cxn ang="0">
                <a:pos x="33" y="47"/>
              </a:cxn>
              <a:cxn ang="0">
                <a:pos x="51" y="50"/>
              </a:cxn>
              <a:cxn ang="0">
                <a:pos x="69" y="54"/>
              </a:cxn>
              <a:cxn ang="0">
                <a:pos x="91" y="56"/>
              </a:cxn>
              <a:cxn ang="0">
                <a:pos x="115" y="56"/>
              </a:cxn>
              <a:cxn ang="0">
                <a:pos x="138" y="56"/>
              </a:cxn>
              <a:cxn ang="0">
                <a:pos x="161" y="54"/>
              </a:cxn>
              <a:cxn ang="0">
                <a:pos x="179" y="50"/>
              </a:cxn>
              <a:cxn ang="0">
                <a:pos x="198" y="47"/>
              </a:cxn>
              <a:cxn ang="0">
                <a:pos x="210" y="41"/>
              </a:cxn>
              <a:cxn ang="0">
                <a:pos x="221" y="37"/>
              </a:cxn>
              <a:cxn ang="0">
                <a:pos x="227" y="31"/>
              </a:cxn>
              <a:cxn ang="0">
                <a:pos x="230" y="25"/>
              </a:cxn>
              <a:cxn ang="0">
                <a:pos x="230" y="21"/>
              </a:cxn>
              <a:cxn ang="0">
                <a:pos x="226" y="18"/>
              </a:cxn>
              <a:cxn ang="0">
                <a:pos x="215" y="9"/>
              </a:cxn>
              <a:cxn ang="0">
                <a:pos x="199" y="5"/>
              </a:cxn>
              <a:cxn ang="0">
                <a:pos x="178" y="0"/>
              </a:cxn>
              <a:cxn ang="0">
                <a:pos x="199" y="5"/>
              </a:cxn>
              <a:cxn ang="0">
                <a:pos x="215" y="9"/>
              </a:cxn>
              <a:cxn ang="0">
                <a:pos x="226" y="18"/>
              </a:cxn>
              <a:cxn ang="0">
                <a:pos x="230" y="21"/>
              </a:cxn>
              <a:cxn ang="0">
                <a:pos x="230" y="25"/>
              </a:cxn>
              <a:cxn ang="0">
                <a:pos x="227" y="31"/>
              </a:cxn>
              <a:cxn ang="0">
                <a:pos x="221" y="37"/>
              </a:cxn>
              <a:cxn ang="0">
                <a:pos x="210" y="41"/>
              </a:cxn>
              <a:cxn ang="0">
                <a:pos x="198" y="47"/>
              </a:cxn>
              <a:cxn ang="0">
                <a:pos x="179" y="50"/>
              </a:cxn>
              <a:cxn ang="0">
                <a:pos x="161" y="54"/>
              </a:cxn>
              <a:cxn ang="0">
                <a:pos x="138" y="56"/>
              </a:cxn>
              <a:cxn ang="0">
                <a:pos x="115" y="56"/>
              </a:cxn>
              <a:cxn ang="0">
                <a:pos x="91" y="56"/>
              </a:cxn>
              <a:cxn ang="0">
                <a:pos x="69" y="54"/>
              </a:cxn>
              <a:cxn ang="0">
                <a:pos x="51" y="50"/>
              </a:cxn>
              <a:cxn ang="0">
                <a:pos x="33" y="47"/>
              </a:cxn>
              <a:cxn ang="0">
                <a:pos x="20" y="41"/>
              </a:cxn>
              <a:cxn ang="0">
                <a:pos x="9" y="37"/>
              </a:cxn>
              <a:cxn ang="0">
                <a:pos x="2" y="31"/>
              </a:cxn>
              <a:cxn ang="0">
                <a:pos x="0" y="25"/>
              </a:cxn>
              <a:cxn ang="0">
                <a:pos x="2" y="21"/>
              </a:cxn>
              <a:cxn ang="0">
                <a:pos x="3" y="18"/>
              </a:cxn>
              <a:cxn ang="0">
                <a:pos x="14" y="9"/>
              </a:cxn>
              <a:cxn ang="0">
                <a:pos x="31" y="5"/>
              </a:cxn>
              <a:cxn ang="0">
                <a:pos x="52" y="0"/>
              </a:cxn>
            </a:cxnLst>
            <a:rect l="0" t="0" r="0" b="0"/>
            <a:pathLst>
              <a:path w="230" h="56">
                <a:moveTo>
                  <a:pt x="52" y="0"/>
                </a:moveTo>
                <a:lnTo>
                  <a:pt x="31" y="5"/>
                </a:lnTo>
                <a:lnTo>
                  <a:pt x="14" y="9"/>
                </a:lnTo>
                <a:lnTo>
                  <a:pt x="3" y="18"/>
                </a:lnTo>
                <a:lnTo>
                  <a:pt x="2" y="21"/>
                </a:lnTo>
                <a:lnTo>
                  <a:pt x="0" y="25"/>
                </a:lnTo>
                <a:lnTo>
                  <a:pt x="2" y="31"/>
                </a:lnTo>
                <a:lnTo>
                  <a:pt x="9" y="37"/>
                </a:lnTo>
                <a:lnTo>
                  <a:pt x="20" y="41"/>
                </a:lnTo>
                <a:lnTo>
                  <a:pt x="33" y="47"/>
                </a:lnTo>
                <a:lnTo>
                  <a:pt x="51" y="50"/>
                </a:lnTo>
                <a:lnTo>
                  <a:pt x="69" y="54"/>
                </a:lnTo>
                <a:lnTo>
                  <a:pt x="91" y="56"/>
                </a:lnTo>
                <a:lnTo>
                  <a:pt x="115" y="56"/>
                </a:lnTo>
                <a:lnTo>
                  <a:pt x="138" y="56"/>
                </a:lnTo>
                <a:lnTo>
                  <a:pt x="161" y="54"/>
                </a:lnTo>
                <a:lnTo>
                  <a:pt x="179" y="50"/>
                </a:lnTo>
                <a:lnTo>
                  <a:pt x="198" y="47"/>
                </a:lnTo>
                <a:lnTo>
                  <a:pt x="210" y="41"/>
                </a:lnTo>
                <a:lnTo>
                  <a:pt x="221" y="37"/>
                </a:lnTo>
                <a:lnTo>
                  <a:pt x="227" y="31"/>
                </a:lnTo>
                <a:lnTo>
                  <a:pt x="230" y="25"/>
                </a:lnTo>
                <a:lnTo>
                  <a:pt x="230" y="21"/>
                </a:lnTo>
                <a:lnTo>
                  <a:pt x="226" y="18"/>
                </a:lnTo>
                <a:lnTo>
                  <a:pt x="215" y="9"/>
                </a:lnTo>
                <a:lnTo>
                  <a:pt x="199" y="5"/>
                </a:lnTo>
                <a:lnTo>
                  <a:pt x="178" y="0"/>
                </a:lnTo>
                <a:lnTo>
                  <a:pt x="199" y="5"/>
                </a:lnTo>
                <a:lnTo>
                  <a:pt x="215" y="9"/>
                </a:lnTo>
                <a:lnTo>
                  <a:pt x="226" y="18"/>
                </a:lnTo>
                <a:lnTo>
                  <a:pt x="230" y="21"/>
                </a:lnTo>
                <a:lnTo>
                  <a:pt x="230" y="25"/>
                </a:lnTo>
                <a:lnTo>
                  <a:pt x="227" y="31"/>
                </a:lnTo>
                <a:lnTo>
                  <a:pt x="221" y="37"/>
                </a:lnTo>
                <a:lnTo>
                  <a:pt x="210" y="41"/>
                </a:lnTo>
                <a:lnTo>
                  <a:pt x="198" y="47"/>
                </a:lnTo>
                <a:lnTo>
                  <a:pt x="179" y="50"/>
                </a:lnTo>
                <a:lnTo>
                  <a:pt x="161" y="54"/>
                </a:lnTo>
                <a:lnTo>
                  <a:pt x="138" y="56"/>
                </a:lnTo>
                <a:lnTo>
                  <a:pt x="115" y="56"/>
                </a:lnTo>
                <a:lnTo>
                  <a:pt x="91" y="56"/>
                </a:lnTo>
                <a:lnTo>
                  <a:pt x="69" y="54"/>
                </a:lnTo>
                <a:lnTo>
                  <a:pt x="51" y="50"/>
                </a:lnTo>
                <a:lnTo>
                  <a:pt x="33" y="47"/>
                </a:lnTo>
                <a:lnTo>
                  <a:pt x="20" y="41"/>
                </a:lnTo>
                <a:lnTo>
                  <a:pt x="9" y="37"/>
                </a:lnTo>
                <a:lnTo>
                  <a:pt x="2" y="31"/>
                </a:lnTo>
                <a:lnTo>
                  <a:pt x="0" y="25"/>
                </a:lnTo>
                <a:lnTo>
                  <a:pt x="2" y="21"/>
                </a:lnTo>
                <a:lnTo>
                  <a:pt x="3" y="18"/>
                </a:lnTo>
                <a:lnTo>
                  <a:pt x="14" y="9"/>
                </a:lnTo>
                <a:lnTo>
                  <a:pt x="31" y="5"/>
                </a:lnTo>
                <a:lnTo>
                  <a:pt x="52" y="0"/>
                </a:lnTo>
                <a:close/>
              </a:path>
            </a:pathLst>
          </a:custGeom>
          <a:solidFill>
            <a:srgbClr val="8675B9"/>
          </a:solidFill>
          <a:ln w="11113" cap="flat" cmpd="sng">
            <a:solidFill>
              <a:srgbClr val="000000"/>
            </a:solidFill>
            <a:prstDash val="solid"/>
            <a:miter/>
            <a:headEnd type="none" w="med" len="med"/>
            <a:tailEnd type="none" w="med" len="med"/>
          </a:ln>
        </p:spPr>
        <p:txBody>
          <a:bodyPr/>
          <a:lstStyle/>
          <a:p>
            <a:endParaRPr lang="zh-CN" altLang="en-US"/>
          </a:p>
        </p:txBody>
      </p:sp>
      <p:sp>
        <p:nvSpPr>
          <p:cNvPr id="45565" name="Freeform 510"/>
          <p:cNvSpPr/>
          <p:nvPr/>
        </p:nvSpPr>
        <p:spPr>
          <a:xfrm>
            <a:off x="7497763" y="3105150"/>
            <a:ext cx="165100" cy="39688"/>
          </a:xfrm>
          <a:custGeom>
            <a:avLst/>
            <a:gdLst/>
            <a:ahLst/>
            <a:cxnLst>
              <a:cxn ang="0">
                <a:pos x="54" y="56"/>
              </a:cxn>
              <a:cxn ang="0">
                <a:pos x="31" y="51"/>
              </a:cxn>
              <a:cxn ang="0">
                <a:pos x="16" y="45"/>
              </a:cxn>
              <a:cxn ang="0">
                <a:pos x="4" y="38"/>
              </a:cxn>
              <a:cxn ang="0">
                <a:pos x="2" y="35"/>
              </a:cxn>
              <a:cxn ang="0">
                <a:pos x="0" y="30"/>
              </a:cxn>
              <a:cxn ang="0">
                <a:pos x="2" y="25"/>
              </a:cxn>
              <a:cxn ang="0">
                <a:pos x="10" y="19"/>
              </a:cxn>
              <a:cxn ang="0">
                <a:pos x="21" y="15"/>
              </a:cxn>
              <a:cxn ang="0">
                <a:pos x="34" y="9"/>
              </a:cxn>
              <a:cxn ang="0">
                <a:pos x="53" y="5"/>
              </a:cxn>
              <a:cxn ang="0">
                <a:pos x="70" y="2"/>
              </a:cxn>
              <a:cxn ang="0">
                <a:pos x="92" y="0"/>
              </a:cxn>
              <a:cxn ang="0">
                <a:pos x="115" y="0"/>
              </a:cxn>
              <a:cxn ang="0">
                <a:pos x="139" y="0"/>
              </a:cxn>
              <a:cxn ang="0">
                <a:pos x="160" y="2"/>
              </a:cxn>
              <a:cxn ang="0">
                <a:pos x="179" y="5"/>
              </a:cxn>
              <a:cxn ang="0">
                <a:pos x="197" y="9"/>
              </a:cxn>
              <a:cxn ang="0">
                <a:pos x="210" y="15"/>
              </a:cxn>
              <a:cxn ang="0">
                <a:pos x="221" y="19"/>
              </a:cxn>
              <a:cxn ang="0">
                <a:pos x="228" y="25"/>
              </a:cxn>
              <a:cxn ang="0">
                <a:pos x="230" y="30"/>
              </a:cxn>
              <a:cxn ang="0">
                <a:pos x="230" y="35"/>
              </a:cxn>
              <a:cxn ang="0">
                <a:pos x="227" y="38"/>
              </a:cxn>
              <a:cxn ang="0">
                <a:pos x="216" y="45"/>
              </a:cxn>
              <a:cxn ang="0">
                <a:pos x="199" y="51"/>
              </a:cxn>
              <a:cxn ang="0">
                <a:pos x="177" y="56"/>
              </a:cxn>
              <a:cxn ang="0">
                <a:pos x="199" y="51"/>
              </a:cxn>
              <a:cxn ang="0">
                <a:pos x="216" y="45"/>
              </a:cxn>
              <a:cxn ang="0">
                <a:pos x="227" y="38"/>
              </a:cxn>
              <a:cxn ang="0">
                <a:pos x="230" y="35"/>
              </a:cxn>
              <a:cxn ang="0">
                <a:pos x="230" y="30"/>
              </a:cxn>
              <a:cxn ang="0">
                <a:pos x="228" y="25"/>
              </a:cxn>
              <a:cxn ang="0">
                <a:pos x="221" y="19"/>
              </a:cxn>
              <a:cxn ang="0">
                <a:pos x="210" y="15"/>
              </a:cxn>
              <a:cxn ang="0">
                <a:pos x="197" y="9"/>
              </a:cxn>
              <a:cxn ang="0">
                <a:pos x="179" y="5"/>
              </a:cxn>
              <a:cxn ang="0">
                <a:pos x="160" y="2"/>
              </a:cxn>
              <a:cxn ang="0">
                <a:pos x="139" y="0"/>
              </a:cxn>
              <a:cxn ang="0">
                <a:pos x="115" y="0"/>
              </a:cxn>
              <a:cxn ang="0">
                <a:pos x="92" y="0"/>
              </a:cxn>
              <a:cxn ang="0">
                <a:pos x="70" y="2"/>
              </a:cxn>
              <a:cxn ang="0">
                <a:pos x="53" y="5"/>
              </a:cxn>
              <a:cxn ang="0">
                <a:pos x="34" y="9"/>
              </a:cxn>
              <a:cxn ang="0">
                <a:pos x="21" y="15"/>
              </a:cxn>
              <a:cxn ang="0">
                <a:pos x="10" y="19"/>
              </a:cxn>
              <a:cxn ang="0">
                <a:pos x="2" y="25"/>
              </a:cxn>
              <a:cxn ang="0">
                <a:pos x="0" y="30"/>
              </a:cxn>
              <a:cxn ang="0">
                <a:pos x="2" y="35"/>
              </a:cxn>
              <a:cxn ang="0">
                <a:pos x="4" y="38"/>
              </a:cxn>
              <a:cxn ang="0">
                <a:pos x="16" y="45"/>
              </a:cxn>
              <a:cxn ang="0">
                <a:pos x="31" y="51"/>
              </a:cxn>
              <a:cxn ang="0">
                <a:pos x="54" y="56"/>
              </a:cxn>
            </a:cxnLst>
            <a:rect l="0" t="0" r="0" b="0"/>
            <a:pathLst>
              <a:path w="230" h="56">
                <a:moveTo>
                  <a:pt x="54" y="56"/>
                </a:moveTo>
                <a:lnTo>
                  <a:pt x="31" y="51"/>
                </a:lnTo>
                <a:lnTo>
                  <a:pt x="16" y="45"/>
                </a:lnTo>
                <a:lnTo>
                  <a:pt x="4" y="38"/>
                </a:lnTo>
                <a:lnTo>
                  <a:pt x="2" y="35"/>
                </a:lnTo>
                <a:lnTo>
                  <a:pt x="0" y="30"/>
                </a:lnTo>
                <a:lnTo>
                  <a:pt x="2" y="25"/>
                </a:lnTo>
                <a:lnTo>
                  <a:pt x="10" y="19"/>
                </a:lnTo>
                <a:lnTo>
                  <a:pt x="21" y="15"/>
                </a:lnTo>
                <a:lnTo>
                  <a:pt x="34" y="9"/>
                </a:lnTo>
                <a:lnTo>
                  <a:pt x="53" y="5"/>
                </a:lnTo>
                <a:lnTo>
                  <a:pt x="70" y="2"/>
                </a:lnTo>
                <a:lnTo>
                  <a:pt x="92" y="0"/>
                </a:lnTo>
                <a:lnTo>
                  <a:pt x="115" y="0"/>
                </a:lnTo>
                <a:lnTo>
                  <a:pt x="139" y="0"/>
                </a:lnTo>
                <a:lnTo>
                  <a:pt x="160" y="2"/>
                </a:lnTo>
                <a:lnTo>
                  <a:pt x="179" y="5"/>
                </a:lnTo>
                <a:lnTo>
                  <a:pt x="197" y="9"/>
                </a:lnTo>
                <a:lnTo>
                  <a:pt x="210" y="15"/>
                </a:lnTo>
                <a:lnTo>
                  <a:pt x="221" y="19"/>
                </a:lnTo>
                <a:lnTo>
                  <a:pt x="228" y="25"/>
                </a:lnTo>
                <a:lnTo>
                  <a:pt x="230" y="30"/>
                </a:lnTo>
                <a:lnTo>
                  <a:pt x="230" y="35"/>
                </a:lnTo>
                <a:lnTo>
                  <a:pt x="227" y="38"/>
                </a:lnTo>
                <a:lnTo>
                  <a:pt x="216" y="45"/>
                </a:lnTo>
                <a:lnTo>
                  <a:pt x="199" y="51"/>
                </a:lnTo>
                <a:lnTo>
                  <a:pt x="177" y="56"/>
                </a:lnTo>
                <a:lnTo>
                  <a:pt x="199" y="51"/>
                </a:lnTo>
                <a:lnTo>
                  <a:pt x="216" y="45"/>
                </a:lnTo>
                <a:lnTo>
                  <a:pt x="227" y="38"/>
                </a:lnTo>
                <a:lnTo>
                  <a:pt x="230" y="35"/>
                </a:lnTo>
                <a:lnTo>
                  <a:pt x="230" y="30"/>
                </a:lnTo>
                <a:lnTo>
                  <a:pt x="228" y="25"/>
                </a:lnTo>
                <a:lnTo>
                  <a:pt x="221" y="19"/>
                </a:lnTo>
                <a:lnTo>
                  <a:pt x="210" y="15"/>
                </a:lnTo>
                <a:lnTo>
                  <a:pt x="197" y="9"/>
                </a:lnTo>
                <a:lnTo>
                  <a:pt x="179" y="5"/>
                </a:lnTo>
                <a:lnTo>
                  <a:pt x="160" y="2"/>
                </a:lnTo>
                <a:lnTo>
                  <a:pt x="139" y="0"/>
                </a:lnTo>
                <a:lnTo>
                  <a:pt x="115" y="0"/>
                </a:lnTo>
                <a:lnTo>
                  <a:pt x="92" y="0"/>
                </a:lnTo>
                <a:lnTo>
                  <a:pt x="70" y="2"/>
                </a:lnTo>
                <a:lnTo>
                  <a:pt x="53" y="5"/>
                </a:lnTo>
                <a:lnTo>
                  <a:pt x="34" y="9"/>
                </a:lnTo>
                <a:lnTo>
                  <a:pt x="21" y="15"/>
                </a:lnTo>
                <a:lnTo>
                  <a:pt x="10" y="19"/>
                </a:lnTo>
                <a:lnTo>
                  <a:pt x="2" y="25"/>
                </a:lnTo>
                <a:lnTo>
                  <a:pt x="0" y="30"/>
                </a:lnTo>
                <a:lnTo>
                  <a:pt x="2" y="35"/>
                </a:lnTo>
                <a:lnTo>
                  <a:pt x="4" y="38"/>
                </a:lnTo>
                <a:lnTo>
                  <a:pt x="16" y="45"/>
                </a:lnTo>
                <a:lnTo>
                  <a:pt x="31" y="51"/>
                </a:lnTo>
                <a:lnTo>
                  <a:pt x="54" y="56"/>
                </a:lnTo>
                <a:close/>
              </a:path>
            </a:pathLst>
          </a:custGeom>
          <a:solidFill>
            <a:srgbClr val="8675B9"/>
          </a:solidFill>
          <a:ln w="11113" cap="flat" cmpd="sng">
            <a:solidFill>
              <a:srgbClr val="000000"/>
            </a:solidFill>
            <a:prstDash val="solid"/>
            <a:miter/>
            <a:headEnd type="none" w="med" len="med"/>
            <a:tailEnd type="none" w="med" len="med"/>
          </a:ln>
        </p:spPr>
        <p:txBody>
          <a:bodyPr/>
          <a:lstStyle/>
          <a:p>
            <a:endParaRPr lang="zh-CN" altLang="en-US"/>
          </a:p>
        </p:txBody>
      </p:sp>
      <p:sp>
        <p:nvSpPr>
          <p:cNvPr id="45566" name="Freeform 511"/>
          <p:cNvSpPr/>
          <p:nvPr/>
        </p:nvSpPr>
        <p:spPr>
          <a:xfrm>
            <a:off x="7554913" y="3232150"/>
            <a:ext cx="160337" cy="227013"/>
          </a:xfrm>
          <a:custGeom>
            <a:avLst/>
            <a:gdLst/>
            <a:ahLst/>
            <a:cxnLst>
              <a:cxn ang="0">
                <a:pos x="107" y="0"/>
              </a:cxn>
              <a:cxn ang="0">
                <a:pos x="147" y="26"/>
              </a:cxn>
              <a:cxn ang="0">
                <a:pos x="166" y="40"/>
              </a:cxn>
              <a:cxn ang="0">
                <a:pos x="182" y="52"/>
              </a:cxn>
              <a:cxn ang="0">
                <a:pos x="194" y="64"/>
              </a:cxn>
              <a:cxn ang="0">
                <a:pos x="204" y="75"/>
              </a:cxn>
              <a:cxn ang="0">
                <a:pos x="207" y="87"/>
              </a:cxn>
              <a:cxn ang="0">
                <a:pos x="207" y="98"/>
              </a:cxn>
              <a:cxn ang="0">
                <a:pos x="204" y="104"/>
              </a:cxn>
              <a:cxn ang="0">
                <a:pos x="199" y="107"/>
              </a:cxn>
              <a:cxn ang="0">
                <a:pos x="191" y="112"/>
              </a:cxn>
              <a:cxn ang="0">
                <a:pos x="182" y="118"/>
              </a:cxn>
              <a:cxn ang="0">
                <a:pos x="159" y="125"/>
              </a:cxn>
              <a:cxn ang="0">
                <a:pos x="130" y="133"/>
              </a:cxn>
              <a:cxn ang="0">
                <a:pos x="105" y="143"/>
              </a:cxn>
              <a:cxn ang="0">
                <a:pos x="84" y="150"/>
              </a:cxn>
              <a:cxn ang="0">
                <a:pos x="75" y="155"/>
              </a:cxn>
              <a:cxn ang="0">
                <a:pos x="67" y="159"/>
              </a:cxn>
              <a:cxn ang="0">
                <a:pos x="64" y="163"/>
              </a:cxn>
              <a:cxn ang="0">
                <a:pos x="62" y="167"/>
              </a:cxn>
              <a:cxn ang="0">
                <a:pos x="64" y="170"/>
              </a:cxn>
              <a:cxn ang="0">
                <a:pos x="69" y="174"/>
              </a:cxn>
              <a:cxn ang="0">
                <a:pos x="78" y="178"/>
              </a:cxn>
              <a:cxn ang="0">
                <a:pos x="89" y="181"/>
              </a:cxn>
              <a:cxn ang="0">
                <a:pos x="102" y="183"/>
              </a:cxn>
              <a:cxn ang="0">
                <a:pos x="114" y="187"/>
              </a:cxn>
              <a:cxn ang="0">
                <a:pos x="146" y="195"/>
              </a:cxn>
              <a:cxn ang="0">
                <a:pos x="174" y="200"/>
              </a:cxn>
              <a:cxn ang="0">
                <a:pos x="188" y="203"/>
              </a:cxn>
              <a:cxn ang="0">
                <a:pos x="200" y="207"/>
              </a:cxn>
              <a:cxn ang="0">
                <a:pos x="208" y="210"/>
              </a:cxn>
              <a:cxn ang="0">
                <a:pos x="217" y="214"/>
              </a:cxn>
              <a:cxn ang="0">
                <a:pos x="221" y="220"/>
              </a:cxn>
              <a:cxn ang="0">
                <a:pos x="221" y="223"/>
              </a:cxn>
              <a:cxn ang="0">
                <a:pos x="218" y="229"/>
              </a:cxn>
              <a:cxn ang="0">
                <a:pos x="211" y="234"/>
              </a:cxn>
              <a:cxn ang="0">
                <a:pos x="201" y="240"/>
              </a:cxn>
              <a:cxn ang="0">
                <a:pos x="188" y="245"/>
              </a:cxn>
              <a:cxn ang="0">
                <a:pos x="176" y="249"/>
              </a:cxn>
              <a:cxn ang="0">
                <a:pos x="160" y="258"/>
              </a:cxn>
              <a:cxn ang="0">
                <a:pos x="126" y="268"/>
              </a:cxn>
              <a:cxn ang="0">
                <a:pos x="90" y="281"/>
              </a:cxn>
              <a:cxn ang="0">
                <a:pos x="56" y="292"/>
              </a:cxn>
              <a:cxn ang="0">
                <a:pos x="44" y="298"/>
              </a:cxn>
              <a:cxn ang="0">
                <a:pos x="31" y="301"/>
              </a:cxn>
              <a:cxn ang="0">
                <a:pos x="20" y="305"/>
              </a:cxn>
              <a:cxn ang="0">
                <a:pos x="13" y="309"/>
              </a:cxn>
              <a:cxn ang="0">
                <a:pos x="4" y="313"/>
              </a:cxn>
              <a:cxn ang="0">
                <a:pos x="0" y="318"/>
              </a:cxn>
              <a:cxn ang="0">
                <a:pos x="0" y="319"/>
              </a:cxn>
              <a:cxn ang="0">
                <a:pos x="4" y="322"/>
              </a:cxn>
              <a:cxn ang="0">
                <a:pos x="8" y="323"/>
              </a:cxn>
              <a:cxn ang="0">
                <a:pos x="19" y="323"/>
              </a:cxn>
              <a:cxn ang="0">
                <a:pos x="38" y="322"/>
              </a:cxn>
            </a:cxnLst>
            <a:rect l="0" t="0" r="0" b="0"/>
            <a:pathLst>
              <a:path w="221" h="323">
                <a:moveTo>
                  <a:pt x="107" y="0"/>
                </a:moveTo>
                <a:lnTo>
                  <a:pt x="147" y="26"/>
                </a:lnTo>
                <a:lnTo>
                  <a:pt x="166" y="40"/>
                </a:lnTo>
                <a:lnTo>
                  <a:pt x="182" y="52"/>
                </a:lnTo>
                <a:lnTo>
                  <a:pt x="194" y="64"/>
                </a:lnTo>
                <a:lnTo>
                  <a:pt x="204" y="75"/>
                </a:lnTo>
                <a:lnTo>
                  <a:pt x="207" y="87"/>
                </a:lnTo>
                <a:lnTo>
                  <a:pt x="207" y="98"/>
                </a:lnTo>
                <a:lnTo>
                  <a:pt x="204" y="104"/>
                </a:lnTo>
                <a:lnTo>
                  <a:pt x="199" y="107"/>
                </a:lnTo>
                <a:lnTo>
                  <a:pt x="191" y="112"/>
                </a:lnTo>
                <a:lnTo>
                  <a:pt x="182" y="118"/>
                </a:lnTo>
                <a:lnTo>
                  <a:pt x="159" y="125"/>
                </a:lnTo>
                <a:lnTo>
                  <a:pt x="130" y="133"/>
                </a:lnTo>
                <a:lnTo>
                  <a:pt x="105" y="143"/>
                </a:lnTo>
                <a:lnTo>
                  <a:pt x="84" y="150"/>
                </a:lnTo>
                <a:lnTo>
                  <a:pt x="75" y="155"/>
                </a:lnTo>
                <a:lnTo>
                  <a:pt x="67" y="159"/>
                </a:lnTo>
                <a:lnTo>
                  <a:pt x="64" y="163"/>
                </a:lnTo>
                <a:lnTo>
                  <a:pt x="62" y="167"/>
                </a:lnTo>
                <a:lnTo>
                  <a:pt x="64" y="170"/>
                </a:lnTo>
                <a:lnTo>
                  <a:pt x="69" y="174"/>
                </a:lnTo>
                <a:lnTo>
                  <a:pt x="78" y="178"/>
                </a:lnTo>
                <a:lnTo>
                  <a:pt x="89" y="181"/>
                </a:lnTo>
                <a:lnTo>
                  <a:pt x="102" y="183"/>
                </a:lnTo>
                <a:lnTo>
                  <a:pt x="114" y="187"/>
                </a:lnTo>
                <a:lnTo>
                  <a:pt x="146" y="195"/>
                </a:lnTo>
                <a:lnTo>
                  <a:pt x="174" y="200"/>
                </a:lnTo>
                <a:lnTo>
                  <a:pt x="188" y="203"/>
                </a:lnTo>
                <a:lnTo>
                  <a:pt x="200" y="207"/>
                </a:lnTo>
                <a:lnTo>
                  <a:pt x="208" y="210"/>
                </a:lnTo>
                <a:lnTo>
                  <a:pt x="217" y="214"/>
                </a:lnTo>
                <a:lnTo>
                  <a:pt x="221" y="220"/>
                </a:lnTo>
                <a:lnTo>
                  <a:pt x="221" y="223"/>
                </a:lnTo>
                <a:lnTo>
                  <a:pt x="218" y="229"/>
                </a:lnTo>
                <a:lnTo>
                  <a:pt x="211" y="234"/>
                </a:lnTo>
                <a:lnTo>
                  <a:pt x="201" y="240"/>
                </a:lnTo>
                <a:lnTo>
                  <a:pt x="188" y="245"/>
                </a:lnTo>
                <a:lnTo>
                  <a:pt x="176" y="249"/>
                </a:lnTo>
                <a:lnTo>
                  <a:pt x="160" y="258"/>
                </a:lnTo>
                <a:lnTo>
                  <a:pt x="126" y="268"/>
                </a:lnTo>
                <a:lnTo>
                  <a:pt x="90" y="281"/>
                </a:lnTo>
                <a:lnTo>
                  <a:pt x="56" y="292"/>
                </a:lnTo>
                <a:lnTo>
                  <a:pt x="44" y="298"/>
                </a:lnTo>
                <a:lnTo>
                  <a:pt x="31" y="301"/>
                </a:lnTo>
                <a:lnTo>
                  <a:pt x="20" y="305"/>
                </a:lnTo>
                <a:lnTo>
                  <a:pt x="13" y="309"/>
                </a:lnTo>
                <a:lnTo>
                  <a:pt x="4" y="313"/>
                </a:lnTo>
                <a:lnTo>
                  <a:pt x="0" y="318"/>
                </a:lnTo>
                <a:lnTo>
                  <a:pt x="0" y="319"/>
                </a:lnTo>
                <a:lnTo>
                  <a:pt x="4" y="322"/>
                </a:lnTo>
                <a:lnTo>
                  <a:pt x="8" y="323"/>
                </a:lnTo>
                <a:lnTo>
                  <a:pt x="19" y="323"/>
                </a:lnTo>
                <a:lnTo>
                  <a:pt x="38" y="322"/>
                </a:lnTo>
              </a:path>
            </a:pathLst>
          </a:custGeom>
          <a:noFill/>
          <a:ln w="11113" cap="flat" cmpd="sng">
            <a:solidFill>
              <a:srgbClr val="000000"/>
            </a:solidFill>
            <a:prstDash val="solid"/>
            <a:miter/>
            <a:headEnd type="none" w="med" len="med"/>
            <a:tailEnd type="none" w="med" len="med"/>
          </a:ln>
        </p:spPr>
        <p:txBody>
          <a:bodyPr/>
          <a:lstStyle/>
          <a:p>
            <a:endParaRPr lang="zh-CN" altLang="en-US"/>
          </a:p>
        </p:txBody>
      </p:sp>
      <p:sp>
        <p:nvSpPr>
          <p:cNvPr id="45567" name="Rectangle 512"/>
          <p:cNvSpPr/>
          <p:nvPr/>
        </p:nvSpPr>
        <p:spPr>
          <a:xfrm>
            <a:off x="8107363" y="3135313"/>
            <a:ext cx="31750" cy="88900"/>
          </a:xfrm>
          <a:prstGeom prst="rect">
            <a:avLst/>
          </a:prstGeom>
          <a:solidFill>
            <a:srgbClr val="FF208D"/>
          </a:solidFill>
          <a:ln w="11113" cap="flat" cmpd="sng">
            <a:solidFill>
              <a:srgbClr val="000000"/>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568" name="Freeform 513"/>
          <p:cNvSpPr/>
          <p:nvPr/>
        </p:nvSpPr>
        <p:spPr>
          <a:xfrm>
            <a:off x="8032750" y="2998788"/>
            <a:ext cx="90488" cy="60325"/>
          </a:xfrm>
          <a:custGeom>
            <a:avLst/>
            <a:gdLst/>
            <a:ahLst/>
            <a:cxnLst>
              <a:cxn ang="0">
                <a:pos x="117" y="64"/>
              </a:cxn>
              <a:cxn ang="0">
                <a:pos x="109" y="70"/>
              </a:cxn>
              <a:cxn ang="0">
                <a:pos x="98" y="72"/>
              </a:cxn>
              <a:cxn ang="0">
                <a:pos x="71" y="77"/>
              </a:cxn>
              <a:cxn ang="0">
                <a:pos x="47" y="75"/>
              </a:cxn>
              <a:cxn ang="0">
                <a:pos x="28" y="67"/>
              </a:cxn>
              <a:cxn ang="0">
                <a:pos x="21" y="63"/>
              </a:cxn>
              <a:cxn ang="0">
                <a:pos x="16" y="57"/>
              </a:cxn>
              <a:cxn ang="0">
                <a:pos x="12" y="49"/>
              </a:cxn>
              <a:cxn ang="0">
                <a:pos x="10" y="41"/>
              </a:cxn>
              <a:cxn ang="0">
                <a:pos x="12" y="35"/>
              </a:cxn>
              <a:cxn ang="0">
                <a:pos x="16" y="27"/>
              </a:cxn>
              <a:cxn ang="0">
                <a:pos x="21" y="22"/>
              </a:cxn>
              <a:cxn ang="0">
                <a:pos x="28" y="17"/>
              </a:cxn>
              <a:cxn ang="0">
                <a:pos x="47" y="9"/>
              </a:cxn>
              <a:cxn ang="0">
                <a:pos x="71" y="7"/>
              </a:cxn>
              <a:cxn ang="0">
                <a:pos x="98" y="12"/>
              </a:cxn>
              <a:cxn ang="0">
                <a:pos x="109" y="14"/>
              </a:cxn>
              <a:cxn ang="0">
                <a:pos x="117" y="20"/>
              </a:cxn>
              <a:cxn ang="0">
                <a:pos x="126" y="14"/>
              </a:cxn>
              <a:cxn ang="0">
                <a:pos x="116" y="9"/>
              </a:cxn>
              <a:cxn ang="0">
                <a:pos x="100" y="4"/>
              </a:cxn>
              <a:cxn ang="0">
                <a:pos x="87" y="2"/>
              </a:cxn>
              <a:cxn ang="0">
                <a:pos x="71" y="0"/>
              </a:cxn>
              <a:cxn ang="0">
                <a:pos x="42" y="4"/>
              </a:cxn>
              <a:cxn ang="0">
                <a:pos x="21" y="13"/>
              </a:cxn>
              <a:cxn ang="0">
                <a:pos x="12" y="19"/>
              </a:cxn>
              <a:cxn ang="0">
                <a:pos x="6" y="25"/>
              </a:cxn>
              <a:cxn ang="0">
                <a:pos x="1" y="33"/>
              </a:cxn>
              <a:cxn ang="0">
                <a:pos x="0" y="41"/>
              </a:cxn>
              <a:cxn ang="0">
                <a:pos x="1" y="52"/>
              </a:cxn>
              <a:cxn ang="0">
                <a:pos x="6" y="58"/>
              </a:cxn>
              <a:cxn ang="0">
                <a:pos x="12" y="65"/>
              </a:cxn>
              <a:cxn ang="0">
                <a:pos x="21" y="71"/>
              </a:cxn>
              <a:cxn ang="0">
                <a:pos x="42" y="80"/>
              </a:cxn>
              <a:cxn ang="0">
                <a:pos x="71" y="84"/>
              </a:cxn>
              <a:cxn ang="0">
                <a:pos x="87" y="82"/>
              </a:cxn>
              <a:cxn ang="0">
                <a:pos x="100" y="80"/>
              </a:cxn>
              <a:cxn ang="0">
                <a:pos x="116" y="75"/>
              </a:cxn>
              <a:cxn ang="0">
                <a:pos x="126" y="70"/>
              </a:cxn>
              <a:cxn ang="0">
                <a:pos x="117" y="64"/>
              </a:cxn>
            </a:cxnLst>
            <a:rect l="0" t="0" r="0" b="0"/>
            <a:pathLst>
              <a:path w="126" h="84">
                <a:moveTo>
                  <a:pt x="117" y="64"/>
                </a:moveTo>
                <a:lnTo>
                  <a:pt x="109" y="70"/>
                </a:lnTo>
                <a:lnTo>
                  <a:pt x="98" y="72"/>
                </a:lnTo>
                <a:lnTo>
                  <a:pt x="71" y="77"/>
                </a:lnTo>
                <a:lnTo>
                  <a:pt x="47" y="75"/>
                </a:lnTo>
                <a:lnTo>
                  <a:pt x="28" y="67"/>
                </a:lnTo>
                <a:lnTo>
                  <a:pt x="21" y="63"/>
                </a:lnTo>
                <a:lnTo>
                  <a:pt x="16" y="57"/>
                </a:lnTo>
                <a:lnTo>
                  <a:pt x="12" y="49"/>
                </a:lnTo>
                <a:lnTo>
                  <a:pt x="10" y="41"/>
                </a:lnTo>
                <a:lnTo>
                  <a:pt x="12" y="35"/>
                </a:lnTo>
                <a:lnTo>
                  <a:pt x="16" y="27"/>
                </a:lnTo>
                <a:lnTo>
                  <a:pt x="21" y="22"/>
                </a:lnTo>
                <a:lnTo>
                  <a:pt x="28" y="17"/>
                </a:lnTo>
                <a:lnTo>
                  <a:pt x="47" y="9"/>
                </a:lnTo>
                <a:lnTo>
                  <a:pt x="71" y="7"/>
                </a:lnTo>
                <a:lnTo>
                  <a:pt x="98" y="12"/>
                </a:lnTo>
                <a:lnTo>
                  <a:pt x="109" y="14"/>
                </a:lnTo>
                <a:lnTo>
                  <a:pt x="117" y="20"/>
                </a:lnTo>
                <a:lnTo>
                  <a:pt x="126" y="14"/>
                </a:lnTo>
                <a:lnTo>
                  <a:pt x="116" y="9"/>
                </a:lnTo>
                <a:lnTo>
                  <a:pt x="100" y="4"/>
                </a:lnTo>
                <a:lnTo>
                  <a:pt x="87" y="2"/>
                </a:lnTo>
                <a:lnTo>
                  <a:pt x="71" y="0"/>
                </a:lnTo>
                <a:lnTo>
                  <a:pt x="42" y="4"/>
                </a:lnTo>
                <a:lnTo>
                  <a:pt x="21" y="13"/>
                </a:lnTo>
                <a:lnTo>
                  <a:pt x="12" y="19"/>
                </a:lnTo>
                <a:lnTo>
                  <a:pt x="6" y="25"/>
                </a:lnTo>
                <a:lnTo>
                  <a:pt x="1" y="33"/>
                </a:lnTo>
                <a:lnTo>
                  <a:pt x="0" y="41"/>
                </a:lnTo>
                <a:lnTo>
                  <a:pt x="1" y="52"/>
                </a:lnTo>
                <a:lnTo>
                  <a:pt x="6" y="58"/>
                </a:lnTo>
                <a:lnTo>
                  <a:pt x="12" y="65"/>
                </a:lnTo>
                <a:lnTo>
                  <a:pt x="21" y="71"/>
                </a:lnTo>
                <a:lnTo>
                  <a:pt x="42" y="80"/>
                </a:lnTo>
                <a:lnTo>
                  <a:pt x="71" y="84"/>
                </a:lnTo>
                <a:lnTo>
                  <a:pt x="87" y="82"/>
                </a:lnTo>
                <a:lnTo>
                  <a:pt x="100" y="80"/>
                </a:lnTo>
                <a:lnTo>
                  <a:pt x="116" y="75"/>
                </a:lnTo>
                <a:lnTo>
                  <a:pt x="126" y="70"/>
                </a:lnTo>
                <a:lnTo>
                  <a:pt x="117" y="64"/>
                </a:lnTo>
                <a:close/>
              </a:path>
            </a:pathLst>
          </a:custGeom>
          <a:solidFill>
            <a:srgbClr val="FF208D"/>
          </a:solidFill>
          <a:ln w="11113" cap="flat" cmpd="sng">
            <a:solidFill>
              <a:srgbClr val="000000"/>
            </a:solidFill>
            <a:prstDash val="solid"/>
            <a:miter/>
            <a:headEnd type="none" w="med" len="med"/>
            <a:tailEnd type="none" w="med" len="med"/>
          </a:ln>
        </p:spPr>
        <p:txBody>
          <a:bodyPr/>
          <a:lstStyle/>
          <a:p>
            <a:endParaRPr lang="zh-CN" altLang="en-US"/>
          </a:p>
        </p:txBody>
      </p:sp>
      <p:sp>
        <p:nvSpPr>
          <p:cNvPr id="45569" name="Line 514"/>
          <p:cNvSpPr/>
          <p:nvPr/>
        </p:nvSpPr>
        <p:spPr>
          <a:xfrm>
            <a:off x="8120063" y="3111500"/>
            <a:ext cx="1587" cy="19050"/>
          </a:xfrm>
          <a:prstGeom prst="line">
            <a:avLst/>
          </a:prstGeom>
          <a:ln w="11113" cap="flat" cmpd="sng">
            <a:solidFill>
              <a:srgbClr val="000000"/>
            </a:solidFill>
            <a:prstDash val="solid"/>
            <a:round/>
            <a:headEnd type="none" w="med" len="med"/>
            <a:tailEnd type="none" w="med" len="med"/>
          </a:ln>
        </p:spPr>
      </p:sp>
      <p:sp>
        <p:nvSpPr>
          <p:cNvPr id="45570" name="Freeform 515"/>
          <p:cNvSpPr/>
          <p:nvPr/>
        </p:nvSpPr>
        <p:spPr>
          <a:xfrm>
            <a:off x="8032750" y="3065463"/>
            <a:ext cx="90488" cy="58737"/>
          </a:xfrm>
          <a:custGeom>
            <a:avLst/>
            <a:gdLst/>
            <a:ahLst/>
            <a:cxnLst>
              <a:cxn ang="0">
                <a:pos x="117" y="63"/>
              </a:cxn>
              <a:cxn ang="0">
                <a:pos x="109" y="69"/>
              </a:cxn>
              <a:cxn ang="0">
                <a:pos x="98" y="73"/>
              </a:cxn>
              <a:cxn ang="0">
                <a:pos x="71" y="76"/>
              </a:cxn>
              <a:cxn ang="0">
                <a:pos x="47" y="75"/>
              </a:cxn>
              <a:cxn ang="0">
                <a:pos x="28" y="67"/>
              </a:cxn>
              <a:cxn ang="0">
                <a:pos x="21" y="62"/>
              </a:cxn>
              <a:cxn ang="0">
                <a:pos x="16" y="56"/>
              </a:cxn>
              <a:cxn ang="0">
                <a:pos x="12" y="49"/>
              </a:cxn>
              <a:cxn ang="0">
                <a:pos x="10" y="42"/>
              </a:cxn>
              <a:cxn ang="0">
                <a:pos x="12" y="35"/>
              </a:cxn>
              <a:cxn ang="0">
                <a:pos x="16" y="28"/>
              </a:cxn>
              <a:cxn ang="0">
                <a:pos x="21" y="22"/>
              </a:cxn>
              <a:cxn ang="0">
                <a:pos x="28" y="17"/>
              </a:cxn>
              <a:cxn ang="0">
                <a:pos x="47" y="9"/>
              </a:cxn>
              <a:cxn ang="0">
                <a:pos x="71" y="8"/>
              </a:cxn>
              <a:cxn ang="0">
                <a:pos x="98" y="11"/>
              </a:cxn>
              <a:cxn ang="0">
                <a:pos x="109" y="14"/>
              </a:cxn>
              <a:cxn ang="0">
                <a:pos x="117" y="19"/>
              </a:cxn>
              <a:cxn ang="0">
                <a:pos x="126" y="14"/>
              </a:cxn>
              <a:cxn ang="0">
                <a:pos x="116" y="9"/>
              </a:cxn>
              <a:cxn ang="0">
                <a:pos x="100" y="4"/>
              </a:cxn>
              <a:cxn ang="0">
                <a:pos x="87" y="2"/>
              </a:cxn>
              <a:cxn ang="0">
                <a:pos x="71" y="0"/>
              </a:cxn>
              <a:cxn ang="0">
                <a:pos x="42" y="4"/>
              </a:cxn>
              <a:cxn ang="0">
                <a:pos x="21" y="12"/>
              </a:cxn>
              <a:cxn ang="0">
                <a:pos x="12" y="18"/>
              </a:cxn>
              <a:cxn ang="0">
                <a:pos x="6" y="25"/>
              </a:cxn>
              <a:cxn ang="0">
                <a:pos x="1" y="32"/>
              </a:cxn>
              <a:cxn ang="0">
                <a:pos x="0" y="42"/>
              </a:cxn>
              <a:cxn ang="0">
                <a:pos x="1" y="51"/>
              </a:cxn>
              <a:cxn ang="0">
                <a:pos x="6" y="58"/>
              </a:cxn>
              <a:cxn ang="0">
                <a:pos x="12" y="66"/>
              </a:cxn>
              <a:cxn ang="0">
                <a:pos x="21" y="70"/>
              </a:cxn>
              <a:cxn ang="0">
                <a:pos x="42" y="80"/>
              </a:cxn>
              <a:cxn ang="0">
                <a:pos x="71" y="83"/>
              </a:cxn>
              <a:cxn ang="0">
                <a:pos x="87" y="82"/>
              </a:cxn>
              <a:cxn ang="0">
                <a:pos x="100" y="80"/>
              </a:cxn>
              <a:cxn ang="0">
                <a:pos x="116" y="75"/>
              </a:cxn>
              <a:cxn ang="0">
                <a:pos x="126" y="69"/>
              </a:cxn>
              <a:cxn ang="0">
                <a:pos x="117" y="63"/>
              </a:cxn>
            </a:cxnLst>
            <a:rect l="0" t="0" r="0" b="0"/>
            <a:pathLst>
              <a:path w="126" h="83">
                <a:moveTo>
                  <a:pt x="117" y="63"/>
                </a:moveTo>
                <a:lnTo>
                  <a:pt x="109" y="69"/>
                </a:lnTo>
                <a:lnTo>
                  <a:pt x="98" y="73"/>
                </a:lnTo>
                <a:lnTo>
                  <a:pt x="71" y="76"/>
                </a:lnTo>
                <a:lnTo>
                  <a:pt x="47" y="75"/>
                </a:lnTo>
                <a:lnTo>
                  <a:pt x="28" y="67"/>
                </a:lnTo>
                <a:lnTo>
                  <a:pt x="21" y="62"/>
                </a:lnTo>
                <a:lnTo>
                  <a:pt x="16" y="56"/>
                </a:lnTo>
                <a:lnTo>
                  <a:pt x="12" y="49"/>
                </a:lnTo>
                <a:lnTo>
                  <a:pt x="10" y="42"/>
                </a:lnTo>
                <a:lnTo>
                  <a:pt x="12" y="35"/>
                </a:lnTo>
                <a:lnTo>
                  <a:pt x="16" y="28"/>
                </a:lnTo>
                <a:lnTo>
                  <a:pt x="21" y="22"/>
                </a:lnTo>
                <a:lnTo>
                  <a:pt x="28" y="17"/>
                </a:lnTo>
                <a:lnTo>
                  <a:pt x="47" y="9"/>
                </a:lnTo>
                <a:lnTo>
                  <a:pt x="71" y="8"/>
                </a:lnTo>
                <a:lnTo>
                  <a:pt x="98" y="11"/>
                </a:lnTo>
                <a:lnTo>
                  <a:pt x="109" y="14"/>
                </a:lnTo>
                <a:lnTo>
                  <a:pt x="117" y="19"/>
                </a:lnTo>
                <a:lnTo>
                  <a:pt x="126" y="14"/>
                </a:lnTo>
                <a:lnTo>
                  <a:pt x="116" y="9"/>
                </a:lnTo>
                <a:lnTo>
                  <a:pt x="100" y="4"/>
                </a:lnTo>
                <a:lnTo>
                  <a:pt x="87" y="2"/>
                </a:lnTo>
                <a:lnTo>
                  <a:pt x="71" y="0"/>
                </a:lnTo>
                <a:lnTo>
                  <a:pt x="42" y="4"/>
                </a:lnTo>
                <a:lnTo>
                  <a:pt x="21" y="12"/>
                </a:lnTo>
                <a:lnTo>
                  <a:pt x="12" y="18"/>
                </a:lnTo>
                <a:lnTo>
                  <a:pt x="6" y="25"/>
                </a:lnTo>
                <a:lnTo>
                  <a:pt x="1" y="32"/>
                </a:lnTo>
                <a:lnTo>
                  <a:pt x="0" y="42"/>
                </a:lnTo>
                <a:lnTo>
                  <a:pt x="1" y="51"/>
                </a:lnTo>
                <a:lnTo>
                  <a:pt x="6" y="58"/>
                </a:lnTo>
                <a:lnTo>
                  <a:pt x="12" y="66"/>
                </a:lnTo>
                <a:lnTo>
                  <a:pt x="21" y="70"/>
                </a:lnTo>
                <a:lnTo>
                  <a:pt x="42" y="80"/>
                </a:lnTo>
                <a:lnTo>
                  <a:pt x="71" y="83"/>
                </a:lnTo>
                <a:lnTo>
                  <a:pt x="87" y="82"/>
                </a:lnTo>
                <a:lnTo>
                  <a:pt x="100" y="80"/>
                </a:lnTo>
                <a:lnTo>
                  <a:pt x="116" y="75"/>
                </a:lnTo>
                <a:lnTo>
                  <a:pt x="126" y="69"/>
                </a:lnTo>
                <a:lnTo>
                  <a:pt x="117" y="63"/>
                </a:lnTo>
                <a:close/>
              </a:path>
            </a:pathLst>
          </a:custGeom>
          <a:solidFill>
            <a:srgbClr val="FF208D"/>
          </a:solidFill>
          <a:ln w="11113" cap="flat" cmpd="sng">
            <a:solidFill>
              <a:srgbClr val="000000"/>
            </a:solidFill>
            <a:prstDash val="solid"/>
            <a:miter/>
            <a:headEnd type="none" w="med" len="med"/>
            <a:tailEnd type="none" w="med" len="med"/>
          </a:ln>
        </p:spPr>
        <p:txBody>
          <a:bodyPr/>
          <a:lstStyle/>
          <a:p>
            <a:endParaRPr lang="zh-CN" altLang="en-US"/>
          </a:p>
        </p:txBody>
      </p:sp>
      <p:sp>
        <p:nvSpPr>
          <p:cNvPr id="45571" name="Line 516"/>
          <p:cNvSpPr/>
          <p:nvPr/>
        </p:nvSpPr>
        <p:spPr>
          <a:xfrm flipV="1">
            <a:off x="8120063" y="3046413"/>
            <a:ext cx="1587" cy="31750"/>
          </a:xfrm>
          <a:prstGeom prst="line">
            <a:avLst/>
          </a:prstGeom>
          <a:ln w="11113" cap="flat" cmpd="sng">
            <a:solidFill>
              <a:srgbClr val="000000"/>
            </a:solidFill>
            <a:prstDash val="solid"/>
            <a:round/>
            <a:headEnd type="none" w="med" len="med"/>
            <a:tailEnd type="none" w="med" len="med"/>
          </a:ln>
        </p:spPr>
      </p:sp>
      <p:sp>
        <p:nvSpPr>
          <p:cNvPr id="45572" name="Line 517"/>
          <p:cNvSpPr/>
          <p:nvPr/>
        </p:nvSpPr>
        <p:spPr>
          <a:xfrm flipH="1" flipV="1">
            <a:off x="8120063" y="2981325"/>
            <a:ext cx="0" cy="31750"/>
          </a:xfrm>
          <a:prstGeom prst="line">
            <a:avLst/>
          </a:prstGeom>
          <a:ln w="11113" cap="flat" cmpd="sng">
            <a:solidFill>
              <a:srgbClr val="000000"/>
            </a:solidFill>
            <a:prstDash val="solid"/>
            <a:round/>
            <a:headEnd type="none" w="med" len="med"/>
            <a:tailEnd type="none" w="med" len="med"/>
          </a:ln>
        </p:spPr>
      </p:sp>
      <p:sp>
        <p:nvSpPr>
          <p:cNvPr id="45573" name="Freeform 518"/>
          <p:cNvSpPr/>
          <p:nvPr/>
        </p:nvSpPr>
        <p:spPr>
          <a:xfrm>
            <a:off x="8081963" y="3228975"/>
            <a:ext cx="63500" cy="139700"/>
          </a:xfrm>
          <a:custGeom>
            <a:avLst/>
            <a:gdLst/>
            <a:ahLst/>
            <a:cxnLst>
              <a:cxn ang="0">
                <a:pos x="56" y="0"/>
              </a:cxn>
              <a:cxn ang="0">
                <a:pos x="64" y="12"/>
              </a:cxn>
              <a:cxn ang="0">
                <a:pos x="69" y="22"/>
              </a:cxn>
              <a:cxn ang="0">
                <a:pos x="73" y="33"/>
              </a:cxn>
              <a:cxn ang="0">
                <a:pos x="73" y="42"/>
              </a:cxn>
              <a:cxn ang="0">
                <a:pos x="71" y="46"/>
              </a:cxn>
              <a:cxn ang="0">
                <a:pos x="68" y="49"/>
              </a:cxn>
              <a:cxn ang="0">
                <a:pos x="55" y="55"/>
              </a:cxn>
              <a:cxn ang="0">
                <a:pos x="42" y="60"/>
              </a:cxn>
              <a:cxn ang="0">
                <a:pos x="41" y="64"/>
              </a:cxn>
              <a:cxn ang="0">
                <a:pos x="38" y="70"/>
              </a:cxn>
              <a:cxn ang="0">
                <a:pos x="42" y="77"/>
              </a:cxn>
              <a:cxn ang="0">
                <a:pos x="48" y="84"/>
              </a:cxn>
              <a:cxn ang="0">
                <a:pos x="56" y="93"/>
              </a:cxn>
              <a:cxn ang="0">
                <a:pos x="66" y="100"/>
              </a:cxn>
              <a:cxn ang="0">
                <a:pos x="75" y="110"/>
              </a:cxn>
              <a:cxn ang="0">
                <a:pos x="82" y="118"/>
              </a:cxn>
              <a:cxn ang="0">
                <a:pos x="88" y="128"/>
              </a:cxn>
              <a:cxn ang="0">
                <a:pos x="88" y="137"/>
              </a:cxn>
              <a:cxn ang="0">
                <a:pos x="82" y="145"/>
              </a:cxn>
              <a:cxn ang="0">
                <a:pos x="73" y="155"/>
              </a:cxn>
              <a:cxn ang="0">
                <a:pos x="61" y="163"/>
              </a:cxn>
              <a:cxn ang="0">
                <a:pos x="48" y="173"/>
              </a:cxn>
              <a:cxn ang="0">
                <a:pos x="32" y="180"/>
              </a:cxn>
              <a:cxn ang="0">
                <a:pos x="19" y="189"/>
              </a:cxn>
              <a:cxn ang="0">
                <a:pos x="8" y="195"/>
              </a:cxn>
              <a:cxn ang="0">
                <a:pos x="0" y="201"/>
              </a:cxn>
            </a:cxnLst>
            <a:rect l="0" t="0" r="0" b="0"/>
            <a:pathLst>
              <a:path w="88" h="201">
                <a:moveTo>
                  <a:pt x="56" y="0"/>
                </a:moveTo>
                <a:lnTo>
                  <a:pt x="64" y="12"/>
                </a:lnTo>
                <a:lnTo>
                  <a:pt x="69" y="22"/>
                </a:lnTo>
                <a:lnTo>
                  <a:pt x="73" y="33"/>
                </a:lnTo>
                <a:lnTo>
                  <a:pt x="73" y="42"/>
                </a:lnTo>
                <a:lnTo>
                  <a:pt x="71" y="46"/>
                </a:lnTo>
                <a:lnTo>
                  <a:pt x="68" y="49"/>
                </a:lnTo>
                <a:lnTo>
                  <a:pt x="55" y="55"/>
                </a:lnTo>
                <a:lnTo>
                  <a:pt x="42" y="60"/>
                </a:lnTo>
                <a:lnTo>
                  <a:pt x="41" y="64"/>
                </a:lnTo>
                <a:lnTo>
                  <a:pt x="38" y="70"/>
                </a:lnTo>
                <a:lnTo>
                  <a:pt x="42" y="77"/>
                </a:lnTo>
                <a:lnTo>
                  <a:pt x="48" y="84"/>
                </a:lnTo>
                <a:lnTo>
                  <a:pt x="56" y="93"/>
                </a:lnTo>
                <a:lnTo>
                  <a:pt x="66" y="100"/>
                </a:lnTo>
                <a:lnTo>
                  <a:pt x="75" y="110"/>
                </a:lnTo>
                <a:lnTo>
                  <a:pt x="82" y="118"/>
                </a:lnTo>
                <a:lnTo>
                  <a:pt x="88" y="128"/>
                </a:lnTo>
                <a:lnTo>
                  <a:pt x="88" y="137"/>
                </a:lnTo>
                <a:lnTo>
                  <a:pt x="82" y="145"/>
                </a:lnTo>
                <a:lnTo>
                  <a:pt x="73" y="155"/>
                </a:lnTo>
                <a:lnTo>
                  <a:pt x="61" y="163"/>
                </a:lnTo>
                <a:lnTo>
                  <a:pt x="48" y="173"/>
                </a:lnTo>
                <a:lnTo>
                  <a:pt x="32" y="180"/>
                </a:lnTo>
                <a:lnTo>
                  <a:pt x="19" y="189"/>
                </a:lnTo>
                <a:lnTo>
                  <a:pt x="8" y="195"/>
                </a:lnTo>
                <a:lnTo>
                  <a:pt x="0" y="201"/>
                </a:lnTo>
              </a:path>
            </a:pathLst>
          </a:custGeom>
          <a:noFill/>
          <a:ln w="11113" cap="flat" cmpd="sng">
            <a:solidFill>
              <a:srgbClr val="000000"/>
            </a:solidFill>
            <a:prstDash val="solid"/>
            <a:miter/>
            <a:headEnd type="none" w="med" len="med"/>
            <a:tailEnd type="none" w="med" len="med"/>
          </a:ln>
        </p:spPr>
        <p:txBody>
          <a:bodyPr/>
          <a:lstStyle/>
          <a:p>
            <a:endParaRPr lang="zh-CN" altLang="en-US"/>
          </a:p>
        </p:txBody>
      </p:sp>
      <p:sp>
        <p:nvSpPr>
          <p:cNvPr id="45574" name="Rectangle 519"/>
          <p:cNvSpPr/>
          <p:nvPr/>
        </p:nvSpPr>
        <p:spPr>
          <a:xfrm>
            <a:off x="6802438" y="2843213"/>
            <a:ext cx="411162" cy="174625"/>
          </a:xfrm>
          <a:prstGeom prst="rect">
            <a:avLst/>
          </a:prstGeom>
          <a:noFill/>
          <a:ln w="9525">
            <a:noFill/>
          </a:ln>
        </p:spPr>
        <p:txBody>
          <a:bodyPr wrap="none" lIns="0" tIns="0" rIns="0" bIns="0" anchor="t">
            <a:spAutoFit/>
          </a:bodyPr>
          <a:lstStyle/>
          <a:p>
            <a:pPr defTabSz="821055"/>
            <a:r>
              <a:rPr lang="en-GB" altLang="en-US" sz="1200" dirty="0">
                <a:solidFill>
                  <a:srgbClr val="000000"/>
                </a:solidFill>
                <a:latin typeface="Arial" panose="020B0604020202020204" pitchFamily="34" charset="0"/>
                <a:ea typeface="宋体" panose="02010600030101010101" pitchFamily="2" charset="-122"/>
              </a:rPr>
              <a:t>MCT1</a:t>
            </a:r>
            <a:endParaRPr lang="en-GB" altLang="en-US" sz="2200" dirty="0">
              <a:latin typeface="Times New Roman" panose="02020603050405020304" pitchFamily="18" charset="0"/>
              <a:ea typeface="宋体" panose="02010600030101010101" pitchFamily="2" charset="-122"/>
            </a:endParaRPr>
          </a:p>
        </p:txBody>
      </p:sp>
      <p:sp>
        <p:nvSpPr>
          <p:cNvPr id="45575" name="Rectangle 520"/>
          <p:cNvSpPr/>
          <p:nvPr/>
        </p:nvSpPr>
        <p:spPr>
          <a:xfrm>
            <a:off x="7937500" y="2617788"/>
            <a:ext cx="468313" cy="174625"/>
          </a:xfrm>
          <a:prstGeom prst="rect">
            <a:avLst/>
          </a:prstGeom>
          <a:noFill/>
          <a:ln w="9525">
            <a:noFill/>
          </a:ln>
        </p:spPr>
        <p:txBody>
          <a:bodyPr wrap="none" lIns="0" tIns="0" rIns="0" bIns="0" anchor="t">
            <a:spAutoFit/>
          </a:bodyPr>
          <a:lstStyle/>
          <a:p>
            <a:pPr defTabSz="821055"/>
            <a:r>
              <a:rPr lang="en-GB" altLang="en-US" sz="1200" dirty="0">
                <a:solidFill>
                  <a:srgbClr val="000000"/>
                </a:solidFill>
                <a:latin typeface="Arial" panose="020B0604020202020204" pitchFamily="34" charset="0"/>
                <a:ea typeface="宋体" panose="02010600030101010101" pitchFamily="2" charset="-122"/>
              </a:rPr>
              <a:t>CD147</a:t>
            </a:r>
            <a:endParaRPr lang="en-GB" altLang="en-US" sz="2200" dirty="0">
              <a:latin typeface="Times New Roman" panose="02020603050405020304" pitchFamily="18" charset="0"/>
              <a:ea typeface="宋体" panose="02010600030101010101" pitchFamily="2" charset="-122"/>
            </a:endParaRPr>
          </a:p>
        </p:txBody>
      </p:sp>
      <p:sp>
        <p:nvSpPr>
          <p:cNvPr id="45576" name="Rectangle 521"/>
          <p:cNvSpPr/>
          <p:nvPr/>
        </p:nvSpPr>
        <p:spPr>
          <a:xfrm>
            <a:off x="8120063" y="3014663"/>
            <a:ext cx="30162" cy="66675"/>
          </a:xfrm>
          <a:prstGeom prst="rect">
            <a:avLst/>
          </a:prstGeom>
          <a:noFill/>
          <a:ln w="9525">
            <a:noFill/>
          </a:ln>
        </p:spPr>
        <p:txBody>
          <a:bodyPr wrap="none" lIns="0" tIns="0" rIns="0" bIns="0" anchor="t">
            <a:spAutoFit/>
          </a:bodyPr>
          <a:lstStyle/>
          <a:p>
            <a:pPr defTabSz="821055"/>
            <a:r>
              <a:rPr lang="en-GB" altLang="en-US" sz="400" dirty="0">
                <a:solidFill>
                  <a:srgbClr val="000000"/>
                </a:solidFill>
                <a:latin typeface="Arial" panose="020B0604020202020204" pitchFamily="34" charset="0"/>
                <a:ea typeface="宋体" panose="02010600030101010101" pitchFamily="2" charset="-122"/>
              </a:rPr>
              <a:t>s</a:t>
            </a:r>
            <a:endParaRPr lang="en-GB" altLang="en-US" sz="2200" dirty="0">
              <a:latin typeface="Times New Roman" panose="02020603050405020304" pitchFamily="18" charset="0"/>
              <a:ea typeface="宋体" panose="02010600030101010101" pitchFamily="2" charset="-122"/>
            </a:endParaRPr>
          </a:p>
        </p:txBody>
      </p:sp>
      <p:sp>
        <p:nvSpPr>
          <p:cNvPr id="45577" name="Rectangle 522"/>
          <p:cNvSpPr/>
          <p:nvPr/>
        </p:nvSpPr>
        <p:spPr>
          <a:xfrm>
            <a:off x="8120063" y="3028950"/>
            <a:ext cx="30162" cy="66675"/>
          </a:xfrm>
          <a:prstGeom prst="rect">
            <a:avLst/>
          </a:prstGeom>
          <a:noFill/>
          <a:ln w="9525">
            <a:noFill/>
          </a:ln>
        </p:spPr>
        <p:txBody>
          <a:bodyPr wrap="none" lIns="0" tIns="0" rIns="0" bIns="0" anchor="t">
            <a:spAutoFit/>
          </a:bodyPr>
          <a:lstStyle/>
          <a:p>
            <a:pPr defTabSz="821055"/>
            <a:r>
              <a:rPr lang="en-GB" altLang="en-US" sz="400" dirty="0">
                <a:solidFill>
                  <a:srgbClr val="000000"/>
                </a:solidFill>
                <a:latin typeface="Arial" panose="020B0604020202020204" pitchFamily="34" charset="0"/>
                <a:ea typeface="宋体" panose="02010600030101010101" pitchFamily="2" charset="-122"/>
              </a:rPr>
              <a:t>s</a:t>
            </a:r>
            <a:endParaRPr lang="en-GB" altLang="en-US" sz="2200" dirty="0">
              <a:latin typeface="Times New Roman" panose="02020603050405020304" pitchFamily="18" charset="0"/>
              <a:ea typeface="宋体" panose="02010600030101010101" pitchFamily="2" charset="-122"/>
            </a:endParaRPr>
          </a:p>
        </p:txBody>
      </p:sp>
      <p:sp>
        <p:nvSpPr>
          <p:cNvPr id="45578" name="Rectangle 523"/>
          <p:cNvSpPr/>
          <p:nvPr/>
        </p:nvSpPr>
        <p:spPr>
          <a:xfrm>
            <a:off x="8120063" y="3079750"/>
            <a:ext cx="30162" cy="68263"/>
          </a:xfrm>
          <a:prstGeom prst="rect">
            <a:avLst/>
          </a:prstGeom>
          <a:noFill/>
          <a:ln w="9525">
            <a:noFill/>
          </a:ln>
        </p:spPr>
        <p:txBody>
          <a:bodyPr wrap="none" lIns="0" tIns="0" rIns="0" bIns="0" anchor="t">
            <a:spAutoFit/>
          </a:bodyPr>
          <a:lstStyle/>
          <a:p>
            <a:pPr defTabSz="821055"/>
            <a:r>
              <a:rPr lang="en-GB" altLang="en-US" sz="400" dirty="0">
                <a:solidFill>
                  <a:srgbClr val="000000"/>
                </a:solidFill>
                <a:latin typeface="Arial" panose="020B0604020202020204" pitchFamily="34" charset="0"/>
                <a:ea typeface="宋体" panose="02010600030101010101" pitchFamily="2" charset="-122"/>
              </a:rPr>
              <a:t>s</a:t>
            </a:r>
            <a:endParaRPr lang="en-GB" altLang="en-US" sz="2200" dirty="0">
              <a:latin typeface="Times New Roman" panose="02020603050405020304" pitchFamily="18" charset="0"/>
              <a:ea typeface="宋体" panose="02010600030101010101" pitchFamily="2" charset="-122"/>
            </a:endParaRPr>
          </a:p>
        </p:txBody>
      </p:sp>
      <p:sp>
        <p:nvSpPr>
          <p:cNvPr id="45579" name="Rectangle 524"/>
          <p:cNvSpPr/>
          <p:nvPr/>
        </p:nvSpPr>
        <p:spPr>
          <a:xfrm>
            <a:off x="8120063" y="3092450"/>
            <a:ext cx="30162" cy="68263"/>
          </a:xfrm>
          <a:prstGeom prst="rect">
            <a:avLst/>
          </a:prstGeom>
          <a:noFill/>
          <a:ln w="9525">
            <a:noFill/>
          </a:ln>
        </p:spPr>
        <p:txBody>
          <a:bodyPr wrap="none" lIns="0" tIns="0" rIns="0" bIns="0" anchor="t">
            <a:spAutoFit/>
          </a:bodyPr>
          <a:lstStyle/>
          <a:p>
            <a:pPr defTabSz="821055"/>
            <a:r>
              <a:rPr lang="en-GB" altLang="en-US" sz="400" dirty="0">
                <a:solidFill>
                  <a:srgbClr val="000000"/>
                </a:solidFill>
                <a:latin typeface="Arial" panose="020B0604020202020204" pitchFamily="34" charset="0"/>
                <a:ea typeface="宋体" panose="02010600030101010101" pitchFamily="2" charset="-122"/>
              </a:rPr>
              <a:t>s</a:t>
            </a:r>
            <a:endParaRPr lang="en-GB" altLang="en-US" sz="2200" dirty="0">
              <a:latin typeface="Times New Roman" panose="02020603050405020304" pitchFamily="18" charset="0"/>
              <a:ea typeface="宋体" panose="02010600030101010101" pitchFamily="2" charset="-122"/>
            </a:endParaRPr>
          </a:p>
        </p:txBody>
      </p:sp>
      <p:sp>
        <p:nvSpPr>
          <p:cNvPr id="45580" name="Oval 525"/>
          <p:cNvSpPr/>
          <p:nvPr/>
        </p:nvSpPr>
        <p:spPr>
          <a:xfrm>
            <a:off x="8008938" y="3003550"/>
            <a:ext cx="15875" cy="7938"/>
          </a:xfrm>
          <a:prstGeom prst="ellipse">
            <a:avLst/>
          </a:prstGeom>
          <a:solidFill>
            <a:srgbClr val="000000"/>
          </a:solidFill>
          <a:ln w="11113" cap="flat" cmpd="sng">
            <a:solidFill>
              <a:srgbClr val="000000"/>
            </a:solidFill>
            <a:prstDash val="solid"/>
            <a:round/>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581" name="Oval 526"/>
          <p:cNvSpPr/>
          <p:nvPr/>
        </p:nvSpPr>
        <p:spPr>
          <a:xfrm>
            <a:off x="8142288" y="3114675"/>
            <a:ext cx="15875" cy="6350"/>
          </a:xfrm>
          <a:prstGeom prst="ellipse">
            <a:avLst/>
          </a:prstGeom>
          <a:solidFill>
            <a:srgbClr val="000000"/>
          </a:solidFill>
          <a:ln w="11113" cap="flat" cmpd="sng">
            <a:solidFill>
              <a:srgbClr val="000000"/>
            </a:solidFill>
            <a:prstDash val="solid"/>
            <a:round/>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582" name="Oval 527"/>
          <p:cNvSpPr/>
          <p:nvPr/>
        </p:nvSpPr>
        <p:spPr>
          <a:xfrm>
            <a:off x="7978775" y="3098800"/>
            <a:ext cx="15875" cy="6350"/>
          </a:xfrm>
          <a:prstGeom prst="ellipse">
            <a:avLst/>
          </a:prstGeom>
          <a:solidFill>
            <a:srgbClr val="000000"/>
          </a:solidFill>
          <a:ln w="11113" cap="flat" cmpd="sng">
            <a:solidFill>
              <a:srgbClr val="000000"/>
            </a:solidFill>
            <a:prstDash val="solid"/>
            <a:round/>
            <a:headEnd type="none" w="med" len="med"/>
            <a:tailEnd type="none" w="med" len="med"/>
          </a:ln>
        </p:spPr>
        <p:txBody>
          <a:bodyPr anchor="t"/>
          <a:lstStyle/>
          <a:p>
            <a:pPr algn="ctr"/>
            <a:endParaRPr lang="zh-CN" altLang="en-US" dirty="0">
              <a:latin typeface="Arial" panose="020B0604020202020204" pitchFamily="34" charset="0"/>
              <a:ea typeface="华文细黑" pitchFamily="2" charset="-122"/>
            </a:endParaRPr>
          </a:p>
        </p:txBody>
      </p:sp>
      <p:sp>
        <p:nvSpPr>
          <p:cNvPr id="45583" name="Line 528"/>
          <p:cNvSpPr/>
          <p:nvPr/>
        </p:nvSpPr>
        <p:spPr>
          <a:xfrm>
            <a:off x="8027988" y="3006725"/>
            <a:ext cx="22225" cy="0"/>
          </a:xfrm>
          <a:prstGeom prst="line">
            <a:avLst/>
          </a:prstGeom>
          <a:ln w="11113" cap="flat" cmpd="sng">
            <a:solidFill>
              <a:srgbClr val="000000"/>
            </a:solidFill>
            <a:prstDash val="solid"/>
            <a:round/>
            <a:headEnd type="none" w="med" len="med"/>
            <a:tailEnd type="none" w="med" len="med"/>
          </a:ln>
        </p:spPr>
      </p:sp>
      <p:sp>
        <p:nvSpPr>
          <p:cNvPr id="45584" name="Line 529"/>
          <p:cNvSpPr/>
          <p:nvPr/>
        </p:nvSpPr>
        <p:spPr>
          <a:xfrm>
            <a:off x="8001000" y="3101975"/>
            <a:ext cx="31750" cy="0"/>
          </a:xfrm>
          <a:prstGeom prst="line">
            <a:avLst/>
          </a:prstGeom>
          <a:ln w="11113" cap="flat" cmpd="sng">
            <a:solidFill>
              <a:srgbClr val="000000"/>
            </a:solidFill>
            <a:prstDash val="solid"/>
            <a:round/>
            <a:headEnd type="none" w="med" len="med"/>
            <a:tailEnd type="none" w="med" len="med"/>
          </a:ln>
        </p:spPr>
      </p:sp>
      <p:sp>
        <p:nvSpPr>
          <p:cNvPr id="45585" name="Line 530"/>
          <p:cNvSpPr/>
          <p:nvPr/>
        </p:nvSpPr>
        <p:spPr>
          <a:xfrm>
            <a:off x="8120063" y="3117850"/>
            <a:ext cx="23812" cy="1588"/>
          </a:xfrm>
          <a:prstGeom prst="line">
            <a:avLst/>
          </a:prstGeom>
          <a:ln w="11113" cap="flat" cmpd="sng">
            <a:solidFill>
              <a:srgbClr val="000000"/>
            </a:solidFill>
            <a:prstDash val="solid"/>
            <a:round/>
            <a:headEnd type="none" w="med" len="med"/>
            <a:tailEnd type="none" w="med" len="med"/>
          </a:ln>
        </p:spPr>
      </p:sp>
      <p:sp>
        <p:nvSpPr>
          <p:cNvPr id="45586" name="Freeform 531"/>
          <p:cNvSpPr/>
          <p:nvPr/>
        </p:nvSpPr>
        <p:spPr>
          <a:xfrm>
            <a:off x="7578725" y="3436938"/>
            <a:ext cx="174625" cy="120650"/>
          </a:xfrm>
          <a:custGeom>
            <a:avLst/>
            <a:gdLst/>
            <a:ahLst/>
            <a:cxnLst>
              <a:cxn ang="0">
                <a:pos x="121" y="45"/>
              </a:cxn>
              <a:cxn ang="0">
                <a:pos x="94" y="19"/>
              </a:cxn>
              <a:cxn ang="0">
                <a:pos x="82" y="51"/>
              </a:cxn>
              <a:cxn ang="0">
                <a:pos x="5" y="19"/>
              </a:cxn>
              <a:cxn ang="0">
                <a:pos x="52" y="60"/>
              </a:cxn>
              <a:cxn ang="0">
                <a:pos x="0" y="67"/>
              </a:cxn>
              <a:cxn ang="0">
                <a:pos x="43" y="92"/>
              </a:cxn>
              <a:cxn ang="0">
                <a:pos x="2" y="116"/>
              </a:cxn>
              <a:cxn ang="0">
                <a:pos x="64" y="112"/>
              </a:cxn>
              <a:cxn ang="0">
                <a:pos x="53" y="142"/>
              </a:cxn>
              <a:cxn ang="0">
                <a:pos x="86" y="125"/>
              </a:cxn>
              <a:cxn ang="0">
                <a:pos x="95" y="172"/>
              </a:cxn>
              <a:cxn ang="0">
                <a:pos x="117" y="120"/>
              </a:cxn>
              <a:cxn ang="0">
                <a:pos x="148" y="157"/>
              </a:cxn>
              <a:cxn ang="0">
                <a:pos x="156" y="116"/>
              </a:cxn>
              <a:cxn ang="0">
                <a:pos x="202" y="144"/>
              </a:cxn>
              <a:cxn ang="0">
                <a:pos x="187" y="102"/>
              </a:cxn>
              <a:cxn ang="0">
                <a:pos x="240" y="107"/>
              </a:cxn>
              <a:cxn ang="0">
                <a:pos x="197" y="84"/>
              </a:cxn>
              <a:cxn ang="0">
                <a:pos x="234" y="64"/>
              </a:cxn>
              <a:cxn ang="0">
                <a:pos x="186" y="58"/>
              </a:cxn>
              <a:cxn ang="0">
                <a:pos x="204" y="34"/>
              </a:cxn>
              <a:cxn ang="0">
                <a:pos x="159" y="43"/>
              </a:cxn>
              <a:cxn ang="0">
                <a:pos x="162" y="0"/>
              </a:cxn>
              <a:cxn ang="0">
                <a:pos x="121" y="45"/>
              </a:cxn>
            </a:cxnLst>
            <a:rect l="0" t="0" r="0" b="0"/>
            <a:pathLst>
              <a:path w="240" h="172">
                <a:moveTo>
                  <a:pt x="121" y="45"/>
                </a:moveTo>
                <a:lnTo>
                  <a:pt x="94" y="19"/>
                </a:lnTo>
                <a:lnTo>
                  <a:pt x="82" y="51"/>
                </a:lnTo>
                <a:lnTo>
                  <a:pt x="5" y="19"/>
                </a:lnTo>
                <a:lnTo>
                  <a:pt x="52" y="60"/>
                </a:lnTo>
                <a:lnTo>
                  <a:pt x="0" y="67"/>
                </a:lnTo>
                <a:lnTo>
                  <a:pt x="43" y="92"/>
                </a:lnTo>
                <a:lnTo>
                  <a:pt x="2" y="116"/>
                </a:lnTo>
                <a:lnTo>
                  <a:pt x="64" y="112"/>
                </a:lnTo>
                <a:lnTo>
                  <a:pt x="53" y="142"/>
                </a:lnTo>
                <a:lnTo>
                  <a:pt x="86" y="125"/>
                </a:lnTo>
                <a:lnTo>
                  <a:pt x="95" y="172"/>
                </a:lnTo>
                <a:lnTo>
                  <a:pt x="117" y="120"/>
                </a:lnTo>
                <a:lnTo>
                  <a:pt x="148" y="157"/>
                </a:lnTo>
                <a:lnTo>
                  <a:pt x="156" y="116"/>
                </a:lnTo>
                <a:lnTo>
                  <a:pt x="202" y="144"/>
                </a:lnTo>
                <a:lnTo>
                  <a:pt x="187" y="102"/>
                </a:lnTo>
                <a:lnTo>
                  <a:pt x="240" y="107"/>
                </a:lnTo>
                <a:lnTo>
                  <a:pt x="197" y="84"/>
                </a:lnTo>
                <a:lnTo>
                  <a:pt x="234" y="64"/>
                </a:lnTo>
                <a:lnTo>
                  <a:pt x="186" y="58"/>
                </a:lnTo>
                <a:lnTo>
                  <a:pt x="204" y="34"/>
                </a:lnTo>
                <a:lnTo>
                  <a:pt x="159" y="43"/>
                </a:lnTo>
                <a:lnTo>
                  <a:pt x="162" y="0"/>
                </a:lnTo>
                <a:lnTo>
                  <a:pt x="121" y="45"/>
                </a:lnTo>
                <a:close/>
              </a:path>
            </a:pathLst>
          </a:custGeom>
          <a:solidFill>
            <a:srgbClr val="14DFC9"/>
          </a:solidFill>
          <a:ln w="11113" cap="flat" cmpd="sng">
            <a:solidFill>
              <a:srgbClr val="000000"/>
            </a:solidFill>
            <a:prstDash val="solid"/>
            <a:miter/>
            <a:headEnd type="none" w="med" len="med"/>
            <a:tailEnd type="none" w="med" len="med"/>
          </a:ln>
        </p:spPr>
        <p:txBody>
          <a:bodyPr/>
          <a:lstStyle/>
          <a:p>
            <a:endParaRPr lang="zh-CN" altLang="en-US"/>
          </a:p>
        </p:txBody>
      </p:sp>
      <p:sp>
        <p:nvSpPr>
          <p:cNvPr id="45587" name="Rectangle 532"/>
          <p:cNvSpPr/>
          <p:nvPr/>
        </p:nvSpPr>
        <p:spPr>
          <a:xfrm>
            <a:off x="7739063" y="3387725"/>
            <a:ext cx="206375" cy="120650"/>
          </a:xfrm>
          <a:prstGeom prst="rect">
            <a:avLst/>
          </a:prstGeom>
          <a:noFill/>
          <a:ln w="9525">
            <a:noFill/>
          </a:ln>
        </p:spPr>
        <p:txBody>
          <a:bodyPr wrap="none" lIns="0" tIns="0" rIns="0" bIns="0" anchor="t">
            <a:spAutoFit/>
          </a:bodyPr>
          <a:lstStyle/>
          <a:p>
            <a:pPr defTabSz="821055"/>
            <a:r>
              <a:rPr lang="en-GB" altLang="en-US" sz="800" b="1" dirty="0">
                <a:solidFill>
                  <a:srgbClr val="000000"/>
                </a:solidFill>
                <a:latin typeface="Arial" panose="020B0604020202020204" pitchFamily="34" charset="0"/>
                <a:ea typeface="宋体" panose="02010600030101010101" pitchFamily="2" charset="-122"/>
              </a:rPr>
              <a:t>CFP</a:t>
            </a:r>
            <a:endParaRPr lang="en-GB" altLang="en-US" sz="2200" dirty="0">
              <a:latin typeface="Times New Roman" panose="02020603050405020304" pitchFamily="18" charset="0"/>
              <a:ea typeface="宋体" panose="02010600030101010101" pitchFamily="2" charset="-122"/>
            </a:endParaRPr>
          </a:p>
        </p:txBody>
      </p:sp>
      <p:sp>
        <p:nvSpPr>
          <p:cNvPr id="45588" name="Freeform 533"/>
          <p:cNvSpPr/>
          <p:nvPr/>
        </p:nvSpPr>
        <p:spPr>
          <a:xfrm>
            <a:off x="7578725" y="3436938"/>
            <a:ext cx="174625" cy="120650"/>
          </a:xfrm>
          <a:custGeom>
            <a:avLst/>
            <a:gdLst/>
            <a:ahLst/>
            <a:cxnLst>
              <a:cxn ang="0">
                <a:pos x="121" y="45"/>
              </a:cxn>
              <a:cxn ang="0">
                <a:pos x="94" y="19"/>
              </a:cxn>
              <a:cxn ang="0">
                <a:pos x="82" y="51"/>
              </a:cxn>
              <a:cxn ang="0">
                <a:pos x="5" y="19"/>
              </a:cxn>
              <a:cxn ang="0">
                <a:pos x="52" y="60"/>
              </a:cxn>
              <a:cxn ang="0">
                <a:pos x="0" y="67"/>
              </a:cxn>
              <a:cxn ang="0">
                <a:pos x="43" y="92"/>
              </a:cxn>
              <a:cxn ang="0">
                <a:pos x="2" y="116"/>
              </a:cxn>
              <a:cxn ang="0">
                <a:pos x="64" y="112"/>
              </a:cxn>
              <a:cxn ang="0">
                <a:pos x="53" y="142"/>
              </a:cxn>
              <a:cxn ang="0">
                <a:pos x="86" y="125"/>
              </a:cxn>
              <a:cxn ang="0">
                <a:pos x="95" y="172"/>
              </a:cxn>
              <a:cxn ang="0">
                <a:pos x="117" y="120"/>
              </a:cxn>
              <a:cxn ang="0">
                <a:pos x="148" y="157"/>
              </a:cxn>
              <a:cxn ang="0">
                <a:pos x="156" y="116"/>
              </a:cxn>
              <a:cxn ang="0">
                <a:pos x="202" y="144"/>
              </a:cxn>
              <a:cxn ang="0">
                <a:pos x="187" y="102"/>
              </a:cxn>
              <a:cxn ang="0">
                <a:pos x="240" y="107"/>
              </a:cxn>
              <a:cxn ang="0">
                <a:pos x="197" y="84"/>
              </a:cxn>
              <a:cxn ang="0">
                <a:pos x="234" y="64"/>
              </a:cxn>
              <a:cxn ang="0">
                <a:pos x="186" y="58"/>
              </a:cxn>
              <a:cxn ang="0">
                <a:pos x="204" y="34"/>
              </a:cxn>
              <a:cxn ang="0">
                <a:pos x="159" y="43"/>
              </a:cxn>
              <a:cxn ang="0">
                <a:pos x="162" y="0"/>
              </a:cxn>
              <a:cxn ang="0">
                <a:pos x="121" y="45"/>
              </a:cxn>
            </a:cxnLst>
            <a:rect l="0" t="0" r="0" b="0"/>
            <a:pathLst>
              <a:path w="240" h="172">
                <a:moveTo>
                  <a:pt x="121" y="45"/>
                </a:moveTo>
                <a:lnTo>
                  <a:pt x="94" y="19"/>
                </a:lnTo>
                <a:lnTo>
                  <a:pt x="82" y="51"/>
                </a:lnTo>
                <a:lnTo>
                  <a:pt x="5" y="19"/>
                </a:lnTo>
                <a:lnTo>
                  <a:pt x="52" y="60"/>
                </a:lnTo>
                <a:lnTo>
                  <a:pt x="0" y="67"/>
                </a:lnTo>
                <a:lnTo>
                  <a:pt x="43" y="92"/>
                </a:lnTo>
                <a:lnTo>
                  <a:pt x="2" y="116"/>
                </a:lnTo>
                <a:lnTo>
                  <a:pt x="64" y="112"/>
                </a:lnTo>
                <a:lnTo>
                  <a:pt x="53" y="142"/>
                </a:lnTo>
                <a:lnTo>
                  <a:pt x="86" y="125"/>
                </a:lnTo>
                <a:lnTo>
                  <a:pt x="95" y="172"/>
                </a:lnTo>
                <a:lnTo>
                  <a:pt x="117" y="120"/>
                </a:lnTo>
                <a:lnTo>
                  <a:pt x="148" y="157"/>
                </a:lnTo>
                <a:lnTo>
                  <a:pt x="156" y="116"/>
                </a:lnTo>
                <a:lnTo>
                  <a:pt x="202" y="144"/>
                </a:lnTo>
                <a:lnTo>
                  <a:pt x="187" y="102"/>
                </a:lnTo>
                <a:lnTo>
                  <a:pt x="240" y="107"/>
                </a:lnTo>
                <a:lnTo>
                  <a:pt x="197" y="84"/>
                </a:lnTo>
                <a:lnTo>
                  <a:pt x="234" y="64"/>
                </a:lnTo>
                <a:lnTo>
                  <a:pt x="186" y="58"/>
                </a:lnTo>
                <a:lnTo>
                  <a:pt x="204" y="34"/>
                </a:lnTo>
                <a:lnTo>
                  <a:pt x="159" y="43"/>
                </a:lnTo>
                <a:lnTo>
                  <a:pt x="162" y="0"/>
                </a:lnTo>
                <a:lnTo>
                  <a:pt x="121" y="45"/>
                </a:lnTo>
                <a:close/>
              </a:path>
            </a:pathLst>
          </a:custGeom>
          <a:solidFill>
            <a:srgbClr val="14DFC9"/>
          </a:solidFill>
          <a:ln w="11113" cap="flat" cmpd="sng">
            <a:solidFill>
              <a:srgbClr val="000000"/>
            </a:solidFill>
            <a:prstDash val="solid"/>
            <a:miter/>
            <a:headEnd type="none" w="med" len="med"/>
            <a:tailEnd type="none" w="med" len="med"/>
          </a:ln>
        </p:spPr>
        <p:txBody>
          <a:bodyPr/>
          <a:lstStyle/>
          <a:p>
            <a:endParaRPr lang="zh-CN" altLang="en-US"/>
          </a:p>
        </p:txBody>
      </p:sp>
      <p:sp>
        <p:nvSpPr>
          <p:cNvPr id="45589" name="Rectangle 534"/>
          <p:cNvSpPr/>
          <p:nvPr/>
        </p:nvSpPr>
        <p:spPr>
          <a:xfrm>
            <a:off x="7739063" y="3387725"/>
            <a:ext cx="206375" cy="120650"/>
          </a:xfrm>
          <a:prstGeom prst="rect">
            <a:avLst/>
          </a:prstGeom>
          <a:noFill/>
          <a:ln w="9525">
            <a:noFill/>
          </a:ln>
        </p:spPr>
        <p:txBody>
          <a:bodyPr wrap="none" lIns="0" tIns="0" rIns="0" bIns="0" anchor="t">
            <a:spAutoFit/>
          </a:bodyPr>
          <a:lstStyle/>
          <a:p>
            <a:pPr defTabSz="821055"/>
            <a:r>
              <a:rPr lang="en-GB" altLang="en-US" sz="800" b="1" dirty="0">
                <a:solidFill>
                  <a:srgbClr val="000000"/>
                </a:solidFill>
                <a:latin typeface="Arial" panose="020B0604020202020204" pitchFamily="34" charset="0"/>
                <a:ea typeface="宋体" panose="02010600030101010101" pitchFamily="2" charset="-122"/>
              </a:rPr>
              <a:t>CFP</a:t>
            </a:r>
            <a:endParaRPr lang="en-GB" altLang="en-US" sz="2200" dirty="0">
              <a:latin typeface="Times New Roman" panose="02020603050405020304" pitchFamily="18" charset="0"/>
              <a:ea typeface="宋体" panose="02010600030101010101" pitchFamily="2" charset="-122"/>
            </a:endParaRPr>
          </a:p>
        </p:txBody>
      </p:sp>
      <p:sp>
        <p:nvSpPr>
          <p:cNvPr id="45590" name="Freeform 535"/>
          <p:cNvSpPr/>
          <p:nvPr/>
        </p:nvSpPr>
        <p:spPr>
          <a:xfrm>
            <a:off x="8056563" y="2854325"/>
            <a:ext cx="174625" cy="119063"/>
          </a:xfrm>
          <a:custGeom>
            <a:avLst/>
            <a:gdLst/>
            <a:ahLst/>
            <a:cxnLst>
              <a:cxn ang="0">
                <a:pos x="120" y="45"/>
              </a:cxn>
              <a:cxn ang="0">
                <a:pos x="92" y="18"/>
              </a:cxn>
              <a:cxn ang="0">
                <a:pos x="82" y="49"/>
              </a:cxn>
              <a:cxn ang="0">
                <a:pos x="4" y="18"/>
              </a:cxn>
              <a:cxn ang="0">
                <a:pos x="51" y="60"/>
              </a:cxn>
              <a:cxn ang="0">
                <a:pos x="0" y="66"/>
              </a:cxn>
              <a:cxn ang="0">
                <a:pos x="42" y="92"/>
              </a:cxn>
              <a:cxn ang="0">
                <a:pos x="1" y="114"/>
              </a:cxn>
              <a:cxn ang="0">
                <a:pos x="64" y="109"/>
              </a:cxn>
              <a:cxn ang="0">
                <a:pos x="53" y="137"/>
              </a:cxn>
              <a:cxn ang="0">
                <a:pos x="88" y="122"/>
              </a:cxn>
              <a:cxn ang="0">
                <a:pos x="95" y="169"/>
              </a:cxn>
              <a:cxn ang="0">
                <a:pos x="119" y="116"/>
              </a:cxn>
              <a:cxn ang="0">
                <a:pos x="148" y="154"/>
              </a:cxn>
              <a:cxn ang="0">
                <a:pos x="156" y="112"/>
              </a:cxn>
              <a:cxn ang="0">
                <a:pos x="204" y="142"/>
              </a:cxn>
              <a:cxn ang="0">
                <a:pos x="188" y="102"/>
              </a:cxn>
              <a:cxn ang="0">
                <a:pos x="242" y="103"/>
              </a:cxn>
              <a:cxn ang="0">
                <a:pos x="195" y="82"/>
              </a:cxn>
              <a:cxn ang="0">
                <a:pos x="236" y="64"/>
              </a:cxn>
              <a:cxn ang="0">
                <a:pos x="187" y="56"/>
              </a:cxn>
              <a:cxn ang="0">
                <a:pos x="205" y="34"/>
              </a:cxn>
              <a:cxn ang="0">
                <a:pos x="158" y="41"/>
              </a:cxn>
              <a:cxn ang="0">
                <a:pos x="161" y="0"/>
              </a:cxn>
              <a:cxn ang="0">
                <a:pos x="120" y="45"/>
              </a:cxn>
            </a:cxnLst>
            <a:rect l="0" t="0" r="0" b="0"/>
            <a:pathLst>
              <a:path w="242" h="169">
                <a:moveTo>
                  <a:pt x="120" y="45"/>
                </a:moveTo>
                <a:lnTo>
                  <a:pt x="92" y="18"/>
                </a:lnTo>
                <a:lnTo>
                  <a:pt x="82" y="49"/>
                </a:lnTo>
                <a:lnTo>
                  <a:pt x="4" y="18"/>
                </a:lnTo>
                <a:lnTo>
                  <a:pt x="51" y="60"/>
                </a:lnTo>
                <a:lnTo>
                  <a:pt x="0" y="66"/>
                </a:lnTo>
                <a:lnTo>
                  <a:pt x="42" y="92"/>
                </a:lnTo>
                <a:lnTo>
                  <a:pt x="1" y="114"/>
                </a:lnTo>
                <a:lnTo>
                  <a:pt x="64" y="109"/>
                </a:lnTo>
                <a:lnTo>
                  <a:pt x="53" y="137"/>
                </a:lnTo>
                <a:lnTo>
                  <a:pt x="88" y="122"/>
                </a:lnTo>
                <a:lnTo>
                  <a:pt x="95" y="169"/>
                </a:lnTo>
                <a:lnTo>
                  <a:pt x="119" y="116"/>
                </a:lnTo>
                <a:lnTo>
                  <a:pt x="148" y="154"/>
                </a:lnTo>
                <a:lnTo>
                  <a:pt x="156" y="112"/>
                </a:lnTo>
                <a:lnTo>
                  <a:pt x="204" y="142"/>
                </a:lnTo>
                <a:lnTo>
                  <a:pt x="188" y="102"/>
                </a:lnTo>
                <a:lnTo>
                  <a:pt x="242" y="103"/>
                </a:lnTo>
                <a:lnTo>
                  <a:pt x="195" y="82"/>
                </a:lnTo>
                <a:lnTo>
                  <a:pt x="236" y="64"/>
                </a:lnTo>
                <a:lnTo>
                  <a:pt x="187" y="56"/>
                </a:lnTo>
                <a:lnTo>
                  <a:pt x="205" y="34"/>
                </a:lnTo>
                <a:lnTo>
                  <a:pt x="158" y="41"/>
                </a:lnTo>
                <a:lnTo>
                  <a:pt x="161" y="0"/>
                </a:lnTo>
                <a:lnTo>
                  <a:pt x="120" y="45"/>
                </a:lnTo>
                <a:close/>
              </a:path>
            </a:pathLst>
          </a:custGeom>
          <a:solidFill>
            <a:srgbClr val="FFFF00"/>
          </a:solidFill>
          <a:ln w="11113" cap="flat" cmpd="sng">
            <a:solidFill>
              <a:srgbClr val="000000"/>
            </a:solidFill>
            <a:prstDash val="solid"/>
            <a:miter/>
            <a:headEnd type="none" w="med" len="med"/>
            <a:tailEnd type="none" w="med" len="med"/>
          </a:ln>
        </p:spPr>
        <p:txBody>
          <a:bodyPr/>
          <a:lstStyle/>
          <a:p>
            <a:endParaRPr lang="zh-CN" altLang="en-US"/>
          </a:p>
        </p:txBody>
      </p:sp>
      <p:sp>
        <p:nvSpPr>
          <p:cNvPr id="45591" name="Rectangle 536"/>
          <p:cNvSpPr/>
          <p:nvPr/>
        </p:nvSpPr>
        <p:spPr>
          <a:xfrm>
            <a:off x="8226425" y="2803525"/>
            <a:ext cx="201613" cy="119063"/>
          </a:xfrm>
          <a:prstGeom prst="rect">
            <a:avLst/>
          </a:prstGeom>
          <a:noFill/>
          <a:ln w="9525">
            <a:noFill/>
          </a:ln>
        </p:spPr>
        <p:txBody>
          <a:bodyPr wrap="none" lIns="0" tIns="0" rIns="0" bIns="0" anchor="t">
            <a:spAutoFit/>
          </a:bodyPr>
          <a:lstStyle/>
          <a:p>
            <a:pPr defTabSz="821055"/>
            <a:r>
              <a:rPr lang="en-GB" altLang="en-US" sz="800" b="1" dirty="0">
                <a:solidFill>
                  <a:srgbClr val="000000"/>
                </a:solidFill>
                <a:latin typeface="Arial" panose="020B0604020202020204" pitchFamily="34" charset="0"/>
                <a:ea typeface="宋体" panose="02010600030101010101" pitchFamily="2" charset="-122"/>
              </a:rPr>
              <a:t>YFP</a:t>
            </a:r>
            <a:endParaRPr lang="en-GB" altLang="en-US" sz="2200" dirty="0">
              <a:latin typeface="Times New Roman" panose="02020603050405020304" pitchFamily="18" charset="0"/>
              <a:ea typeface="宋体" panose="02010600030101010101" pitchFamily="2" charset="-122"/>
            </a:endParaRPr>
          </a:p>
        </p:txBody>
      </p:sp>
      <p:sp>
        <p:nvSpPr>
          <p:cNvPr id="45592" name="Freeform 537"/>
          <p:cNvSpPr/>
          <p:nvPr/>
        </p:nvSpPr>
        <p:spPr>
          <a:xfrm>
            <a:off x="8056563" y="2854325"/>
            <a:ext cx="174625" cy="119063"/>
          </a:xfrm>
          <a:custGeom>
            <a:avLst/>
            <a:gdLst/>
            <a:ahLst/>
            <a:cxnLst>
              <a:cxn ang="0">
                <a:pos x="120" y="45"/>
              </a:cxn>
              <a:cxn ang="0">
                <a:pos x="92" y="18"/>
              </a:cxn>
              <a:cxn ang="0">
                <a:pos x="82" y="49"/>
              </a:cxn>
              <a:cxn ang="0">
                <a:pos x="4" y="18"/>
              </a:cxn>
              <a:cxn ang="0">
                <a:pos x="51" y="60"/>
              </a:cxn>
              <a:cxn ang="0">
                <a:pos x="0" y="66"/>
              </a:cxn>
              <a:cxn ang="0">
                <a:pos x="42" y="92"/>
              </a:cxn>
              <a:cxn ang="0">
                <a:pos x="1" y="114"/>
              </a:cxn>
              <a:cxn ang="0">
                <a:pos x="64" y="109"/>
              </a:cxn>
              <a:cxn ang="0">
                <a:pos x="53" y="137"/>
              </a:cxn>
              <a:cxn ang="0">
                <a:pos x="88" y="122"/>
              </a:cxn>
              <a:cxn ang="0">
                <a:pos x="95" y="169"/>
              </a:cxn>
              <a:cxn ang="0">
                <a:pos x="119" y="116"/>
              </a:cxn>
              <a:cxn ang="0">
                <a:pos x="148" y="154"/>
              </a:cxn>
              <a:cxn ang="0">
                <a:pos x="156" y="112"/>
              </a:cxn>
              <a:cxn ang="0">
                <a:pos x="204" y="142"/>
              </a:cxn>
              <a:cxn ang="0">
                <a:pos x="188" y="102"/>
              </a:cxn>
              <a:cxn ang="0">
                <a:pos x="242" y="103"/>
              </a:cxn>
              <a:cxn ang="0">
                <a:pos x="195" y="82"/>
              </a:cxn>
              <a:cxn ang="0">
                <a:pos x="236" y="64"/>
              </a:cxn>
              <a:cxn ang="0">
                <a:pos x="187" y="56"/>
              </a:cxn>
              <a:cxn ang="0">
                <a:pos x="205" y="34"/>
              </a:cxn>
              <a:cxn ang="0">
                <a:pos x="158" y="41"/>
              </a:cxn>
              <a:cxn ang="0">
                <a:pos x="161" y="0"/>
              </a:cxn>
              <a:cxn ang="0">
                <a:pos x="120" y="45"/>
              </a:cxn>
            </a:cxnLst>
            <a:rect l="0" t="0" r="0" b="0"/>
            <a:pathLst>
              <a:path w="242" h="169">
                <a:moveTo>
                  <a:pt x="120" y="45"/>
                </a:moveTo>
                <a:lnTo>
                  <a:pt x="92" y="18"/>
                </a:lnTo>
                <a:lnTo>
                  <a:pt x="82" y="49"/>
                </a:lnTo>
                <a:lnTo>
                  <a:pt x="4" y="18"/>
                </a:lnTo>
                <a:lnTo>
                  <a:pt x="51" y="60"/>
                </a:lnTo>
                <a:lnTo>
                  <a:pt x="0" y="66"/>
                </a:lnTo>
                <a:lnTo>
                  <a:pt x="42" y="92"/>
                </a:lnTo>
                <a:lnTo>
                  <a:pt x="1" y="114"/>
                </a:lnTo>
                <a:lnTo>
                  <a:pt x="64" y="109"/>
                </a:lnTo>
                <a:lnTo>
                  <a:pt x="53" y="137"/>
                </a:lnTo>
                <a:lnTo>
                  <a:pt x="88" y="122"/>
                </a:lnTo>
                <a:lnTo>
                  <a:pt x="95" y="169"/>
                </a:lnTo>
                <a:lnTo>
                  <a:pt x="119" y="116"/>
                </a:lnTo>
                <a:lnTo>
                  <a:pt x="148" y="154"/>
                </a:lnTo>
                <a:lnTo>
                  <a:pt x="156" y="112"/>
                </a:lnTo>
                <a:lnTo>
                  <a:pt x="204" y="142"/>
                </a:lnTo>
                <a:lnTo>
                  <a:pt x="188" y="102"/>
                </a:lnTo>
                <a:lnTo>
                  <a:pt x="242" y="103"/>
                </a:lnTo>
                <a:lnTo>
                  <a:pt x="195" y="82"/>
                </a:lnTo>
                <a:lnTo>
                  <a:pt x="236" y="64"/>
                </a:lnTo>
                <a:lnTo>
                  <a:pt x="187" y="56"/>
                </a:lnTo>
                <a:lnTo>
                  <a:pt x="205" y="34"/>
                </a:lnTo>
                <a:lnTo>
                  <a:pt x="158" y="41"/>
                </a:lnTo>
                <a:lnTo>
                  <a:pt x="161" y="0"/>
                </a:lnTo>
                <a:lnTo>
                  <a:pt x="120" y="45"/>
                </a:lnTo>
                <a:close/>
              </a:path>
            </a:pathLst>
          </a:custGeom>
          <a:solidFill>
            <a:srgbClr val="FFFF00"/>
          </a:solidFill>
          <a:ln w="11113" cap="flat" cmpd="sng">
            <a:solidFill>
              <a:srgbClr val="000000"/>
            </a:solidFill>
            <a:prstDash val="solid"/>
            <a:miter/>
            <a:headEnd type="none" w="med" len="med"/>
            <a:tailEnd type="none" w="med" len="med"/>
          </a:ln>
        </p:spPr>
        <p:txBody>
          <a:bodyPr/>
          <a:lstStyle/>
          <a:p>
            <a:endParaRPr lang="zh-CN" altLang="en-US"/>
          </a:p>
        </p:txBody>
      </p:sp>
      <p:sp>
        <p:nvSpPr>
          <p:cNvPr id="45593" name="Rectangle 538"/>
          <p:cNvSpPr/>
          <p:nvPr/>
        </p:nvSpPr>
        <p:spPr>
          <a:xfrm>
            <a:off x="8226425" y="2803525"/>
            <a:ext cx="201613" cy="119063"/>
          </a:xfrm>
          <a:prstGeom prst="rect">
            <a:avLst/>
          </a:prstGeom>
          <a:noFill/>
          <a:ln w="9525">
            <a:noFill/>
          </a:ln>
        </p:spPr>
        <p:txBody>
          <a:bodyPr wrap="none" lIns="0" tIns="0" rIns="0" bIns="0" anchor="t">
            <a:spAutoFit/>
          </a:bodyPr>
          <a:lstStyle/>
          <a:p>
            <a:pPr defTabSz="821055"/>
            <a:r>
              <a:rPr lang="en-GB" altLang="en-US" sz="800" b="1" dirty="0">
                <a:solidFill>
                  <a:srgbClr val="000000"/>
                </a:solidFill>
                <a:latin typeface="Arial" panose="020B0604020202020204" pitchFamily="34" charset="0"/>
                <a:ea typeface="宋体" panose="02010600030101010101" pitchFamily="2" charset="-122"/>
              </a:rPr>
              <a:t>YFP</a:t>
            </a:r>
            <a:endParaRPr lang="en-GB" altLang="en-US" sz="2200" dirty="0">
              <a:latin typeface="Times New Roman" panose="02020603050405020304" pitchFamily="18" charset="0"/>
              <a:ea typeface="宋体" panose="02010600030101010101" pitchFamily="2" charset="-122"/>
            </a:endParaRPr>
          </a:p>
        </p:txBody>
      </p:sp>
      <p:sp>
        <p:nvSpPr>
          <p:cNvPr id="45594" name="Rectangle 539"/>
          <p:cNvSpPr/>
          <p:nvPr/>
        </p:nvSpPr>
        <p:spPr>
          <a:xfrm>
            <a:off x="6067425" y="1209675"/>
            <a:ext cx="2679700" cy="149225"/>
          </a:xfrm>
          <a:prstGeom prst="rect">
            <a:avLst/>
          </a:prstGeom>
          <a:noFill/>
          <a:ln w="9525">
            <a:noFill/>
          </a:ln>
        </p:spPr>
        <p:txBody>
          <a:bodyPr wrap="none" lIns="0" tIns="0" rIns="0" bIns="0" anchor="t">
            <a:spAutoFit/>
          </a:bodyPr>
          <a:lstStyle/>
          <a:p>
            <a:pPr defTabSz="821055"/>
            <a:r>
              <a:rPr lang="en-GB" altLang="en-US" sz="1000" dirty="0">
                <a:solidFill>
                  <a:srgbClr val="000000"/>
                </a:solidFill>
                <a:latin typeface="Arial" panose="020B0604020202020204" pitchFamily="34" charset="0"/>
                <a:ea typeface="宋体" panose="02010600030101010101" pitchFamily="2" charset="-122"/>
              </a:rPr>
              <a:t>Co-transfection with MCT1cCFP + CD147nYFP</a:t>
            </a:r>
            <a:endParaRPr lang="en-GB" altLang="en-US" sz="2200" dirty="0">
              <a:latin typeface="Times New Roman" panose="02020603050405020304" pitchFamily="18" charset="0"/>
              <a:ea typeface="宋体" panose="02010600030101010101" pitchFamily="2" charset="-122"/>
            </a:endParaRPr>
          </a:p>
        </p:txBody>
      </p:sp>
      <p:sp>
        <p:nvSpPr>
          <p:cNvPr id="45595" name="Line 540"/>
          <p:cNvSpPr/>
          <p:nvPr/>
        </p:nvSpPr>
        <p:spPr>
          <a:xfrm>
            <a:off x="7446963" y="5532438"/>
            <a:ext cx="36512" cy="1587"/>
          </a:xfrm>
          <a:prstGeom prst="line">
            <a:avLst/>
          </a:prstGeom>
          <a:ln w="1588" cap="flat" cmpd="sng">
            <a:solidFill>
              <a:srgbClr val="000000"/>
            </a:solidFill>
            <a:prstDash val="solid"/>
            <a:round/>
            <a:headEnd type="none" w="med" len="med"/>
            <a:tailEnd type="none" w="med" len="med"/>
          </a:ln>
        </p:spPr>
      </p:sp>
      <p:sp>
        <p:nvSpPr>
          <p:cNvPr id="45596" name="Rectangle 541"/>
          <p:cNvSpPr/>
          <p:nvPr/>
        </p:nvSpPr>
        <p:spPr>
          <a:xfrm>
            <a:off x="6691313" y="3592513"/>
            <a:ext cx="1136650" cy="149225"/>
          </a:xfrm>
          <a:prstGeom prst="rect">
            <a:avLst/>
          </a:prstGeom>
          <a:noFill/>
          <a:ln w="9525">
            <a:noFill/>
          </a:ln>
        </p:spPr>
        <p:txBody>
          <a:bodyPr wrap="none" lIns="0" tIns="0" rIns="0" bIns="0" anchor="t">
            <a:spAutoFit/>
          </a:bodyPr>
          <a:lstStyle/>
          <a:p>
            <a:pPr defTabSz="821055"/>
            <a:r>
              <a:rPr lang="en-GB" altLang="en-US" sz="1000" dirty="0">
                <a:solidFill>
                  <a:srgbClr val="000080"/>
                </a:solidFill>
                <a:latin typeface="Arial" panose="020B0604020202020204" pitchFamily="34" charset="0"/>
                <a:ea typeface="宋体" panose="02010600030101010101" pitchFamily="2" charset="-122"/>
              </a:rPr>
              <a:t>CFP laser excitation</a:t>
            </a:r>
            <a:endParaRPr lang="en-GB" altLang="en-US" sz="2200" dirty="0">
              <a:latin typeface="Times New Roman" panose="02020603050405020304" pitchFamily="18" charset="0"/>
              <a:ea typeface="宋体" panose="02010600030101010101" pitchFamily="2" charset="-122"/>
            </a:endParaRPr>
          </a:p>
        </p:txBody>
      </p:sp>
      <p:sp>
        <p:nvSpPr>
          <p:cNvPr id="45597" name="Rectangle 542"/>
          <p:cNvSpPr/>
          <p:nvPr/>
        </p:nvSpPr>
        <p:spPr>
          <a:xfrm>
            <a:off x="6964363" y="4935538"/>
            <a:ext cx="1130300" cy="149225"/>
          </a:xfrm>
          <a:prstGeom prst="rect">
            <a:avLst/>
          </a:prstGeom>
          <a:noFill/>
          <a:ln w="9525">
            <a:noFill/>
          </a:ln>
        </p:spPr>
        <p:txBody>
          <a:bodyPr wrap="none" lIns="0" tIns="0" rIns="0" bIns="0" anchor="t">
            <a:spAutoFit/>
          </a:bodyPr>
          <a:lstStyle/>
          <a:p>
            <a:pPr defTabSz="821055"/>
            <a:r>
              <a:rPr lang="en-GB" altLang="en-US" sz="1000" dirty="0">
                <a:solidFill>
                  <a:srgbClr val="000080"/>
                </a:solidFill>
                <a:latin typeface="Arial" panose="020B0604020202020204" pitchFamily="34" charset="0"/>
                <a:ea typeface="宋体" panose="02010600030101010101" pitchFamily="2" charset="-122"/>
              </a:rPr>
              <a:t>YFP laser excitation</a:t>
            </a:r>
            <a:endParaRPr lang="en-GB" altLang="en-US" sz="2200" dirty="0">
              <a:latin typeface="Times New Roman" panose="02020603050405020304" pitchFamily="18" charset="0"/>
              <a:ea typeface="宋体" panose="02010600030101010101" pitchFamily="2" charset="-122"/>
            </a:endParaRPr>
          </a:p>
        </p:txBody>
      </p:sp>
      <p:sp>
        <p:nvSpPr>
          <p:cNvPr id="45598" name="Rectangle 543"/>
          <p:cNvSpPr/>
          <p:nvPr/>
        </p:nvSpPr>
        <p:spPr>
          <a:xfrm>
            <a:off x="6799263" y="4062413"/>
            <a:ext cx="635000" cy="174625"/>
          </a:xfrm>
          <a:prstGeom prst="rect">
            <a:avLst/>
          </a:prstGeom>
          <a:noFill/>
          <a:ln w="9525">
            <a:noFill/>
          </a:ln>
        </p:spPr>
        <p:txBody>
          <a:bodyPr wrap="none" lIns="0" tIns="0" rIns="0" bIns="0" anchor="t">
            <a:spAutoFit/>
          </a:bodyPr>
          <a:lstStyle/>
          <a:p>
            <a:pPr defTabSz="821055"/>
            <a:r>
              <a:rPr lang="en-GB" altLang="en-US" sz="1200" b="1" dirty="0">
                <a:solidFill>
                  <a:srgbClr val="4040D0"/>
                </a:solidFill>
                <a:latin typeface="Arial" panose="020B0604020202020204" pitchFamily="34" charset="0"/>
                <a:ea typeface="宋体" panose="02010600030101010101" pitchFamily="2" charset="-122"/>
              </a:rPr>
              <a:t>No FRET</a:t>
            </a:r>
            <a:endParaRPr lang="en-GB" altLang="en-US" sz="2200" dirty="0">
              <a:latin typeface="Times New Roman" panose="02020603050405020304" pitchFamily="18" charset="0"/>
              <a:ea typeface="宋体" panose="02010600030101010101" pitchFamily="2" charset="-122"/>
            </a:endParaRPr>
          </a:p>
        </p:txBody>
      </p:sp>
      <p:pic>
        <p:nvPicPr>
          <p:cNvPr id="45599" name="Picture 544"/>
          <p:cNvPicPr>
            <a:picLocks noChangeAspect="1"/>
          </p:cNvPicPr>
          <p:nvPr/>
        </p:nvPicPr>
        <p:blipFill>
          <a:blip r:embed="rId4"/>
          <a:stretch>
            <a:fillRect/>
          </a:stretch>
        </p:blipFill>
        <p:spPr>
          <a:xfrm>
            <a:off x="0" y="1076325"/>
            <a:ext cx="1057275" cy="1025525"/>
          </a:xfrm>
          <a:prstGeom prst="rect">
            <a:avLst/>
          </a:prstGeom>
          <a:noFill/>
          <a:ln w="9525">
            <a:noFill/>
          </a:ln>
        </p:spPr>
      </p:pic>
      <p:pic>
        <p:nvPicPr>
          <p:cNvPr id="45600" name="Picture 545"/>
          <p:cNvPicPr>
            <a:picLocks noChangeAspect="1"/>
          </p:cNvPicPr>
          <p:nvPr/>
        </p:nvPicPr>
        <p:blipFill>
          <a:blip r:embed="rId5"/>
          <a:stretch>
            <a:fillRect/>
          </a:stretch>
        </p:blipFill>
        <p:spPr>
          <a:xfrm>
            <a:off x="42863" y="2593975"/>
            <a:ext cx="1044575" cy="1046163"/>
          </a:xfrm>
          <a:prstGeom prst="rect">
            <a:avLst/>
          </a:prstGeom>
          <a:noFill/>
          <a:ln w="9525">
            <a:noFill/>
          </a:ln>
        </p:spPr>
      </p:pic>
      <p:pic>
        <p:nvPicPr>
          <p:cNvPr id="45601" name="Picture 546"/>
          <p:cNvPicPr>
            <a:picLocks noChangeAspect="1"/>
          </p:cNvPicPr>
          <p:nvPr/>
        </p:nvPicPr>
        <p:blipFill>
          <a:blip r:embed="rId6">
            <a:lum bright="6000"/>
          </a:blip>
          <a:stretch>
            <a:fillRect/>
          </a:stretch>
        </p:blipFill>
        <p:spPr>
          <a:xfrm>
            <a:off x="57150" y="4171950"/>
            <a:ext cx="1030288" cy="1068388"/>
          </a:xfrm>
          <a:prstGeom prst="rect">
            <a:avLst/>
          </a:prstGeom>
          <a:noFill/>
          <a:ln w="9525">
            <a:noFill/>
          </a:ln>
        </p:spPr>
      </p:pic>
      <p:sp>
        <p:nvSpPr>
          <p:cNvPr id="45603" name="Rectangle 547"/>
          <p:cNvSpPr>
            <a:spLocks noGrp="1"/>
          </p:cNvSpPr>
          <p:nvPr>
            <p:ph type="body" idx="4294967295"/>
          </p:nvPr>
        </p:nvSpPr>
        <p:spPr>
          <a:xfrm>
            <a:off x="827088" y="1989138"/>
            <a:ext cx="7859713" cy="4319588"/>
          </a:xfrm>
        </p:spPr>
        <p:txBody>
          <a:bodyPr vert="horz" wrap="square" anchor="t"/>
          <a:lstStyle/>
          <a:p>
            <a:pPr lvl="0" eaLnBrk="1" fontAlgn="base" hangingPunct="1">
              <a:spcBef>
                <a:spcPct val="0"/>
              </a:spcBef>
              <a:buClr>
                <a:srgbClr val="000080"/>
              </a:buClr>
              <a:buSzPct val="90000"/>
              <a:buFont typeface="Monotype Sorts" pitchFamily="2" charset="2"/>
              <a:buNone/>
            </a:pPr>
            <a:r>
              <a:rPr lang="en-US" altLang="x-none" sz="2400" strike="noStrike" noProof="1">
                <a:solidFill>
                  <a:srgbClr val="FF0000"/>
                </a:solidFill>
                <a:effectLst>
                  <a:outerShdw blurRad="38100" dist="38100" dir="2700000">
                    <a:srgbClr val="000000"/>
                  </a:outerShdw>
                </a:effectLst>
                <a:ea typeface="宋体" panose="02010600030101010101" pitchFamily="2" charset="-122"/>
              </a:rPr>
              <a:t>N</a:t>
            </a:r>
          </a:p>
        </p:txBody>
      </p:sp>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idx="4294967295"/>
          </p:nvPr>
        </p:nvSpPr>
        <p:spPr>
          <a:xfrm>
            <a:off x="1333500" y="276225"/>
            <a:ext cx="7704138" cy="561975"/>
          </a:xfrm>
        </p:spPr>
        <p:txBody>
          <a:bodyPr vert="horz" wrap="square" anchor="ctr">
            <a:normAutofit fontScale="90000"/>
          </a:bodyPr>
          <a:lstStyle/>
          <a:p>
            <a:pPr lvl="0" eaLnBrk="1" fontAlgn="base" hangingPunct="1"/>
            <a:r>
              <a:rPr lang="zh-CN" altLang="en-US" sz="3200" strike="noStrike" noProof="1">
                <a:solidFill>
                  <a:srgbClr val="FF0000"/>
                </a:solidFill>
                <a:effectLst>
                  <a:outerShdw blurRad="38100" dist="38100" dir="2700000">
                    <a:srgbClr val="FFFFFF"/>
                  </a:outerShdw>
                </a:effectLst>
                <a:cs typeface="Arial" panose="020B0604020202020204" pitchFamily="34" charset="0"/>
              </a:rPr>
              <a:t>3 </a:t>
            </a:r>
            <a:r>
              <a:rPr lang="en-US" altLang="x-none" sz="3200" strike="noStrike" noProof="1">
                <a:solidFill>
                  <a:srgbClr val="FF0000"/>
                </a:solidFill>
                <a:effectLst>
                  <a:outerShdw blurRad="38100" dist="38100" dir="2700000">
                    <a:srgbClr val="FFFFFF"/>
                  </a:outerShdw>
                </a:effectLst>
                <a:cs typeface="Arial" panose="020B0604020202020204" pitchFamily="34" charset="0"/>
              </a:rPr>
              <a:t>Bioluminescence resonance energy transfer (BRET)</a:t>
            </a:r>
          </a:p>
        </p:txBody>
      </p:sp>
      <p:sp>
        <p:nvSpPr>
          <p:cNvPr id="46083" name="Rectangle 3"/>
          <p:cNvSpPr>
            <a:spLocks noGrp="1"/>
          </p:cNvSpPr>
          <p:nvPr>
            <p:ph type="body" idx="4294967295"/>
          </p:nvPr>
        </p:nvSpPr>
        <p:spPr>
          <a:xfrm>
            <a:off x="4140200" y="1052513"/>
            <a:ext cx="5003800" cy="4857750"/>
          </a:xfrm>
        </p:spPr>
        <p:txBody>
          <a:bodyPr vert="horz" wrap="square" anchor="t"/>
          <a:lstStyle/>
          <a:p>
            <a:pPr lvl="0" eaLnBrk="1" fontAlgn="base" hangingPunct="1">
              <a:lnSpc>
                <a:spcPct val="90000"/>
              </a:lnSpc>
            </a:pPr>
            <a:r>
              <a:rPr lang="en-US" altLang="x-none" sz="2400" strike="noStrike" noProof="1">
                <a:effectLst>
                  <a:outerShdw blurRad="38100" dist="38100" dir="2700000">
                    <a:srgbClr val="FFFFFF"/>
                  </a:outerShdw>
                </a:effectLst>
              </a:rPr>
              <a:t>Developed  in 1999</a:t>
            </a:r>
          </a:p>
          <a:p>
            <a:pPr lvl="0" eaLnBrk="1" fontAlgn="base" hangingPunct="1">
              <a:lnSpc>
                <a:spcPct val="90000"/>
              </a:lnSpc>
            </a:pPr>
            <a:r>
              <a:rPr lang="en-US" altLang="x-none" sz="2400" strike="noStrike" noProof="1">
                <a:effectLst>
                  <a:outerShdw blurRad="38100" dist="38100" dir="2700000">
                    <a:srgbClr val="FFFFFF"/>
                  </a:outerShdw>
                </a:effectLst>
              </a:rPr>
              <a:t>Based on the </a:t>
            </a:r>
            <a:r>
              <a:rPr lang="en-US" altLang="x-none" sz="2400" strike="noStrike" noProof="1">
                <a:solidFill>
                  <a:srgbClr val="FF3399"/>
                </a:solidFill>
                <a:effectLst>
                  <a:outerShdw blurRad="38100" dist="38100" dir="2700000">
                    <a:srgbClr val="000000"/>
                  </a:outerShdw>
                </a:effectLst>
              </a:rPr>
              <a:t>non-radioactive </a:t>
            </a:r>
            <a:r>
              <a:rPr lang="en-US" altLang="x-none" sz="2400" strike="noStrike" noProof="1">
                <a:effectLst>
                  <a:outerShdw blurRad="38100" dist="38100" dir="2700000">
                    <a:srgbClr val="FFFFFF"/>
                  </a:outerShdw>
                </a:effectLst>
              </a:rPr>
              <a:t>efficient Resonance Energy Transfer (RET) between a bioluminescent donor moiety and a fluorescent acceptor moiety</a:t>
            </a:r>
          </a:p>
          <a:p>
            <a:pPr lvl="0" eaLnBrk="1" fontAlgn="base" hangingPunct="1">
              <a:lnSpc>
                <a:spcPct val="90000"/>
              </a:lnSpc>
            </a:pPr>
            <a:r>
              <a:rPr lang="en-US" altLang="x-none" sz="2400" strike="noStrike" noProof="1">
                <a:effectLst>
                  <a:outerShdw blurRad="38100" dist="38100" dir="2700000">
                    <a:srgbClr val="FFFFFF"/>
                  </a:outerShdw>
                </a:effectLst>
              </a:rPr>
              <a:t>Mostly used---in the presence of its substrate, coelenterazine, Renilla luciferase (Rluc, the luminescent energy donor) transfers some energy to a GFP variant (YFP or GFP2, the energy acceptor). </a:t>
            </a:r>
          </a:p>
        </p:txBody>
      </p:sp>
      <p:pic>
        <p:nvPicPr>
          <p:cNvPr id="2" name="Picture 4"/>
          <p:cNvPicPr>
            <a:picLocks noChangeAspect="1"/>
          </p:cNvPicPr>
          <p:nvPr/>
        </p:nvPicPr>
        <p:blipFill>
          <a:blip r:embed="rId2"/>
          <a:stretch>
            <a:fillRect/>
          </a:stretch>
        </p:blipFill>
        <p:spPr>
          <a:xfrm>
            <a:off x="468313" y="1628775"/>
            <a:ext cx="3619500" cy="4465638"/>
          </a:xfrm>
          <a:prstGeom prst="rect">
            <a:avLst/>
          </a:prstGeom>
          <a:noFill/>
          <a:ln w="9525">
            <a:noFill/>
          </a:ln>
        </p:spPr>
      </p:pic>
      <p:sp>
        <p:nvSpPr>
          <p:cNvPr id="46084" name="Text Box 5"/>
          <p:cNvSpPr txBox="1"/>
          <p:nvPr/>
        </p:nvSpPr>
        <p:spPr>
          <a:xfrm>
            <a:off x="0" y="6521450"/>
            <a:ext cx="9036050" cy="336550"/>
          </a:xfrm>
          <a:prstGeom prst="rect">
            <a:avLst/>
          </a:prstGeom>
          <a:noFill/>
          <a:ln w="9525">
            <a:noFill/>
          </a:ln>
        </p:spPr>
        <p:txBody>
          <a:bodyPr anchor="t">
            <a:spAutoFit/>
          </a:bodyPr>
          <a:lstStyle/>
          <a:p>
            <a:r>
              <a:rPr lang="en-US" altLang="zh-CN" sz="1600" dirty="0">
                <a:latin typeface="Arial" panose="020B0604020202020204" pitchFamily="34" charset="0"/>
                <a:ea typeface="宋体" panose="02010600030101010101" pitchFamily="2" charset="-122"/>
              </a:rPr>
              <a:t>http://what-when-how.com/proteomics/bioluminescence-resonance-energy-transfer-proteomics/</a:t>
            </a:r>
          </a:p>
        </p:txBody>
      </p:sp>
    </p:spTree>
  </p:cSld>
  <p:clrMapOvr>
    <a:masterClrMapping/>
  </p:clrMapOvr>
  <p:transition>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idx="4294967295"/>
          </p:nvPr>
        </p:nvSpPr>
        <p:spPr>
          <a:xfrm>
            <a:off x="1476375" y="260350"/>
            <a:ext cx="7523163" cy="1143000"/>
          </a:xfrm>
        </p:spPr>
        <p:txBody>
          <a:bodyPr vert="horz" wrap="square" anchor="ctr"/>
          <a:lstStyle/>
          <a:p>
            <a:pPr lvl="0" eaLnBrk="1" fontAlgn="base" hangingPunct="1"/>
            <a:r>
              <a:rPr lang="en-US" altLang="x-none" sz="2800" b="0" strike="noStrike" noProof="1">
                <a:effectLst>
                  <a:outerShdw blurRad="38100" dist="38100" dir="2700000">
                    <a:srgbClr val="FFFFFF"/>
                  </a:outerShdw>
                </a:effectLst>
                <a:cs typeface="Arial" panose="020B0604020202020204" pitchFamily="34" charset="0"/>
              </a:rPr>
              <a:t>Bioluminescence resonance energy transfer</a:t>
            </a:r>
            <a:br>
              <a:rPr lang="en-US" altLang="x-none" sz="2800" b="0" dirty="0">
                <a:effectLst>
                  <a:outerShdw blurRad="38100" dist="38100" dir="2700000">
                    <a:srgbClr val="FFFFFF"/>
                  </a:outerShdw>
                </a:effectLst>
                <a:cs typeface="Arial" panose="020B0604020202020204" pitchFamily="34" charset="0"/>
              </a:rPr>
            </a:br>
            <a:r>
              <a:rPr lang="en-US" altLang="x-none" sz="2800" b="0" dirty="0">
                <a:effectLst>
                  <a:outerShdw blurRad="38100" dist="38100" dir="2700000">
                    <a:srgbClr val="FFFFFF"/>
                  </a:outerShdw>
                </a:effectLst>
                <a:cs typeface="Arial" panose="020B0604020202020204" pitchFamily="34" charset="0"/>
              </a:rPr>
              <a:t>(</a:t>
            </a:r>
            <a:r>
              <a:rPr lang="en-US" altLang="x-none" sz="2800" b="0" strike="noStrike" noProof="1">
                <a:effectLst>
                  <a:outerShdw blurRad="38100" dist="38100" dir="2700000">
                    <a:srgbClr val="FFFFFF"/>
                  </a:outerShdw>
                </a:effectLst>
                <a:cs typeface="Arial" panose="020B0604020202020204" pitchFamily="34" charset="0"/>
              </a:rPr>
              <a:t>BRET) </a:t>
            </a:r>
            <a:r>
              <a:rPr lang="zh-CN" altLang="en-US" sz="2800" b="0" strike="noStrike" noProof="1">
                <a:effectLst>
                  <a:outerShdw blurRad="38100" dist="38100" dir="2700000">
                    <a:srgbClr val="FFFFFF"/>
                  </a:outerShdw>
                </a:effectLst>
                <a:cs typeface="Arial" panose="020B0604020202020204" pitchFamily="34" charset="0"/>
              </a:rPr>
              <a:t>生物发光共振转移</a:t>
            </a:r>
          </a:p>
        </p:txBody>
      </p:sp>
      <p:sp>
        <p:nvSpPr>
          <p:cNvPr id="47107" name="Rectangle 3"/>
          <p:cNvSpPr>
            <a:spLocks noGrp="1"/>
          </p:cNvSpPr>
          <p:nvPr>
            <p:ph type="body" idx="4294967295"/>
          </p:nvPr>
        </p:nvSpPr>
        <p:spPr>
          <a:xfrm>
            <a:off x="900113" y="1557338"/>
            <a:ext cx="7859713" cy="4319588"/>
          </a:xfrm>
        </p:spPr>
        <p:txBody>
          <a:bodyPr vert="horz" wrap="square" anchor="t"/>
          <a:lstStyle/>
          <a:p>
            <a:pPr eaLnBrk="1" fontAlgn="base" hangingPunct="1">
              <a:lnSpc>
                <a:spcPct val="105000"/>
              </a:lnSpc>
            </a:pPr>
            <a:r>
              <a:rPr lang="en-US" altLang="zh-CN" sz="2400" strike="noStrike" noProof="1">
                <a:solidFill>
                  <a:schemeClr val="tx1"/>
                </a:solidFill>
                <a:effectLst>
                  <a:outerShdw blurRad="38100" dist="38100" dir="2700000">
                    <a:srgbClr val="FFFFFF"/>
                  </a:outerShdw>
                </a:effectLst>
              </a:rPr>
              <a:t>Involving </a:t>
            </a:r>
            <a:r>
              <a:rPr lang="en-US" altLang="zh-CN" sz="2400" strike="noStrike" noProof="1">
                <a:solidFill>
                  <a:srgbClr val="FF3399"/>
                </a:solidFill>
                <a:effectLst>
                  <a:outerShdw blurRad="38100" dist="38100" dir="2700000">
                    <a:srgbClr val="000000"/>
                  </a:outerShdw>
                </a:effectLst>
              </a:rPr>
              <a:t>non-radioactive transfer</a:t>
            </a:r>
            <a:r>
              <a:rPr lang="en-US" altLang="zh-CN" sz="2400" strike="noStrike" noProof="1">
                <a:solidFill>
                  <a:schemeClr val="tx1"/>
                </a:solidFill>
                <a:effectLst>
                  <a:outerShdw blurRad="38100" dist="38100" dir="2700000">
                    <a:srgbClr val="FFFFFF"/>
                  </a:outerShdw>
                </a:effectLst>
              </a:rPr>
              <a:t> of energy between </a:t>
            </a:r>
            <a:r>
              <a:rPr lang="en-US" altLang="zh-CN" sz="2400" strike="noStrike" noProof="1">
                <a:solidFill>
                  <a:schemeClr val="tx1"/>
                </a:solidFill>
                <a:effectLst>
                  <a:outerShdw blurRad="38100" dist="38100" dir="2700000">
                    <a:srgbClr val="FFFFFF"/>
                  </a:outerShdw>
                </a:effectLst>
                <a:cs typeface="Arial" panose="020B0604020202020204" pitchFamily="34" charset="0"/>
              </a:rPr>
              <a:t>from a bioluminescent donor molecule, e.g. Renilla luciferase to a fluorescent acceptor molecule, like green fluorescent protein (GFP). </a:t>
            </a:r>
          </a:p>
          <a:p>
            <a:pPr eaLnBrk="1" fontAlgn="base" hangingPunct="1">
              <a:lnSpc>
                <a:spcPct val="80000"/>
              </a:lnSpc>
            </a:pPr>
            <a:r>
              <a:rPr lang="en-US" altLang="zh-CN" sz="2400" strike="noStrike" noProof="1">
                <a:solidFill>
                  <a:schemeClr val="tx1"/>
                </a:solidFill>
                <a:effectLst>
                  <a:outerShdw blurRad="38100" dist="38100" dir="2700000">
                    <a:srgbClr val="FFFFFF"/>
                  </a:outerShdw>
                </a:effectLst>
              </a:rPr>
              <a:t>The energy transfer primarily depends on </a:t>
            </a:r>
            <a:r>
              <a:rPr lang="en-US" altLang="zh-CN" sz="2400" strike="noStrike" noProof="1">
                <a:solidFill>
                  <a:srgbClr val="FF3399"/>
                </a:solidFill>
                <a:effectLst>
                  <a:outerShdw blurRad="38100" dist="38100" dir="2700000">
                    <a:srgbClr val="000000"/>
                  </a:outerShdw>
                </a:effectLst>
              </a:rPr>
              <a:t>two factors</a:t>
            </a:r>
          </a:p>
          <a:p>
            <a:pPr lvl="1" eaLnBrk="1" fontAlgn="base" hangingPunct="1">
              <a:lnSpc>
                <a:spcPct val="80000"/>
              </a:lnSpc>
            </a:pPr>
            <a:r>
              <a:rPr lang="en-US" altLang="zh-CN" sz="2400" strike="noStrike" noProof="1">
                <a:effectLst>
                  <a:outerShdw blurRad="38100" dist="38100" dir="2700000">
                    <a:srgbClr val="FFFFFF"/>
                  </a:outerShdw>
                </a:effectLst>
              </a:rPr>
              <a:t>an overlap between the emission and excitation spectra of the donor and acceptor molecules, respectively</a:t>
            </a:r>
          </a:p>
          <a:p>
            <a:pPr lvl="1" eaLnBrk="1" fontAlgn="base" hangingPunct="1">
              <a:lnSpc>
                <a:spcPct val="80000"/>
              </a:lnSpc>
            </a:pPr>
            <a:r>
              <a:rPr lang="en-US" altLang="zh-CN" sz="2400" strike="noStrike" noProof="1">
                <a:effectLst>
                  <a:outerShdw blurRad="38100" dist="38100" dir="2700000">
                    <a:srgbClr val="FFFFFF"/>
                  </a:outerShdw>
                </a:effectLst>
              </a:rPr>
              <a:t>the close proximity of the donor and the acceptor entities (&lt;100 Å) </a:t>
            </a:r>
          </a:p>
        </p:txBody>
      </p:sp>
      <p:pic>
        <p:nvPicPr>
          <p:cNvPr id="2" name="Picture 5" descr="ST361AN.GIF (12553 bytes)"/>
          <p:cNvPicPr>
            <a:picLocks noChangeAspect="1"/>
          </p:cNvPicPr>
          <p:nvPr/>
        </p:nvPicPr>
        <p:blipFill>
          <a:blip r:embed="rId3"/>
          <a:stretch>
            <a:fillRect/>
          </a:stretch>
        </p:blipFill>
        <p:spPr>
          <a:xfrm rot="5400000">
            <a:off x="-284162" y="5059363"/>
            <a:ext cx="2082800" cy="1514475"/>
          </a:xfrm>
          <a:prstGeom prst="rect">
            <a:avLst/>
          </a:prstGeom>
          <a:noFill/>
          <a:ln w="9525">
            <a:noFill/>
          </a:ln>
        </p:spPr>
      </p:pic>
    </p:spTree>
  </p:cSld>
  <p:clrMapOvr>
    <a:masterClrMapping/>
  </p:clrMapOvr>
  <p:transition>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title" idx="4294967295"/>
          </p:nvPr>
        </p:nvSpPr>
        <p:spPr>
          <a:xfrm>
            <a:off x="1835150" y="0"/>
            <a:ext cx="7199630" cy="1143000"/>
          </a:xfrm>
        </p:spPr>
        <p:txBody>
          <a:bodyPr vert="horz" wrap="square" anchor="ctr"/>
          <a:lstStyle/>
          <a:p>
            <a:pPr lvl="0" eaLnBrk="1" fontAlgn="base" hangingPunct="1"/>
            <a:r>
              <a:rPr lang="en-US" altLang="x-none" sz="2800" strike="noStrike" noProof="1">
                <a:effectLst>
                  <a:outerShdw blurRad="38100" dist="38100" dir="2700000">
                    <a:srgbClr val="FFFFFF"/>
                  </a:outerShdw>
                </a:effectLst>
              </a:rPr>
              <a:t>Bioluminescence resonance energy transfer (BRET)</a:t>
            </a:r>
          </a:p>
        </p:txBody>
      </p:sp>
      <p:pic>
        <p:nvPicPr>
          <p:cNvPr id="2" name="Picture 3"/>
          <p:cNvPicPr>
            <a:picLocks noChangeAspect="1"/>
          </p:cNvPicPr>
          <p:nvPr/>
        </p:nvPicPr>
        <p:blipFill>
          <a:blip r:embed="rId2"/>
          <a:stretch>
            <a:fillRect/>
          </a:stretch>
        </p:blipFill>
        <p:spPr>
          <a:xfrm>
            <a:off x="1547813" y="1196974"/>
            <a:ext cx="4248324" cy="4719129"/>
          </a:xfrm>
          <a:prstGeom prst="rect">
            <a:avLst/>
          </a:prstGeom>
          <a:noFill/>
          <a:ln w="9525">
            <a:noFill/>
          </a:ln>
        </p:spPr>
      </p:pic>
    </p:spTree>
  </p:cSld>
  <p:clrMapOvr>
    <a:masterClrMapping/>
  </p:clrMapOvr>
  <p:transition>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50177"/>
          <p:cNvSpPr>
            <a:spLocks noGrp="1"/>
          </p:cNvSpPr>
          <p:nvPr>
            <p:ph type="title"/>
          </p:nvPr>
        </p:nvSpPr>
        <p:spPr/>
        <p:txBody>
          <a:bodyPr anchor="ctr"/>
          <a:lstStyle/>
          <a:p>
            <a:endParaRPr lang="zh-CN" altLang="en-US"/>
          </a:p>
        </p:txBody>
      </p:sp>
      <p:graphicFrame>
        <p:nvGraphicFramePr>
          <p:cNvPr id="50178" name="内容占位符 50178"/>
          <p:cNvGraphicFramePr>
            <a:graphicFrameLocks noGrp="1" noChangeAspect="1"/>
          </p:cNvGraphicFramePr>
          <p:nvPr>
            <p:ph idx="1"/>
          </p:nvPr>
        </p:nvGraphicFramePr>
        <p:xfrm>
          <a:off x="1545908" y="307023"/>
          <a:ext cx="6916737" cy="4689475"/>
        </p:xfrm>
        <a:graphic>
          <a:graphicData uri="http://schemas.openxmlformats.org/presentationml/2006/ole">
            <mc:AlternateContent xmlns:mc="http://schemas.openxmlformats.org/markup-compatibility/2006">
              <mc:Choice xmlns:v="urn:schemas-microsoft-com:vml" Requires="v">
                <p:oleObj r:id="rId2" imgW="3352800" imgH="2273300" progId="PBrush">
                  <p:embed/>
                </p:oleObj>
              </mc:Choice>
              <mc:Fallback>
                <p:oleObj r:id="rId2" imgW="3352800" imgH="2273300" progId="PBrush">
                  <p:embed/>
                  <p:pic>
                    <p:nvPicPr>
                      <p:cNvPr id="0" name="图片 3077"/>
                      <p:cNvPicPr/>
                      <p:nvPr/>
                    </p:nvPicPr>
                    <p:blipFill>
                      <a:blip r:embed="rId3"/>
                      <a:stretch>
                        <a:fillRect/>
                      </a:stretch>
                    </p:blipFill>
                    <p:spPr>
                      <a:xfrm>
                        <a:off x="1545908" y="307023"/>
                        <a:ext cx="6916737" cy="4689475"/>
                      </a:xfrm>
                      <a:prstGeom prst="rect">
                        <a:avLst/>
                      </a:prstGeom>
                      <a:noFill/>
                      <a:ln w="38100">
                        <a:miter/>
                      </a:ln>
                    </p:spPr>
                  </p:pic>
                </p:oleObj>
              </mc:Fallback>
            </mc:AlternateContent>
          </a:graphicData>
        </a:graphic>
      </p:graphicFrame>
    </p:spTree>
  </p:cSld>
  <p:clrMapOvr>
    <a:masterClrMapping/>
  </p:clrMapOvr>
  <p:transition>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51201"/>
          <p:cNvSpPr>
            <a:spLocks noGrp="1"/>
          </p:cNvSpPr>
          <p:nvPr>
            <p:ph type="title"/>
          </p:nvPr>
        </p:nvSpPr>
        <p:spPr>
          <a:xfrm>
            <a:off x="1404620" y="274955"/>
            <a:ext cx="7282180" cy="1143000"/>
          </a:xfrm>
        </p:spPr>
        <p:txBody>
          <a:bodyPr anchor="ctr"/>
          <a:lstStyle/>
          <a:p>
            <a:r>
              <a:rPr lang="en-US" altLang="zh-CN" sz="3200" dirty="0"/>
              <a:t> 4 Protein-fragment complementation assay</a:t>
            </a:r>
            <a:r>
              <a:rPr lang="zh-CN" altLang="en-US" sz="3200" dirty="0"/>
              <a:t>（</a:t>
            </a:r>
            <a:r>
              <a:rPr lang="en-US" altLang="zh-CN" sz="3200" dirty="0"/>
              <a:t>PCA</a:t>
            </a:r>
            <a:r>
              <a:rPr lang="zh-CN" altLang="en-US" sz="3200" dirty="0"/>
              <a:t>）</a:t>
            </a:r>
          </a:p>
        </p:txBody>
      </p:sp>
      <p:sp>
        <p:nvSpPr>
          <p:cNvPr id="51202" name="文本占位符 51202"/>
          <p:cNvSpPr>
            <a:spLocks noGrp="1"/>
          </p:cNvSpPr>
          <p:nvPr>
            <p:ph idx="1"/>
          </p:nvPr>
        </p:nvSpPr>
        <p:spPr>
          <a:xfrm>
            <a:off x="828675" y="1701800"/>
            <a:ext cx="7858125" cy="4606925"/>
          </a:xfrm>
        </p:spPr>
        <p:txBody>
          <a:bodyPr anchor="t"/>
          <a:lstStyle/>
          <a:p>
            <a:r>
              <a:rPr lang="en-US" altLang="zh-CN" sz="2800" dirty="0"/>
              <a:t>Based on the fusion of the hypothetical binding partners</a:t>
            </a:r>
            <a:r>
              <a:rPr lang="zh-CN" altLang="en-US" sz="2800" dirty="0"/>
              <a:t>（</a:t>
            </a:r>
            <a:r>
              <a:rPr lang="en-US" altLang="zh-CN" sz="2800" dirty="0"/>
              <a:t>bait and prey</a:t>
            </a:r>
            <a:r>
              <a:rPr lang="zh-CN" altLang="en-US" sz="2800" dirty="0"/>
              <a:t>）</a:t>
            </a:r>
            <a:r>
              <a:rPr lang="en-US" altLang="zh-CN" sz="2800" dirty="0"/>
              <a:t>to two rationally designed non-active fragments of a reporter protein </a:t>
            </a:r>
          </a:p>
          <a:p>
            <a:r>
              <a:rPr lang="en-US" altLang="zh-CN" sz="2800" dirty="0"/>
              <a:t>The interaction between bait and prey proteins brings the split reporter fragments close enough to enable their non-covalent and specific reassembly followed by the recovery of its native structure and activity</a:t>
            </a:r>
            <a:endParaRPr lang="en-US" altLang="zh-CN" dirty="0"/>
          </a:p>
        </p:txBody>
      </p:sp>
    </p:spTree>
  </p:cSld>
  <p:clrMapOvr>
    <a:masterClrMapping/>
  </p:clrMapOvr>
  <p:transition>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p:cNvSpPr>
          <p:nvPr>
            <p:ph type="body" idx="4294967295"/>
          </p:nvPr>
        </p:nvSpPr>
        <p:spPr>
          <a:xfrm>
            <a:off x="1331913" y="1052513"/>
            <a:ext cx="7812088" cy="5576888"/>
          </a:xfrm>
        </p:spPr>
        <p:txBody>
          <a:bodyPr vert="horz" wrap="square" anchor="t"/>
          <a:lstStyle/>
          <a:p>
            <a:pPr lvl="0" eaLnBrk="1" fontAlgn="base" hangingPunct="1">
              <a:lnSpc>
                <a:spcPct val="120000"/>
              </a:lnSpc>
            </a:pPr>
            <a:r>
              <a:rPr lang="en-US" altLang="x-none" sz="2800" strike="noStrike" noProof="1">
                <a:solidFill>
                  <a:schemeClr val="tx1"/>
                </a:solidFill>
                <a:effectLst>
                  <a:outerShdw blurRad="38100" dist="38100" dir="2700000">
                    <a:srgbClr val="FFFFFF"/>
                  </a:outerShdw>
                </a:effectLst>
              </a:rPr>
              <a:t>A single reporter protein/enzyme is cleaved into N-terminal and C-terminal segments</a:t>
            </a:r>
          </a:p>
          <a:p>
            <a:pPr lvl="0" eaLnBrk="1" fontAlgn="base" hangingPunct="1">
              <a:lnSpc>
                <a:spcPct val="120000"/>
              </a:lnSpc>
            </a:pPr>
            <a:r>
              <a:rPr lang="en-US" altLang="x-none" sz="2800" strike="noStrike" noProof="1">
                <a:solidFill>
                  <a:schemeClr val="tx1"/>
                </a:solidFill>
                <a:effectLst>
                  <a:outerShdw blurRad="38100" dist="38100" dir="2700000">
                    <a:srgbClr val="FFFFFF"/>
                  </a:outerShdw>
                </a:effectLst>
              </a:rPr>
              <a:t>Each segment is fused to one of two interacting proteins (X and Y)</a:t>
            </a:r>
          </a:p>
          <a:p>
            <a:pPr lvl="0" eaLnBrk="1" fontAlgn="base" hangingPunct="1">
              <a:lnSpc>
                <a:spcPct val="120000"/>
              </a:lnSpc>
            </a:pPr>
            <a:r>
              <a:rPr lang="en-US" altLang="x-none" sz="2800" strike="noStrike" noProof="1">
                <a:solidFill>
                  <a:schemeClr val="tx1"/>
                </a:solidFill>
                <a:effectLst>
                  <a:outerShdw blurRad="38100" dist="38100" dir="2700000">
                    <a:srgbClr val="FFFFFF"/>
                  </a:outerShdw>
                </a:effectLst>
              </a:rPr>
              <a:t>Physical interaction between X and Y reconstitutes the functional reporter protein, leading to signal generation that can be measured </a:t>
            </a:r>
          </a:p>
        </p:txBody>
      </p:sp>
      <p:sp>
        <p:nvSpPr>
          <p:cNvPr id="53251" name="Rectangle 4"/>
          <p:cNvSpPr>
            <a:spLocks noGrp="1"/>
          </p:cNvSpPr>
          <p:nvPr>
            <p:ph type="title" idx="4294967295"/>
          </p:nvPr>
        </p:nvSpPr>
        <p:spPr>
          <a:xfrm>
            <a:off x="1835150" y="260350"/>
            <a:ext cx="6851650" cy="633413"/>
          </a:xfrm>
        </p:spPr>
        <p:txBody>
          <a:bodyPr vert="horz" wrap="square" anchor="ctr"/>
          <a:lstStyle/>
          <a:p>
            <a:pPr lvl="0" eaLnBrk="1" fontAlgn="base" hangingPunct="1"/>
            <a:r>
              <a:rPr lang="en-US" altLang="x-none" sz="3200" strike="noStrike" noProof="1">
                <a:effectLst>
                  <a:outerShdw blurRad="38100" dist="38100" dir="2700000">
                    <a:srgbClr val="FFFFFF"/>
                  </a:outerShdw>
                </a:effectLst>
              </a:rPr>
              <a:t>Principle of </a:t>
            </a:r>
            <a:r>
              <a:rPr lang="zh-CN" altLang="en-US" sz="3200" strike="noStrike" noProof="1">
                <a:effectLst>
                  <a:outerShdw blurRad="38100" dist="38100" dir="2700000">
                    <a:srgbClr val="FFFFFF"/>
                  </a:outerShdw>
                </a:effectLst>
              </a:rPr>
              <a:t>PCA</a:t>
            </a:r>
            <a:r>
              <a:rPr lang="en-US" altLang="x-none" sz="3200" strike="noStrike" noProof="1">
                <a:effectLst>
                  <a:outerShdw blurRad="38100" dist="38100" dir="2700000">
                    <a:srgbClr val="FFFFFF"/>
                  </a:outerShdw>
                </a:effectLst>
              </a:rPr>
              <a:t> </a:t>
            </a:r>
          </a:p>
        </p:txBody>
      </p:sp>
    </p:spTree>
  </p:cSld>
  <p:clrMapOvr>
    <a:masterClrMapping/>
  </p:clrMapOvr>
  <p:transition>
    <p:randomBar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内容占位符 54274"/>
          <p:cNvPicPr>
            <a:picLocks noGrp="1" noChangeAspect="1"/>
          </p:cNvPicPr>
          <p:nvPr>
            <p:ph idx="1"/>
          </p:nvPr>
        </p:nvPicPr>
        <p:blipFill>
          <a:blip r:embed="rId2"/>
          <a:stretch>
            <a:fillRect/>
          </a:stretch>
        </p:blipFill>
        <p:spPr>
          <a:xfrm>
            <a:off x="1846263" y="188913"/>
            <a:ext cx="7027862" cy="4608512"/>
          </a:xfrm>
        </p:spPr>
      </p:pic>
      <p:sp>
        <p:nvSpPr>
          <p:cNvPr id="54275" name="文本框 54275"/>
          <p:cNvSpPr txBox="1"/>
          <p:nvPr/>
        </p:nvSpPr>
        <p:spPr>
          <a:xfrm>
            <a:off x="1331913" y="5661025"/>
            <a:ext cx="7920037" cy="641350"/>
          </a:xfrm>
          <a:prstGeom prst="rect">
            <a:avLst/>
          </a:prstGeom>
          <a:noFill/>
          <a:ln w="9525">
            <a:noFill/>
          </a:ln>
        </p:spPr>
        <p:txBody>
          <a:bodyPr wrap="square" anchor="t">
            <a:spAutoFit/>
          </a:bodyPr>
          <a:lstStyle/>
          <a:p>
            <a:pPr algn="ctr"/>
            <a:r>
              <a:rPr lang="en-US" altLang="zh-CN">
                <a:latin typeface="Arial" panose="020B0604020202020204" pitchFamily="34" charset="0"/>
                <a:ea typeface="华文细黑" pitchFamily="2" charset="-122"/>
              </a:rPr>
              <a:t>The folding and activity of the protein reporter depends completely on the interaction between prey and bait. </a:t>
            </a:r>
          </a:p>
        </p:txBody>
      </p:sp>
    </p:spTree>
  </p:cSld>
  <p:clrMapOvr>
    <a:masterClrMapping/>
  </p:clrMapOvr>
  <p:transition>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55297"/>
          <p:cNvSpPr>
            <a:spLocks noGrp="1"/>
          </p:cNvSpPr>
          <p:nvPr>
            <p:ph type="title"/>
          </p:nvPr>
        </p:nvSpPr>
        <p:spPr>
          <a:xfrm>
            <a:off x="1835150" y="274638"/>
            <a:ext cx="6851650" cy="706437"/>
          </a:xfrm>
        </p:spPr>
        <p:txBody>
          <a:bodyPr anchor="ctr"/>
          <a:lstStyle/>
          <a:p>
            <a:r>
              <a:rPr lang="en-US" altLang="zh-CN" sz="3200" dirty="0"/>
              <a:t>Protein reporters</a:t>
            </a:r>
          </a:p>
        </p:txBody>
      </p:sp>
      <p:sp>
        <p:nvSpPr>
          <p:cNvPr id="55298" name="文本占位符 55298"/>
          <p:cNvSpPr>
            <a:spLocks noGrp="1"/>
          </p:cNvSpPr>
          <p:nvPr>
            <p:ph idx="1"/>
          </p:nvPr>
        </p:nvSpPr>
        <p:spPr>
          <a:xfrm>
            <a:off x="1044575" y="1125538"/>
            <a:ext cx="7858125" cy="4319587"/>
          </a:xfrm>
        </p:spPr>
        <p:txBody>
          <a:bodyPr anchor="t">
            <a:normAutofit lnSpcReduction="10000"/>
          </a:bodyPr>
          <a:lstStyle/>
          <a:p>
            <a:pPr>
              <a:lnSpc>
                <a:spcPct val="150000"/>
              </a:lnSpc>
            </a:pPr>
            <a:r>
              <a:rPr lang="en-US" altLang="zh-CN" sz="2400" dirty="0"/>
              <a:t>Dihydrofolate reductase (DHFR)--first reporter</a:t>
            </a:r>
          </a:p>
          <a:p>
            <a:pPr>
              <a:lnSpc>
                <a:spcPct val="150000"/>
              </a:lnSpc>
            </a:pPr>
            <a:r>
              <a:rPr lang="en-US" altLang="zh-CN" sz="2400" dirty="0"/>
              <a:t>β-lactamase </a:t>
            </a:r>
          </a:p>
          <a:p>
            <a:pPr>
              <a:lnSpc>
                <a:spcPct val="150000"/>
              </a:lnSpc>
            </a:pPr>
            <a:r>
              <a:rPr lang="en-US" altLang="zh-CN" sz="2400" dirty="0"/>
              <a:t>TEV protease</a:t>
            </a:r>
          </a:p>
          <a:p>
            <a:pPr>
              <a:lnSpc>
                <a:spcPct val="150000"/>
              </a:lnSpc>
            </a:pPr>
            <a:r>
              <a:rPr lang="en-US" altLang="zh-CN" sz="2400" dirty="0"/>
              <a:t>Green fluorescent protein (GFP) or its variants--simplest reporter</a:t>
            </a:r>
          </a:p>
          <a:p>
            <a:pPr>
              <a:lnSpc>
                <a:spcPct val="150000"/>
              </a:lnSpc>
            </a:pPr>
            <a:r>
              <a:rPr lang="en-US" altLang="zh-CN" sz="2400" dirty="0"/>
              <a:t>Luminescent proteins</a:t>
            </a:r>
          </a:p>
          <a:p>
            <a:pPr>
              <a:lnSpc>
                <a:spcPct val="150000"/>
              </a:lnSpc>
            </a:pPr>
            <a:r>
              <a:rPr lang="en-US" altLang="zh-CN" sz="2400" dirty="0" err="1"/>
              <a:t>etc</a:t>
            </a:r>
            <a:endParaRPr lang="en-US" altLang="zh-CN" dirty="0"/>
          </a:p>
        </p:txBody>
      </p:sp>
      <p:sp>
        <p:nvSpPr>
          <p:cNvPr id="55300" name="文本框 55299"/>
          <p:cNvSpPr txBox="1"/>
          <p:nvPr/>
        </p:nvSpPr>
        <p:spPr>
          <a:xfrm>
            <a:off x="6588125" y="5086350"/>
            <a:ext cx="2160588" cy="1309688"/>
          </a:xfrm>
          <a:prstGeom prst="rect">
            <a:avLst/>
          </a:prstGeom>
          <a:noFill/>
          <a:ln w="9525">
            <a:noFill/>
          </a:ln>
        </p:spPr>
        <p:txBody>
          <a:bodyPr wrap="square">
            <a:spAutoFit/>
          </a:bodyPr>
          <a:lstStyle/>
          <a:p>
            <a:pPr marL="1905" indent="-1905"/>
            <a:r>
              <a:rPr lang="zh-CN" altLang="en-US" sz="2000" noProof="1">
                <a:latin typeface="Arial" panose="020B0604020202020204" pitchFamily="34" charset="0"/>
                <a:ea typeface="华文细黑" pitchFamily="2" charset="-122"/>
                <a:cs typeface="+mn-ea"/>
              </a:rPr>
              <a:t>Results:</a:t>
            </a:r>
            <a:endParaRPr lang="zh-CN" altLang="en-US" sz="2000" noProof="1">
              <a:latin typeface="Arial" panose="020B0604020202020204" pitchFamily="34" charset="0"/>
              <a:ea typeface="华文细黑" pitchFamily="2" charset="-122"/>
            </a:endParaRPr>
          </a:p>
          <a:p>
            <a:pPr marL="1905" indent="283845">
              <a:buChar char="•"/>
            </a:pPr>
            <a:r>
              <a:rPr lang="zh-CN" altLang="en-US" sz="2000" noProof="1">
                <a:latin typeface="Arial" panose="020B0604020202020204" pitchFamily="34" charset="0"/>
                <a:ea typeface="华文细黑" pitchFamily="2" charset="-122"/>
                <a:cs typeface="+mn-ea"/>
              </a:rPr>
              <a:t>colour</a:t>
            </a:r>
            <a:endParaRPr lang="zh-CN" altLang="en-US" sz="2000" noProof="1">
              <a:latin typeface="Arial" panose="020B0604020202020204" pitchFamily="34" charset="0"/>
              <a:ea typeface="华文细黑" pitchFamily="2" charset="-122"/>
            </a:endParaRPr>
          </a:p>
          <a:p>
            <a:pPr marL="1905" indent="283845">
              <a:buChar char="•"/>
            </a:pPr>
            <a:r>
              <a:rPr lang="zh-CN" altLang="en-US" sz="2000" noProof="1">
                <a:latin typeface="Arial" panose="020B0604020202020204" pitchFamily="34" charset="0"/>
                <a:ea typeface="华文细黑" pitchFamily="2" charset="-122"/>
                <a:cs typeface="+mn-ea"/>
              </a:rPr>
              <a:t>cell survival</a:t>
            </a:r>
            <a:endParaRPr lang="zh-CN" altLang="en-US" sz="2000" noProof="1">
              <a:latin typeface="Arial" panose="020B0604020202020204" pitchFamily="34" charset="0"/>
              <a:ea typeface="华文细黑" pitchFamily="2" charset="-122"/>
            </a:endParaRPr>
          </a:p>
          <a:p>
            <a:pPr marL="1905" indent="283845">
              <a:buChar char="•"/>
            </a:pPr>
            <a:r>
              <a:rPr lang="zh-CN" altLang="en-US" sz="2000" noProof="1">
                <a:latin typeface="Arial" panose="020B0604020202020204" pitchFamily="34" charset="0"/>
                <a:ea typeface="华文细黑" pitchFamily="2" charset="-122"/>
                <a:cs typeface="+mn-ea"/>
              </a:rPr>
              <a:t>fluorescence</a:t>
            </a:r>
            <a:endParaRPr lang="zh-CN" altLang="en-US" noProof="1">
              <a:latin typeface="Arial" panose="020B0604020202020204" pitchFamily="34" charset="0"/>
              <a:ea typeface="华文细黑" pitchFamily="2" charset="-122"/>
            </a:endParaRPr>
          </a:p>
        </p:txBody>
      </p:sp>
    </p:spTree>
  </p:cSld>
  <p:clrMapOvr>
    <a:masterClrMapping/>
  </p:clrMapOvr>
  <p:transition>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idx="4294967295"/>
          </p:nvPr>
        </p:nvSpPr>
        <p:spPr>
          <a:xfrm>
            <a:off x="1404938" y="274638"/>
            <a:ext cx="7705725" cy="850900"/>
          </a:xfrm>
        </p:spPr>
        <p:txBody>
          <a:bodyPr vert="horz" wrap="square" anchor="ctr"/>
          <a:lstStyle/>
          <a:p>
            <a:pPr lvl="0" eaLnBrk="1" fontAlgn="base" hangingPunct="1"/>
            <a:r>
              <a:rPr lang="zh-CN" altLang="en-US" sz="2800" strike="noStrike" noProof="1">
                <a:effectLst>
                  <a:outerShdw blurRad="38100" dist="38100" dir="2700000">
                    <a:srgbClr val="FFFFFF"/>
                  </a:outerShdw>
                </a:effectLst>
              </a:rPr>
              <a:t>1  </a:t>
            </a:r>
            <a:r>
              <a:rPr lang="en-US" altLang="x-none" sz="2800" strike="noStrike" noProof="1">
                <a:effectLst>
                  <a:outerShdw blurRad="38100" dist="38100" dir="2700000">
                    <a:srgbClr val="FFFFFF"/>
                  </a:outerShdw>
                </a:effectLst>
              </a:rPr>
              <a:t>Modified mammalian two-hybrid system</a:t>
            </a:r>
          </a:p>
        </p:txBody>
      </p:sp>
      <p:sp>
        <p:nvSpPr>
          <p:cNvPr id="6147" name="Rectangle 3"/>
          <p:cNvSpPr>
            <a:spLocks noGrp="1"/>
          </p:cNvSpPr>
          <p:nvPr>
            <p:ph type="body" idx="4294967295"/>
          </p:nvPr>
        </p:nvSpPr>
        <p:spPr>
          <a:xfrm>
            <a:off x="457200" y="1600200"/>
            <a:ext cx="8507413" cy="4525963"/>
          </a:xfrm>
        </p:spPr>
        <p:txBody>
          <a:bodyPr vert="horz" wrap="square" anchor="t">
            <a:normAutofit lnSpcReduction="10000"/>
          </a:bodyPr>
          <a:lstStyle/>
          <a:p>
            <a:pPr lvl="0" eaLnBrk="1" fontAlgn="base" hangingPunct="1">
              <a:lnSpc>
                <a:spcPct val="90000"/>
              </a:lnSpc>
            </a:pPr>
            <a:r>
              <a:rPr lang="en-US" altLang="x-none" sz="2800" strike="noStrike" noProof="1">
                <a:effectLst>
                  <a:outerShdw blurRad="38100" dist="38100" dir="2700000">
                    <a:srgbClr val="FFFFFF"/>
                  </a:outerShdw>
                </a:effectLst>
              </a:rPr>
              <a:t>more than 50% of all protein interactions described using the yeast two-hybrid system</a:t>
            </a:r>
          </a:p>
          <a:p>
            <a:pPr lvl="0" eaLnBrk="1" fontAlgn="base" hangingPunct="1">
              <a:lnSpc>
                <a:spcPct val="90000"/>
              </a:lnSpc>
            </a:pPr>
            <a:r>
              <a:rPr lang="en-US" altLang="x-none" sz="2800" strike="noStrike" noProof="1">
                <a:effectLst>
                  <a:outerShdw blurRad="38100" dist="38100" dir="2700000">
                    <a:srgbClr val="FFFFFF"/>
                  </a:outerShdw>
                </a:effectLst>
              </a:rPr>
              <a:t>two proteins are expressed in yeast:</a:t>
            </a:r>
          </a:p>
          <a:p>
            <a:pPr lvl="1" eaLnBrk="1" fontAlgn="base" hangingPunct="1">
              <a:lnSpc>
                <a:spcPct val="90000"/>
              </a:lnSpc>
            </a:pPr>
            <a:r>
              <a:rPr lang="en-US" altLang="x-none" sz="2800" strike="noStrike" noProof="1">
                <a:effectLst>
                  <a:outerShdw blurRad="38100" dist="38100" dir="2700000">
                    <a:srgbClr val="FFFFFF"/>
                  </a:outerShdw>
                </a:effectLst>
              </a:rPr>
              <a:t>one fused to a DNA-binding domain (BD) </a:t>
            </a:r>
          </a:p>
          <a:p>
            <a:pPr lvl="1" eaLnBrk="1" fontAlgn="base" hangingPunct="1">
              <a:lnSpc>
                <a:spcPct val="90000"/>
              </a:lnSpc>
            </a:pPr>
            <a:r>
              <a:rPr lang="en-US" altLang="x-none" sz="2800" strike="noStrike" noProof="1">
                <a:effectLst>
                  <a:outerShdw blurRad="38100" dist="38100" dir="2700000">
                    <a:srgbClr val="FFFFFF"/>
                  </a:outerShdw>
                </a:effectLst>
              </a:rPr>
              <a:t>the other fused to a transcription activation domain (AD). </a:t>
            </a:r>
          </a:p>
          <a:p>
            <a:pPr lvl="0" eaLnBrk="1" fontAlgn="base" hangingPunct="1">
              <a:lnSpc>
                <a:spcPct val="90000"/>
              </a:lnSpc>
            </a:pPr>
            <a:r>
              <a:rPr lang="en-US" altLang="x-none" sz="2800" strike="noStrike" noProof="1">
                <a:effectLst>
                  <a:outerShdw blurRad="38100" dist="38100" dir="2700000">
                    <a:srgbClr val="FFFFFF"/>
                  </a:outerShdw>
                </a:effectLst>
              </a:rPr>
              <a:t>If the two proteins interact, they activate transcription of one or more reporter genes that are distal to binding sites for the BD</a:t>
            </a:r>
          </a:p>
          <a:p>
            <a:pPr lvl="0" eaLnBrk="1" fontAlgn="base" hangingPunct="1">
              <a:lnSpc>
                <a:spcPct val="90000"/>
              </a:lnSpc>
            </a:pPr>
            <a:endParaRPr lang="en-US" altLang="x-none" sz="2800" strike="noStrike" noProof="1">
              <a:effectLst>
                <a:outerShdw blurRad="38100" dist="38100" dir="2700000">
                  <a:srgbClr val="FFFFFF"/>
                </a:outerShdw>
              </a:effectLst>
            </a:endParaRPr>
          </a:p>
          <a:p>
            <a:pPr lvl="0" eaLnBrk="1" fontAlgn="base" hangingPunct="1">
              <a:lnSpc>
                <a:spcPct val="90000"/>
              </a:lnSpc>
            </a:pPr>
            <a:r>
              <a:rPr lang="en-US" altLang="x-none" sz="2800" strike="noStrike" noProof="1">
                <a:effectLst>
                  <a:outerShdw blurRad="38100" dist="38100" dir="2700000">
                    <a:srgbClr val="FFFFFF"/>
                  </a:outerShdw>
                </a:effectLst>
              </a:rPr>
              <a:t>a VP16</a:t>
            </a:r>
            <a:r>
              <a:rPr lang="en-US" altLang="x-none" sz="2800" strike="noStrike" noProof="1">
                <a:effectLst>
                  <a:outerShdw blurRad="38100" dist="38100" dir="2700000">
                    <a:srgbClr val="FFFFFF"/>
                  </a:outerShdw>
                </a:effectLst>
                <a:latin typeface="宋体" panose="02010600030101010101" pitchFamily="2" charset="-122"/>
              </a:rPr>
              <a:t>–</a:t>
            </a:r>
            <a:r>
              <a:rPr lang="en-US" altLang="x-none" sz="2800" strike="noStrike" noProof="1">
                <a:effectLst>
                  <a:outerShdw blurRad="38100" dist="38100" dir="2700000">
                    <a:srgbClr val="FFFFFF"/>
                  </a:outerShdw>
                </a:effectLst>
              </a:rPr>
              <a:t>Gal4 transactivator complex</a:t>
            </a:r>
          </a:p>
          <a:p>
            <a:pPr lvl="0" eaLnBrk="1" fontAlgn="base" hangingPunct="1">
              <a:lnSpc>
                <a:spcPct val="90000"/>
              </a:lnSpc>
            </a:pPr>
            <a:endParaRPr lang="en-US" altLang="x-none" sz="2800" strike="noStrike" noProof="1">
              <a:effectLst>
                <a:outerShdw blurRad="38100" dist="38100" dir="2700000">
                  <a:srgbClr val="FFFFFF"/>
                </a:outerShdw>
              </a:effectLst>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内容占位符 57345"/>
          <p:cNvPicPr>
            <a:picLocks noGrp="1" noChangeAspect="1"/>
          </p:cNvPicPr>
          <p:nvPr>
            <p:ph idx="1"/>
          </p:nvPr>
        </p:nvPicPr>
        <p:blipFill>
          <a:blip r:embed="rId2"/>
          <a:stretch>
            <a:fillRect/>
          </a:stretch>
        </p:blipFill>
        <p:spPr>
          <a:xfrm>
            <a:off x="39688" y="188913"/>
            <a:ext cx="8928100" cy="6624637"/>
          </a:xfrm>
        </p:spPr>
      </p:pic>
    </p:spTree>
  </p:cSld>
  <p:clrMapOvr>
    <a:masterClrMapping/>
  </p:clrMapOvr>
  <p:transition>
    <p:randomBar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内容占位符 58369"/>
          <p:cNvPicPr>
            <a:picLocks noGrp="1" noChangeAspect="1"/>
          </p:cNvPicPr>
          <p:nvPr>
            <p:ph idx="1"/>
          </p:nvPr>
        </p:nvPicPr>
        <p:blipFill>
          <a:blip r:embed="rId2"/>
          <a:stretch>
            <a:fillRect/>
          </a:stretch>
        </p:blipFill>
        <p:spPr>
          <a:xfrm>
            <a:off x="1620838" y="46038"/>
            <a:ext cx="7458075" cy="5543550"/>
          </a:xfrm>
        </p:spPr>
      </p:pic>
      <p:sp>
        <p:nvSpPr>
          <p:cNvPr id="58370" name="文本框 58370"/>
          <p:cNvSpPr txBox="1"/>
          <p:nvPr/>
        </p:nvSpPr>
        <p:spPr>
          <a:xfrm>
            <a:off x="1092200" y="6146800"/>
            <a:ext cx="309563" cy="365125"/>
          </a:xfrm>
          <a:prstGeom prst="rect">
            <a:avLst/>
          </a:prstGeom>
          <a:noFill/>
          <a:ln w="9525">
            <a:noFill/>
          </a:ln>
        </p:spPr>
        <p:txBody>
          <a:bodyPr wrap="none" anchor="t">
            <a:spAutoFit/>
          </a:bodyPr>
          <a:lstStyle/>
          <a:p>
            <a:pPr algn="ctr"/>
            <a:endParaRPr lang="zh-CN" altLang="en-US">
              <a:latin typeface="Arial" panose="020B0604020202020204" pitchFamily="34" charset="0"/>
              <a:ea typeface="华文细黑" pitchFamily="2" charset="-122"/>
            </a:endParaRPr>
          </a:p>
        </p:txBody>
      </p:sp>
      <p:sp>
        <p:nvSpPr>
          <p:cNvPr id="58371" name="文本框 58371"/>
          <p:cNvSpPr txBox="1"/>
          <p:nvPr/>
        </p:nvSpPr>
        <p:spPr>
          <a:xfrm>
            <a:off x="34925" y="5949950"/>
            <a:ext cx="8858250" cy="365125"/>
          </a:xfrm>
          <a:prstGeom prst="rect">
            <a:avLst/>
          </a:prstGeom>
          <a:noFill/>
          <a:ln w="9525">
            <a:noFill/>
          </a:ln>
        </p:spPr>
        <p:txBody>
          <a:bodyPr wrap="square" anchor="t">
            <a:spAutoFit/>
          </a:bodyPr>
          <a:lstStyle/>
          <a:p>
            <a:pPr algn="ctr"/>
            <a:r>
              <a:rPr lang="zh-CN" altLang="en-US" dirty="0">
                <a:latin typeface="Arial" panose="020B0604020202020204" pitchFamily="34" charset="0"/>
                <a:ea typeface="华文细黑" pitchFamily="2" charset="-122"/>
              </a:rPr>
              <a:t>Problem: response is indirect and often not proportional to the interaction strength </a:t>
            </a:r>
          </a:p>
        </p:txBody>
      </p:sp>
    </p:spTree>
  </p:cSld>
  <p:clrMapOvr>
    <a:masterClrMapping/>
  </p:clrMapOvr>
  <p:transition>
    <p:randomBar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59393"/>
          <p:cNvSpPr>
            <a:spLocks noGrp="1"/>
          </p:cNvSpPr>
          <p:nvPr>
            <p:ph type="title"/>
          </p:nvPr>
        </p:nvSpPr>
        <p:spPr>
          <a:xfrm>
            <a:off x="1546225" y="365125"/>
            <a:ext cx="6969125" cy="484505"/>
          </a:xfrm>
        </p:spPr>
        <p:txBody>
          <a:bodyPr anchor="ctr">
            <a:normAutofit fontScale="90000"/>
          </a:bodyPr>
          <a:lstStyle/>
          <a:p>
            <a:r>
              <a:rPr lang="en-US" altLang="zh-CN" sz="3200"/>
              <a:t>Design</a:t>
            </a:r>
          </a:p>
        </p:txBody>
      </p:sp>
      <p:sp>
        <p:nvSpPr>
          <p:cNvPr id="59394" name="文本占位符 59394"/>
          <p:cNvSpPr>
            <a:spLocks noGrp="1"/>
          </p:cNvSpPr>
          <p:nvPr>
            <p:ph idx="1"/>
          </p:nvPr>
        </p:nvSpPr>
        <p:spPr>
          <a:xfrm>
            <a:off x="905510" y="1328103"/>
            <a:ext cx="7858125" cy="4751387"/>
          </a:xfrm>
        </p:spPr>
        <p:txBody>
          <a:bodyPr anchor="t">
            <a:noAutofit/>
          </a:bodyPr>
          <a:lstStyle/>
          <a:p>
            <a:pPr marL="1905" indent="-1905"/>
            <a:r>
              <a:rPr lang="en-US" altLang="zh-CN" sz="2400" dirty="0"/>
              <a:t>Select Protein reporter</a:t>
            </a:r>
          </a:p>
          <a:p>
            <a:pPr marL="1905" indent="-1905"/>
            <a:r>
              <a:rPr lang="en-US" altLang="zh-CN" sz="2400" dirty="0"/>
              <a:t>Protein reporter fragments</a:t>
            </a:r>
          </a:p>
          <a:p>
            <a:pPr marL="1905" indent="-1905"/>
            <a:r>
              <a:rPr lang="en-US" altLang="zh-CN" sz="2400" dirty="0"/>
              <a:t>Linker</a:t>
            </a:r>
          </a:p>
          <a:p>
            <a:pPr marL="459105" lvl="2" indent="455295"/>
            <a:r>
              <a:rPr lang="en-US" altLang="zh-CN" sz="2400" dirty="0"/>
              <a:t>sequence of </a:t>
            </a:r>
            <a:r>
              <a:rPr lang="en-US" altLang="zh-CN" sz="2400" dirty="0" err="1"/>
              <a:t>serines</a:t>
            </a:r>
            <a:r>
              <a:rPr lang="en-US" altLang="zh-CN" sz="2400" dirty="0"/>
              <a:t> and </a:t>
            </a:r>
            <a:r>
              <a:rPr lang="en-US" altLang="zh-CN" sz="2400" dirty="0" err="1"/>
              <a:t>glycines</a:t>
            </a:r>
            <a:r>
              <a:rPr lang="en-US" altLang="zh-CN" sz="2400" dirty="0"/>
              <a:t> that provides polarity and flexibility to the protein fusion</a:t>
            </a:r>
          </a:p>
          <a:p>
            <a:pPr marL="459105" lvl="2" indent="455295"/>
            <a:r>
              <a:rPr lang="en-US" altLang="zh-CN" sz="2400" dirty="0"/>
              <a:t>10aa</a:t>
            </a:r>
          </a:p>
          <a:p>
            <a:pPr marL="1905" indent="-1905"/>
            <a:r>
              <a:rPr lang="en-US" altLang="zh-CN" sz="2400" dirty="0"/>
              <a:t>Topology of the protein fusions</a:t>
            </a:r>
          </a:p>
          <a:p>
            <a:pPr marL="1905" indent="-1905"/>
            <a:r>
              <a:rPr lang="en-US" altLang="zh-CN" sz="2400" dirty="0"/>
              <a:t>Expression system</a:t>
            </a:r>
          </a:p>
          <a:p>
            <a:pPr marL="459105" lvl="2" indent="455295"/>
            <a:r>
              <a:rPr lang="en-US" altLang="zh-CN" sz="2400" dirty="0"/>
              <a:t>high expression levels might result in non-native interactions, complex miss-localization or spontaneous reassembly of the protein reporter fragments</a:t>
            </a:r>
          </a:p>
          <a:p>
            <a:pPr marL="459105" lvl="2" indent="455295"/>
            <a:r>
              <a:rPr lang="en-US" altLang="zh-CN" sz="2400" dirty="0"/>
              <a:t>use of endogenous promoters is highly advisable.</a:t>
            </a:r>
          </a:p>
          <a:p>
            <a:pPr marL="1905" indent="-1905"/>
            <a:r>
              <a:rPr lang="en-US" altLang="zh-CN" sz="2400" dirty="0"/>
              <a:t>Controls</a:t>
            </a:r>
          </a:p>
          <a:p>
            <a:pPr marL="1905" indent="-1905">
              <a:lnSpc>
                <a:spcPct val="90000"/>
              </a:lnSpc>
            </a:pPr>
            <a:endParaRPr lang="en-US" altLang="zh-CN" sz="2400" dirty="0"/>
          </a:p>
        </p:txBody>
      </p:sp>
    </p:spTree>
  </p:cSld>
  <p:clrMapOvr>
    <a:masterClrMapping/>
  </p:clrMapOvr>
  <p:transition>
    <p:randomBar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61441"/>
          <p:cNvSpPr>
            <a:spLocks noGrp="1"/>
          </p:cNvSpPr>
          <p:nvPr>
            <p:ph type="title"/>
          </p:nvPr>
        </p:nvSpPr>
        <p:spPr>
          <a:xfrm>
            <a:off x="1547813" y="276225"/>
            <a:ext cx="7489825" cy="561975"/>
          </a:xfrm>
        </p:spPr>
        <p:txBody>
          <a:bodyPr anchor="ctr"/>
          <a:lstStyle/>
          <a:p>
            <a:r>
              <a:rPr lang="en-US" altLang="zh-CN" sz="3200"/>
              <a:t>4.1 Split luminescent proteins</a:t>
            </a:r>
            <a:endParaRPr lang="en-US" altLang="zh-CN" sz="4400"/>
          </a:p>
        </p:txBody>
      </p:sp>
      <p:sp>
        <p:nvSpPr>
          <p:cNvPr id="61442" name="文本占位符 61442"/>
          <p:cNvSpPr>
            <a:spLocks noGrp="1"/>
          </p:cNvSpPr>
          <p:nvPr>
            <p:ph idx="1"/>
          </p:nvPr>
        </p:nvSpPr>
        <p:spPr>
          <a:xfrm>
            <a:off x="828675" y="1270000"/>
            <a:ext cx="7858125" cy="5038725"/>
          </a:xfrm>
        </p:spPr>
        <p:txBody>
          <a:bodyPr anchor="t"/>
          <a:lstStyle/>
          <a:p>
            <a:pPr marL="1905" indent="-1905"/>
            <a:r>
              <a:rPr lang="en-US" altLang="zh-CN" sz="2800" dirty="0"/>
              <a:t>Luminescent reporters</a:t>
            </a:r>
          </a:p>
          <a:p>
            <a:pPr marL="459105" lvl="2" indent="455295"/>
            <a:r>
              <a:rPr lang="en-US" altLang="zh-CN" sz="2800" dirty="0" err="1"/>
              <a:t>Renilla</a:t>
            </a:r>
            <a:r>
              <a:rPr lang="en-US" altLang="zh-CN" sz="2800" dirty="0"/>
              <a:t> luciferases</a:t>
            </a:r>
          </a:p>
          <a:p>
            <a:pPr marL="459105" lvl="2" indent="455295"/>
            <a:r>
              <a:rPr lang="en-US" altLang="zh-CN" sz="2800" dirty="0"/>
              <a:t>Firefly luciferases </a:t>
            </a:r>
          </a:p>
          <a:p>
            <a:pPr marL="459105" lvl="2" indent="455295"/>
            <a:r>
              <a:rPr lang="en-US" altLang="zh-CN" sz="2800" dirty="0" err="1"/>
              <a:t>Gaussia</a:t>
            </a:r>
            <a:r>
              <a:rPr lang="en-US" altLang="zh-CN" sz="2800" dirty="0"/>
              <a:t> luciferase (</a:t>
            </a:r>
            <a:r>
              <a:rPr lang="en-US" altLang="zh-CN" sz="2800" dirty="0" err="1"/>
              <a:t>Gluc</a:t>
            </a:r>
            <a:r>
              <a:rPr lang="en-US" altLang="zh-CN" sz="2800" dirty="0"/>
              <a:t>)</a:t>
            </a:r>
          </a:p>
          <a:p>
            <a:pPr marL="1905" indent="-1905"/>
            <a:r>
              <a:rPr lang="en-US" altLang="zh-CN" sz="2800" dirty="0"/>
              <a:t>Because enzymes process a substrate to generate bioluminescence</a:t>
            </a:r>
            <a:r>
              <a:rPr lang="zh-CN" altLang="en-US" sz="2800" dirty="0"/>
              <a:t>， </a:t>
            </a:r>
            <a:r>
              <a:rPr lang="en-US" altLang="zh-CN" sz="2800" dirty="0"/>
              <a:t>substrate has to be added in the system in order to obtain a signal</a:t>
            </a:r>
          </a:p>
        </p:txBody>
      </p:sp>
    </p:spTree>
  </p:cSld>
  <p:clrMapOvr>
    <a:masterClrMapping/>
  </p:clrMapOvr>
  <p:transition>
    <p:randomBar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内容占位符 62466"/>
          <p:cNvPicPr>
            <a:picLocks noGrp="1" noChangeAspect="1"/>
          </p:cNvPicPr>
          <p:nvPr>
            <p:ph idx="1"/>
          </p:nvPr>
        </p:nvPicPr>
        <p:blipFill>
          <a:blip r:embed="rId2"/>
          <a:stretch>
            <a:fillRect/>
          </a:stretch>
        </p:blipFill>
        <p:spPr>
          <a:xfrm>
            <a:off x="1547813" y="1196975"/>
            <a:ext cx="6797675" cy="3852863"/>
          </a:xfrm>
        </p:spPr>
      </p:pic>
      <p:sp>
        <p:nvSpPr>
          <p:cNvPr id="62467" name="文本框 62467"/>
          <p:cNvSpPr txBox="1"/>
          <p:nvPr/>
        </p:nvSpPr>
        <p:spPr>
          <a:xfrm>
            <a:off x="396875" y="6092825"/>
            <a:ext cx="8569325" cy="274638"/>
          </a:xfrm>
          <a:prstGeom prst="rect">
            <a:avLst/>
          </a:prstGeom>
          <a:noFill/>
          <a:ln w="9525">
            <a:noFill/>
          </a:ln>
        </p:spPr>
        <p:txBody>
          <a:bodyPr wrap="square" anchor="t">
            <a:spAutoFit/>
          </a:bodyPr>
          <a:lstStyle/>
          <a:p>
            <a:pPr algn="ctr"/>
            <a:r>
              <a:rPr lang="zh-CN" altLang="en-US" sz="1200" dirty="0">
                <a:latin typeface="Arial" panose="020B0604020202020204" pitchFamily="34" charset="0"/>
                <a:ea typeface="华文细黑" pitchFamily="2" charset="-122"/>
              </a:rPr>
              <a:t>Split Luciferase Complementation for Analysis of Intracellular Signaling. Analytical Sciences. 2014,30(5): 539-544</a:t>
            </a:r>
            <a:endParaRPr lang="zh-CN" altLang="en-US" dirty="0">
              <a:latin typeface="Arial" panose="020B0604020202020204" pitchFamily="34" charset="0"/>
              <a:ea typeface="华文细黑" pitchFamily="2" charset="-122"/>
            </a:endParaRPr>
          </a:p>
        </p:txBody>
      </p:sp>
    </p:spTree>
  </p:cSld>
  <p:clrMapOvr>
    <a:masterClrMapping/>
  </p:clrMapOvr>
  <p:transition>
    <p:randomBar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2"/>
          <p:cNvPicPr>
            <a:picLocks noChangeAspect="1"/>
          </p:cNvPicPr>
          <p:nvPr/>
        </p:nvPicPr>
        <p:blipFill>
          <a:blip r:embed="rId2"/>
          <a:stretch>
            <a:fillRect/>
          </a:stretch>
        </p:blipFill>
        <p:spPr>
          <a:xfrm>
            <a:off x="0" y="115888"/>
            <a:ext cx="4221163" cy="3716337"/>
          </a:xfrm>
          <a:prstGeom prst="rect">
            <a:avLst/>
          </a:prstGeom>
          <a:noFill/>
          <a:ln w="9525">
            <a:noFill/>
          </a:ln>
        </p:spPr>
      </p:pic>
      <p:pic>
        <p:nvPicPr>
          <p:cNvPr id="63490" name="Picture 3"/>
          <p:cNvPicPr>
            <a:picLocks noChangeAspect="1"/>
          </p:cNvPicPr>
          <p:nvPr/>
        </p:nvPicPr>
        <p:blipFill>
          <a:blip r:embed="rId3"/>
          <a:stretch>
            <a:fillRect/>
          </a:stretch>
        </p:blipFill>
        <p:spPr>
          <a:xfrm>
            <a:off x="4787900" y="692150"/>
            <a:ext cx="3341688" cy="4897438"/>
          </a:xfrm>
          <a:prstGeom prst="rect">
            <a:avLst/>
          </a:prstGeom>
          <a:noFill/>
          <a:ln w="9525">
            <a:noFill/>
          </a:ln>
        </p:spPr>
      </p:pic>
      <p:sp>
        <p:nvSpPr>
          <p:cNvPr id="63492" name="Rectangle 5"/>
          <p:cNvSpPr>
            <a:spLocks noGrp="1"/>
          </p:cNvSpPr>
          <p:nvPr>
            <p:ph type="title" idx="4294967295"/>
          </p:nvPr>
        </p:nvSpPr>
        <p:spPr>
          <a:xfrm>
            <a:off x="3959225" y="188913"/>
            <a:ext cx="5184775" cy="417513"/>
          </a:xfrm>
        </p:spPr>
        <p:txBody>
          <a:bodyPr vert="horz" wrap="square" anchor="ctr">
            <a:normAutofit fontScale="90000"/>
          </a:bodyPr>
          <a:lstStyle/>
          <a:p>
            <a:pPr lvl="0" eaLnBrk="1" fontAlgn="base" hangingPunct="1"/>
            <a:r>
              <a:rPr lang="en-US" altLang="x-none" sz="3600" strike="noStrike" noProof="1">
                <a:effectLst>
                  <a:outerShdw blurRad="38100" dist="38100" dir="2700000">
                    <a:srgbClr val="FFFFFF"/>
                  </a:outerShdw>
                </a:effectLst>
              </a:rPr>
              <a:t>Split luciferase system</a:t>
            </a:r>
          </a:p>
        </p:txBody>
      </p:sp>
      <p:sp>
        <p:nvSpPr>
          <p:cNvPr id="2" name="Text Box 6"/>
          <p:cNvSpPr txBox="1"/>
          <p:nvPr/>
        </p:nvSpPr>
        <p:spPr>
          <a:xfrm>
            <a:off x="4427538" y="5667375"/>
            <a:ext cx="4535487" cy="1190625"/>
          </a:xfrm>
          <a:prstGeom prst="rect">
            <a:avLst/>
          </a:prstGeom>
          <a:noFill/>
          <a:ln w="9525">
            <a:noFill/>
          </a:ln>
        </p:spPr>
        <p:txBody>
          <a:bodyPr lIns="90000" tIns="46800" rIns="90000" bIns="46800" anchor="t">
            <a:spAutoFit/>
          </a:bodyPr>
          <a:lstStyle/>
          <a:p>
            <a:r>
              <a:rPr lang="en-US" altLang="zh-CN" dirty="0">
                <a:latin typeface="Arial" panose="020B0604020202020204" pitchFamily="34" charset="0"/>
                <a:ea typeface="华文细黑" pitchFamily="2" charset="-122"/>
              </a:rPr>
              <a:t>Firefly LUC fragments 2-416 (NLuc) and 398-550 (CLuc) were successfully used for protein-protein interaction assays in the mammalian system (</a:t>
            </a:r>
            <a:r>
              <a:rPr lang="en-US" altLang="zh-CN" dirty="0">
                <a:latin typeface="Arial" panose="020B0604020202020204" pitchFamily="34" charset="0"/>
                <a:ea typeface="华文细黑" pitchFamily="2" charset="-122"/>
                <a:hlinkClick r:id="rId4"/>
              </a:rPr>
              <a:t>Luker et al., 2004</a:t>
            </a:r>
            <a:r>
              <a:rPr lang="en-US" altLang="zh-CN" dirty="0">
                <a:latin typeface="Arial" panose="020B0604020202020204" pitchFamily="34" charset="0"/>
                <a:ea typeface="华文细黑" pitchFamily="2" charset="-122"/>
              </a:rPr>
              <a:t>). </a:t>
            </a:r>
          </a:p>
        </p:txBody>
      </p:sp>
      <p:pic>
        <p:nvPicPr>
          <p:cNvPr id="63493" name="Picture 8" descr="Figure 3.">
            <a:hlinkClick r:id="rId5"/>
          </p:cNvPr>
          <p:cNvPicPr>
            <a:picLocks noChangeAspect="1"/>
          </p:cNvPicPr>
          <p:nvPr/>
        </p:nvPicPr>
        <p:blipFill>
          <a:blip r:embed="rId6"/>
          <a:stretch>
            <a:fillRect/>
          </a:stretch>
        </p:blipFill>
        <p:spPr>
          <a:xfrm>
            <a:off x="179388" y="3933825"/>
            <a:ext cx="4032250" cy="2719388"/>
          </a:xfrm>
          <a:prstGeom prst="rect">
            <a:avLst/>
          </a:prstGeom>
          <a:noFill/>
          <a:ln w="9525">
            <a:noFill/>
          </a:ln>
        </p:spPr>
      </p:pic>
    </p:spTree>
  </p:cSld>
  <p:clrMapOvr>
    <a:masterClrMapping/>
  </p:clrMapOvr>
  <p:transition>
    <p:randomBar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标题 64513"/>
          <p:cNvSpPr>
            <a:spLocks noGrp="1"/>
          </p:cNvSpPr>
          <p:nvPr>
            <p:ph type="title"/>
          </p:nvPr>
        </p:nvSpPr>
        <p:spPr>
          <a:xfrm>
            <a:off x="1835150" y="274638"/>
            <a:ext cx="6851650" cy="922337"/>
          </a:xfrm>
        </p:spPr>
        <p:txBody>
          <a:bodyPr anchor="ctr"/>
          <a:lstStyle/>
          <a:p>
            <a:r>
              <a:rPr lang="en-US" altLang="zh-CN" sz="3200"/>
              <a:t>Cell–cell interaction</a:t>
            </a:r>
          </a:p>
        </p:txBody>
      </p:sp>
      <p:sp>
        <p:nvSpPr>
          <p:cNvPr id="64514" name="文本占位符 64514"/>
          <p:cNvSpPr>
            <a:spLocks noGrp="1"/>
          </p:cNvSpPr>
          <p:nvPr>
            <p:ph type="body" sz="half" idx="1"/>
          </p:nvPr>
        </p:nvSpPr>
        <p:spPr>
          <a:xfrm>
            <a:off x="827088" y="4508500"/>
            <a:ext cx="7561262" cy="1800225"/>
          </a:xfrm>
        </p:spPr>
        <p:txBody>
          <a:bodyPr anchor="t"/>
          <a:lstStyle/>
          <a:p>
            <a:pPr>
              <a:buClrTx/>
              <a:buSzTx/>
              <a:buFont typeface="Wingdings" panose="05000000000000000000" pitchFamily="2" charset="2"/>
            </a:pPr>
            <a:r>
              <a:rPr lang="en-US" altLang="zh-CN" sz="1600" dirty="0"/>
              <a:t>“split” fragments of </a:t>
            </a:r>
            <a:r>
              <a:rPr lang="en-US" altLang="zh-CN" sz="1600" dirty="0" err="1"/>
              <a:t>Gaussia</a:t>
            </a:r>
            <a:r>
              <a:rPr lang="en-US" altLang="zh-CN" sz="1600" dirty="0"/>
              <a:t> luciferase (</a:t>
            </a:r>
            <a:r>
              <a:rPr lang="en-US" altLang="zh-CN" sz="1600" dirty="0" err="1"/>
              <a:t>Gluc</a:t>
            </a:r>
            <a:r>
              <a:rPr lang="en-US" altLang="zh-CN" sz="1600" dirty="0"/>
              <a:t>) fused to the leucine zipper domains of </a:t>
            </a:r>
            <a:r>
              <a:rPr lang="en-US" altLang="zh-CN" sz="1600" dirty="0" err="1"/>
              <a:t>Fos</a:t>
            </a:r>
            <a:r>
              <a:rPr lang="en-US" altLang="zh-CN" sz="1600" dirty="0"/>
              <a:t> and Jun. </a:t>
            </a:r>
          </a:p>
          <a:p>
            <a:pPr>
              <a:buClrTx/>
              <a:buSzTx/>
              <a:buFont typeface="Wingdings" panose="05000000000000000000" pitchFamily="2" charset="2"/>
            </a:pPr>
            <a:r>
              <a:rPr lang="en-US" altLang="zh-CN" sz="1600" dirty="0"/>
              <a:t>When cells secreting the fragments draw near one another, </a:t>
            </a:r>
            <a:r>
              <a:rPr lang="en-US" altLang="zh-CN" sz="1600" dirty="0" err="1"/>
              <a:t>Fos</a:t>
            </a:r>
            <a:r>
              <a:rPr lang="en-US" altLang="zh-CN" sz="1600" dirty="0"/>
              <a:t> and Jun drive the assembly of functional, light-emitting </a:t>
            </a:r>
            <a:r>
              <a:rPr lang="en-US" altLang="zh-CN" sz="1600" dirty="0" err="1"/>
              <a:t>Gluc</a:t>
            </a:r>
            <a:r>
              <a:rPr lang="en-US" altLang="zh-CN" sz="1600" dirty="0"/>
              <a:t>. </a:t>
            </a:r>
          </a:p>
          <a:p>
            <a:pPr>
              <a:buClrTx/>
              <a:buSzTx/>
              <a:buFont typeface="Wingdings" panose="05000000000000000000" pitchFamily="2" charset="2"/>
            </a:pPr>
            <a:r>
              <a:rPr lang="en-US" altLang="zh-CN" sz="1600" dirty="0"/>
              <a:t>Photon production thus provides a readout on the distance between two cell types. </a:t>
            </a:r>
            <a:endParaRPr lang="en-US" altLang="zh-CN" sz="3600" dirty="0"/>
          </a:p>
        </p:txBody>
      </p:sp>
      <p:sp>
        <p:nvSpPr>
          <p:cNvPr id="64515" name="文本框 64515"/>
          <p:cNvSpPr txBox="1"/>
          <p:nvPr/>
        </p:nvSpPr>
        <p:spPr>
          <a:xfrm>
            <a:off x="395288" y="6165850"/>
            <a:ext cx="8208962" cy="517525"/>
          </a:xfrm>
          <a:prstGeom prst="rect">
            <a:avLst/>
          </a:prstGeom>
          <a:noFill/>
          <a:ln w="9525">
            <a:noFill/>
          </a:ln>
        </p:spPr>
        <p:txBody>
          <a:bodyPr wrap="square" anchor="t">
            <a:spAutoFit/>
          </a:bodyPr>
          <a:lstStyle/>
          <a:p>
            <a:pPr algn="ctr"/>
            <a:r>
              <a:rPr lang="zh-CN" altLang="en-US" sz="1400" dirty="0">
                <a:latin typeface="Arial" panose="020B0604020202020204" pitchFamily="34" charset="0"/>
                <a:ea typeface="华文细黑" pitchFamily="2" charset="-122"/>
              </a:rPr>
              <a:t>Visualizing Cell Proximity with Genetically Encoded Bioluminescent Reporters. ACS Chem. Biol., 2015, 10 (4), pp 933–938</a:t>
            </a:r>
          </a:p>
        </p:txBody>
      </p:sp>
      <p:pic>
        <p:nvPicPr>
          <p:cNvPr id="64516" name="内容占位符 64516"/>
          <p:cNvPicPr>
            <a:picLocks noGrp="1" noChangeAspect="1"/>
          </p:cNvPicPr>
          <p:nvPr>
            <p:ph sz="half" idx="2"/>
          </p:nvPr>
        </p:nvPicPr>
        <p:blipFill>
          <a:blip r:embed="rId2"/>
          <a:stretch>
            <a:fillRect/>
          </a:stretch>
        </p:blipFill>
        <p:spPr>
          <a:xfrm>
            <a:off x="1438275" y="1412875"/>
            <a:ext cx="6230938" cy="2767013"/>
          </a:xfrm>
        </p:spPr>
      </p:pic>
    </p:spTree>
  </p:cSld>
  <p:clrMapOvr>
    <a:masterClrMapping/>
  </p:clrMapOvr>
  <p:transition>
    <p:randomBar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type="title" idx="4294967295"/>
          </p:nvPr>
        </p:nvSpPr>
        <p:spPr>
          <a:xfrm>
            <a:off x="1514475" y="0"/>
            <a:ext cx="7629525" cy="1143000"/>
          </a:xfrm>
        </p:spPr>
        <p:txBody>
          <a:bodyPr vert="horz" wrap="square" anchor="ctr"/>
          <a:lstStyle/>
          <a:p>
            <a:pPr lvl="0" eaLnBrk="1" fontAlgn="base" hangingPunct="1"/>
            <a:r>
              <a:rPr lang="zh-CN" altLang="en-US" sz="2800" strike="noStrike" noProof="1">
                <a:effectLst>
                  <a:outerShdw blurRad="38100" dist="38100" dir="2700000">
                    <a:srgbClr val="FFFFFF"/>
                  </a:outerShdw>
                </a:effectLst>
                <a:cs typeface="Arial" panose="020B0604020202020204" pitchFamily="34" charset="0"/>
              </a:rPr>
              <a:t>4.2 </a:t>
            </a:r>
            <a:r>
              <a:rPr lang="en-US" altLang="x-none" sz="2800" strike="noStrike" noProof="1">
                <a:effectLst>
                  <a:outerShdw blurRad="38100" dist="38100" dir="2700000">
                    <a:srgbClr val="FFFFFF"/>
                  </a:outerShdw>
                </a:effectLst>
                <a:cs typeface="Arial" panose="020B0604020202020204" pitchFamily="34" charset="0"/>
              </a:rPr>
              <a:t>Bimolecular fluorescence complementation (BiFC) assay </a:t>
            </a:r>
          </a:p>
        </p:txBody>
      </p:sp>
      <p:sp>
        <p:nvSpPr>
          <p:cNvPr id="65539" name="Rectangle 3"/>
          <p:cNvSpPr>
            <a:spLocks noGrp="1"/>
          </p:cNvSpPr>
          <p:nvPr>
            <p:ph type="body" idx="4294967295"/>
          </p:nvPr>
        </p:nvSpPr>
        <p:spPr>
          <a:xfrm>
            <a:off x="895033" y="1392555"/>
            <a:ext cx="7859713" cy="4319588"/>
          </a:xfrm>
        </p:spPr>
        <p:txBody>
          <a:bodyPr vert="horz" wrap="square" anchor="t"/>
          <a:lstStyle/>
          <a:p>
            <a:pPr lvl="0" eaLnBrk="1" fontAlgn="base" hangingPunct="1"/>
            <a:r>
              <a:rPr lang="en-US" altLang="x-none" sz="2800" strike="noStrike" noProof="1">
                <a:effectLst>
                  <a:outerShdw blurRad="38100" dist="38100" dir="2700000">
                    <a:srgbClr val="FFFFFF"/>
                  </a:outerShdw>
                </a:effectLst>
              </a:rPr>
              <a:t>A technology typically used to validate protein interactions</a:t>
            </a:r>
            <a:r>
              <a:rPr lang="en-US" altLang="x-none" strike="noStrike" noProof="1">
                <a:effectLst>
                  <a:outerShdw blurRad="38100" dist="38100" dir="2700000">
                    <a:srgbClr val="FFFFFF"/>
                  </a:outerShdw>
                </a:effectLst>
              </a:rPr>
              <a:t> </a:t>
            </a:r>
          </a:p>
          <a:p>
            <a:pPr lvl="0" eaLnBrk="1" fontAlgn="base" hangingPunct="1"/>
            <a:r>
              <a:rPr lang="en-US" altLang="x-none" sz="2800" strike="noStrike" noProof="1">
                <a:effectLst>
                  <a:outerShdw blurRad="38100" dist="38100" dir="2700000">
                    <a:srgbClr val="FFFFFF"/>
                  </a:outerShdw>
                </a:effectLst>
              </a:rPr>
              <a:t>Based on the structural complementation of two </a:t>
            </a:r>
            <a:r>
              <a:rPr lang="en-US" altLang="x-none" sz="2800" strike="noStrike" noProof="1">
                <a:solidFill>
                  <a:srgbClr val="CC3300"/>
                </a:solidFill>
                <a:effectLst>
                  <a:outerShdw blurRad="38100" dist="38100" dir="2700000">
                    <a:srgbClr val="000000"/>
                  </a:outerShdw>
                </a:effectLst>
              </a:rPr>
              <a:t>nonfluorescent </a:t>
            </a:r>
            <a:r>
              <a:rPr lang="en-US" altLang="x-none" sz="2800" strike="noStrike" noProof="1">
                <a:effectLst>
                  <a:outerShdw blurRad="38100" dist="38100" dir="2700000">
                    <a:srgbClr val="FFFFFF"/>
                  </a:outerShdw>
                </a:effectLst>
              </a:rPr>
              <a:t>N- and C-terminal fragments of a fluorescent protein when they are fused to a pair of interacting proteins. </a:t>
            </a:r>
          </a:p>
        </p:txBody>
      </p:sp>
      <p:pic>
        <p:nvPicPr>
          <p:cNvPr id="2" name="Picture 5"/>
          <p:cNvPicPr>
            <a:picLocks noChangeAspect="1"/>
          </p:cNvPicPr>
          <p:nvPr/>
        </p:nvPicPr>
        <p:blipFill>
          <a:blip r:embed="rId2"/>
          <a:stretch>
            <a:fillRect/>
          </a:stretch>
        </p:blipFill>
        <p:spPr>
          <a:xfrm>
            <a:off x="5435600" y="4117975"/>
            <a:ext cx="3421063" cy="2740025"/>
          </a:xfrm>
          <a:prstGeom prst="rect">
            <a:avLst/>
          </a:prstGeom>
          <a:noFill/>
          <a:ln w="9525">
            <a:noFill/>
          </a:ln>
        </p:spPr>
      </p:pic>
    </p:spTree>
  </p:cSld>
  <p:clrMapOvr>
    <a:masterClrMapping/>
  </p:clrMapOvr>
  <p:transition>
    <p:randomBar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p:cNvSpPr>
          <p:nvPr>
            <p:ph type="title" idx="4294967295"/>
          </p:nvPr>
        </p:nvSpPr>
        <p:spPr>
          <a:xfrm>
            <a:off x="1835150" y="274638"/>
            <a:ext cx="7308850" cy="777875"/>
          </a:xfrm>
        </p:spPr>
        <p:txBody>
          <a:bodyPr vert="horz" wrap="square" anchor="ctr"/>
          <a:lstStyle/>
          <a:p>
            <a:pPr lvl="0" eaLnBrk="1" fontAlgn="base" hangingPunct="1"/>
            <a:r>
              <a:rPr lang="en-US" altLang="x-none" sz="3600" strike="noStrike" noProof="1">
                <a:effectLst>
                  <a:outerShdw blurRad="38100" dist="38100" dir="2700000">
                    <a:srgbClr val="FFFFFF"/>
                  </a:outerShdw>
                </a:effectLst>
              </a:rPr>
              <a:t>Principle of BiFC assay</a:t>
            </a:r>
          </a:p>
        </p:txBody>
      </p:sp>
      <p:pic>
        <p:nvPicPr>
          <p:cNvPr id="2" name="Picture 8"/>
          <p:cNvPicPr>
            <a:picLocks noChangeAspect="1"/>
          </p:cNvPicPr>
          <p:nvPr/>
        </p:nvPicPr>
        <p:blipFill>
          <a:blip r:embed="rId2"/>
          <a:stretch>
            <a:fillRect/>
          </a:stretch>
        </p:blipFill>
        <p:spPr>
          <a:xfrm>
            <a:off x="468313" y="1557338"/>
            <a:ext cx="8267700" cy="2862262"/>
          </a:xfrm>
          <a:prstGeom prst="rect">
            <a:avLst/>
          </a:prstGeom>
          <a:noFill/>
          <a:ln w="9525">
            <a:noFill/>
          </a:ln>
        </p:spPr>
      </p:pic>
      <p:sp>
        <p:nvSpPr>
          <p:cNvPr id="66563" name="Rectangle 9"/>
          <p:cNvSpPr/>
          <p:nvPr/>
        </p:nvSpPr>
        <p:spPr>
          <a:xfrm>
            <a:off x="539750" y="4797425"/>
            <a:ext cx="7920038" cy="1739900"/>
          </a:xfrm>
          <a:prstGeom prst="rect">
            <a:avLst/>
          </a:prstGeom>
          <a:noFill/>
          <a:ln w="9525">
            <a:noFill/>
          </a:ln>
        </p:spPr>
        <p:txBody>
          <a:bodyPr lIns="90000" tIns="46800" rIns="90000" bIns="46800" anchor="t">
            <a:spAutoFit/>
          </a:bodyPr>
          <a:lstStyle/>
          <a:p>
            <a:pPr>
              <a:buChar char="•"/>
            </a:pPr>
            <a:r>
              <a:rPr lang="en-US" altLang="zh-CN" dirty="0">
                <a:latin typeface="Arial" panose="020B0604020202020204" pitchFamily="34" charset="0"/>
                <a:ea typeface="华文细黑" pitchFamily="2" charset="-122"/>
              </a:rPr>
              <a:t> Two fragments (YN and YC) of the yellow fluorescent protein (YFP) are  </a:t>
            </a:r>
          </a:p>
          <a:p>
            <a:r>
              <a:rPr lang="en-US" altLang="zh-CN" dirty="0">
                <a:latin typeface="Arial" panose="020B0604020202020204" pitchFamily="34" charset="0"/>
                <a:ea typeface="华文细黑" pitchFamily="2" charset="-122"/>
              </a:rPr>
              <a:t>   fused to two putative interaction partners (A and B)</a:t>
            </a:r>
          </a:p>
          <a:p>
            <a:pPr>
              <a:buChar char="•"/>
            </a:pPr>
            <a:r>
              <a:rPr lang="en-US" altLang="zh-CN" dirty="0">
                <a:latin typeface="Arial" panose="020B0604020202020204" pitchFamily="34" charset="0"/>
                <a:ea typeface="华文细黑" pitchFamily="2" charset="-122"/>
              </a:rPr>
              <a:t> excitation peak is 514nm and its emission peak is 527nm. </a:t>
            </a:r>
          </a:p>
          <a:p>
            <a:pPr>
              <a:buChar char="•"/>
            </a:pPr>
            <a:r>
              <a:rPr lang="en-US" altLang="zh-CN" dirty="0">
                <a:latin typeface="Arial" panose="020B0604020202020204" pitchFamily="34" charset="0"/>
                <a:ea typeface="华文细黑" pitchFamily="2" charset="-122"/>
              </a:rPr>
              <a:t> An interaction between the proteins facilitates association between the</a:t>
            </a:r>
          </a:p>
          <a:p>
            <a:r>
              <a:rPr lang="en-US" altLang="zh-CN" dirty="0">
                <a:latin typeface="Arial" panose="020B0604020202020204" pitchFamily="34" charset="0"/>
                <a:ea typeface="华文细黑" pitchFamily="2" charset="-122"/>
              </a:rPr>
              <a:t>   fragments to produce a bimolecular fluorescent complex</a:t>
            </a:r>
          </a:p>
          <a:p>
            <a:pPr>
              <a:buChar char="•"/>
            </a:pPr>
            <a:r>
              <a:rPr lang="en-US" altLang="zh-CN" dirty="0">
                <a:latin typeface="Arial" panose="020B0604020202020204" pitchFamily="34" charset="0"/>
                <a:ea typeface="华文细黑" pitchFamily="2" charset="-122"/>
              </a:rPr>
              <a:t>YN and YC do not interact on their own</a:t>
            </a:r>
          </a:p>
        </p:txBody>
      </p:sp>
    </p:spTree>
  </p:cSld>
  <p:clrMapOvr>
    <a:masterClrMapping/>
  </p:clrMapOvr>
  <p:transition>
    <p:randomBar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67585"/>
          <p:cNvSpPr>
            <a:spLocks noGrp="1"/>
          </p:cNvSpPr>
          <p:nvPr>
            <p:ph type="title"/>
          </p:nvPr>
        </p:nvSpPr>
        <p:spPr/>
        <p:txBody>
          <a:bodyPr anchor="ctr"/>
          <a:lstStyle/>
          <a:p>
            <a:pPr fontAlgn="base"/>
            <a:r>
              <a:rPr lang="en-US" altLang="x-none" sz="2800" strike="noStrike" noProof="1">
                <a:effectLst>
                  <a:outerShdw blurRad="38100" dist="38100" dir="2700000">
                    <a:srgbClr val="FFFFFF"/>
                  </a:outerShdw>
                </a:effectLst>
              </a:rPr>
              <a:t>Principle of BiFC assay</a:t>
            </a:r>
            <a:r>
              <a:rPr lang="zh-CN" altLang="en-US" sz="2800" strike="noStrike" noProof="1">
                <a:effectLst>
                  <a:outerShdw blurRad="38100" dist="38100" dir="2700000">
                    <a:srgbClr val="FFFFFF"/>
                  </a:outerShdw>
                </a:effectLst>
              </a:rPr>
              <a:t>--</a:t>
            </a:r>
            <a:r>
              <a:rPr lang="zh-CN" altLang="en-US" sz="2400" strike="noStrike" noProof="1"/>
              <a:t>Split fluorescent proteins</a:t>
            </a:r>
            <a:endParaRPr lang="zh-CN" altLang="en-US" sz="4400" strike="noStrike" noProof="1"/>
          </a:p>
        </p:txBody>
      </p:sp>
      <p:sp>
        <p:nvSpPr>
          <p:cNvPr id="2" name="文本框 67586"/>
          <p:cNvSpPr txBox="1"/>
          <p:nvPr/>
        </p:nvSpPr>
        <p:spPr>
          <a:xfrm>
            <a:off x="684213" y="5876925"/>
            <a:ext cx="7920037" cy="457200"/>
          </a:xfrm>
          <a:prstGeom prst="rect">
            <a:avLst/>
          </a:prstGeom>
          <a:noFill/>
          <a:ln w="9525">
            <a:noFill/>
          </a:ln>
        </p:spPr>
        <p:txBody>
          <a:bodyPr wrap="square" anchor="t">
            <a:spAutoFit/>
          </a:bodyPr>
          <a:lstStyle/>
          <a:p>
            <a:r>
              <a:rPr lang="zh-CN" altLang="en-US" sz="1200" dirty="0">
                <a:latin typeface="Arial" panose="020B0604020202020204" pitchFamily="34" charset="0"/>
                <a:ea typeface="华文细黑" pitchFamily="2" charset="-122"/>
              </a:rPr>
              <a:t>A Novel Pair of Split Venus Fragments to Detect Protein–Protein Interactions by In Vitro and In Vivo Bimolecular Fluorescence Complementation Assays. Methods in Molecular Biology Volume 1174, 2014, pp 247-262</a:t>
            </a:r>
          </a:p>
        </p:txBody>
      </p:sp>
      <p:graphicFrame>
        <p:nvGraphicFramePr>
          <p:cNvPr id="67587" name="对象 67587"/>
          <p:cNvGraphicFramePr/>
          <p:nvPr/>
        </p:nvGraphicFramePr>
        <p:xfrm>
          <a:off x="612775" y="1989138"/>
          <a:ext cx="3800475" cy="3313112"/>
        </p:xfrm>
        <a:graphic>
          <a:graphicData uri="http://schemas.openxmlformats.org/presentationml/2006/ole">
            <mc:AlternateContent xmlns:mc="http://schemas.openxmlformats.org/markup-compatibility/2006">
              <mc:Choice xmlns:v="urn:schemas-microsoft-com:vml" Requires="v">
                <p:oleObj r:id="rId2" imgW="3511550" imgH="3327400" progId="PBrush">
                  <p:embed/>
                </p:oleObj>
              </mc:Choice>
              <mc:Fallback>
                <p:oleObj r:id="rId2" imgW="3511550" imgH="3327400" progId="PBrush">
                  <p:embed/>
                  <p:pic>
                    <p:nvPicPr>
                      <p:cNvPr id="0" name="图片 3078"/>
                      <p:cNvPicPr/>
                      <p:nvPr/>
                    </p:nvPicPr>
                    <p:blipFill>
                      <a:blip r:embed="rId3"/>
                      <a:stretch>
                        <a:fillRect/>
                      </a:stretch>
                    </p:blipFill>
                    <p:spPr>
                      <a:xfrm>
                        <a:off x="612775" y="1989138"/>
                        <a:ext cx="3800475" cy="3313112"/>
                      </a:xfrm>
                      <a:prstGeom prst="rect">
                        <a:avLst/>
                      </a:prstGeom>
                      <a:noFill/>
                      <a:ln w="38100">
                        <a:noFill/>
                        <a:miter/>
                      </a:ln>
                    </p:spPr>
                  </p:pic>
                </p:oleObj>
              </mc:Fallback>
            </mc:AlternateContent>
          </a:graphicData>
        </a:graphic>
      </p:graphicFrame>
      <p:graphicFrame>
        <p:nvGraphicFramePr>
          <p:cNvPr id="67588" name="对象 67588"/>
          <p:cNvGraphicFramePr/>
          <p:nvPr/>
        </p:nvGraphicFramePr>
        <p:xfrm>
          <a:off x="4645025" y="1989138"/>
          <a:ext cx="3959225" cy="3384550"/>
        </p:xfrm>
        <a:graphic>
          <a:graphicData uri="http://schemas.openxmlformats.org/presentationml/2006/ole">
            <mc:AlternateContent xmlns:mc="http://schemas.openxmlformats.org/markup-compatibility/2006">
              <mc:Choice xmlns:v="urn:schemas-microsoft-com:vml" Requires="v">
                <p:oleObj r:id="rId4" imgW="3340100" imgH="3238500" progId="PBrush">
                  <p:embed/>
                </p:oleObj>
              </mc:Choice>
              <mc:Fallback>
                <p:oleObj r:id="rId4" imgW="3340100" imgH="3238500" progId="PBrush">
                  <p:embed/>
                  <p:pic>
                    <p:nvPicPr>
                      <p:cNvPr id="0" name="图片 3079"/>
                      <p:cNvPicPr/>
                      <p:nvPr/>
                    </p:nvPicPr>
                    <p:blipFill>
                      <a:blip r:embed="rId5"/>
                      <a:stretch>
                        <a:fillRect/>
                      </a:stretch>
                    </p:blipFill>
                    <p:spPr>
                      <a:xfrm>
                        <a:off x="4645025" y="1989138"/>
                        <a:ext cx="3959225" cy="3384550"/>
                      </a:xfrm>
                      <a:prstGeom prst="rect">
                        <a:avLst/>
                      </a:prstGeom>
                      <a:noFill/>
                      <a:ln w="38100">
                        <a:noFill/>
                        <a:miter/>
                      </a:ln>
                    </p:spPr>
                  </p:pic>
                </p:oleObj>
              </mc:Fallback>
            </mc:AlternateContent>
          </a:graphicData>
        </a:graphic>
      </p:graphicFrame>
    </p:spTree>
  </p:cSld>
  <p:clrMapOvr>
    <a:masterClrMapping/>
  </p:clrMapOvr>
  <p:transition>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idx="4294967295"/>
          </p:nvPr>
        </p:nvSpPr>
        <p:spPr/>
        <p:txBody>
          <a:bodyPr vert="horz" wrap="square" anchor="ctr"/>
          <a:lstStyle/>
          <a:p>
            <a:pPr lvl="0" eaLnBrk="1" fontAlgn="base" hangingPunct="1"/>
            <a:endParaRPr strike="noStrike" noProof="1">
              <a:effectLst>
                <a:outerShdw blurRad="38100" dist="38100" dir="2700000">
                  <a:srgbClr val="FFFFFF"/>
                </a:outerShdw>
              </a:effectLst>
            </a:endParaRPr>
          </a:p>
        </p:txBody>
      </p:sp>
      <p:pic>
        <p:nvPicPr>
          <p:cNvPr id="2" name="Picture 3"/>
          <p:cNvPicPr>
            <a:picLocks noChangeAspect="1"/>
          </p:cNvPicPr>
          <p:nvPr/>
        </p:nvPicPr>
        <p:blipFill>
          <a:blip r:embed="rId2"/>
          <a:stretch>
            <a:fillRect/>
          </a:stretch>
        </p:blipFill>
        <p:spPr>
          <a:xfrm>
            <a:off x="539750" y="549275"/>
            <a:ext cx="8280400" cy="4535488"/>
          </a:xfrm>
          <a:prstGeom prst="rect">
            <a:avLst/>
          </a:prstGeom>
          <a:noFill/>
          <a:ln w="9525">
            <a:noFill/>
          </a:ln>
        </p:spPr>
      </p:pic>
    </p:spTree>
  </p:cSld>
  <p:clrMapOvr>
    <a:masterClrMapping/>
  </p:clrMapOvr>
  <p:transition>
    <p:randomBar dir="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p:cNvSpPr>
          <p:nvPr>
            <p:ph type="title" idx="4294967295"/>
          </p:nvPr>
        </p:nvSpPr>
        <p:spPr>
          <a:xfrm>
            <a:off x="1443355" y="274955"/>
            <a:ext cx="7548880" cy="922655"/>
          </a:xfrm>
        </p:spPr>
        <p:txBody>
          <a:bodyPr vert="horz" wrap="square" anchor="ctr">
            <a:normAutofit/>
          </a:bodyPr>
          <a:lstStyle/>
          <a:p>
            <a:pPr lvl="0" eaLnBrk="1" fontAlgn="base" hangingPunct="1"/>
            <a:r>
              <a:rPr lang="zh-CN" altLang="en-US" sz="2800" strike="noStrike" noProof="1">
                <a:effectLst>
                  <a:outerShdw blurRad="38100" dist="38100" dir="2700000">
                    <a:srgbClr val="FFFFFF"/>
                  </a:outerShdw>
                </a:effectLst>
              </a:rPr>
              <a:t>Green Fluorescent Protein and Its </a:t>
            </a:r>
            <a:r>
              <a:rPr lang="en-US" altLang="zh-CN" sz="2800" strike="noStrike" noProof="1">
                <a:effectLst>
                  <a:outerShdw blurRad="38100" dist="38100" dir="2700000">
                    <a:srgbClr val="FFFFFF"/>
                  </a:outerShdw>
                </a:effectLst>
              </a:rPr>
              <a:t>V</a:t>
            </a:r>
            <a:r>
              <a:rPr lang="zh-CN" altLang="en-US" sz="2800" strike="noStrike" noProof="1">
                <a:effectLst>
                  <a:outerShdw blurRad="38100" dist="38100" dir="2700000">
                    <a:srgbClr val="FFFFFF"/>
                  </a:outerShdw>
                </a:effectLst>
              </a:rPr>
              <a:t>ariants</a:t>
            </a:r>
          </a:p>
        </p:txBody>
      </p:sp>
      <p:sp>
        <p:nvSpPr>
          <p:cNvPr id="68611" name="Rectangle 3"/>
          <p:cNvSpPr>
            <a:spLocks noGrp="1"/>
          </p:cNvSpPr>
          <p:nvPr>
            <p:ph type="body" idx="4294967295"/>
          </p:nvPr>
        </p:nvSpPr>
        <p:spPr>
          <a:xfrm>
            <a:off x="827405" y="1341755"/>
            <a:ext cx="6191885" cy="4967605"/>
          </a:xfrm>
        </p:spPr>
        <p:txBody>
          <a:bodyPr vert="horz" wrap="square" anchor="t">
            <a:normAutofit fontScale="57500" lnSpcReduction="10000"/>
          </a:bodyPr>
          <a:lstStyle/>
          <a:p>
            <a:pPr lvl="0" eaLnBrk="1" fontAlgn="base" hangingPunct="1">
              <a:lnSpc>
                <a:spcPct val="120000"/>
              </a:lnSpc>
            </a:pPr>
            <a:r>
              <a:rPr lang="zh-CN" altLang="en-US" sz="2400">
                <a:effectLst>
                  <a:outerShdw blurRad="38100" dist="38100" dir="2700000">
                    <a:srgbClr val="FFFFFF"/>
                  </a:outerShdw>
                </a:effectLst>
                <a:sym typeface="+mn-ea"/>
              </a:rPr>
              <a:t>Green Fluorescent Protein </a:t>
            </a:r>
            <a:r>
              <a:rPr lang="en-US" altLang="zh-CN" sz="2400">
                <a:effectLst>
                  <a:outerShdw blurRad="38100" dist="38100" dir="2700000">
                    <a:srgbClr val="FFFFFF"/>
                  </a:outerShdw>
                </a:effectLst>
                <a:sym typeface="+mn-ea"/>
              </a:rPr>
              <a:t>(</a:t>
            </a:r>
            <a:r>
              <a:rPr lang="en-US" altLang="x-none" sz="2400" strike="noStrike" noProof="1">
                <a:effectLst>
                  <a:outerShdw blurRad="38100" dist="38100" dir="2700000">
                    <a:srgbClr val="FFFFFF"/>
                  </a:outerShdw>
                </a:effectLst>
              </a:rPr>
              <a:t>GFP)</a:t>
            </a:r>
          </a:p>
          <a:p>
            <a:pPr lvl="1" eaLnBrk="1" fontAlgn="base" hangingPunct="1">
              <a:lnSpc>
                <a:spcPct val="120000"/>
              </a:lnSpc>
            </a:pPr>
            <a:r>
              <a:rPr lang="en-US" altLang="x-none" sz="2400" dirty="0">
                <a:effectLst>
                  <a:outerShdw blurRad="38100" dist="38100" dir="2700000">
                    <a:srgbClr val="FFFFFF"/>
                  </a:outerShdw>
                </a:effectLst>
                <a:sym typeface="+mn-ea"/>
              </a:rPr>
              <a:t>Excitation 395; Blue</a:t>
            </a:r>
          </a:p>
          <a:p>
            <a:pPr lvl="1" eaLnBrk="1" fontAlgn="base" hangingPunct="1">
              <a:lnSpc>
                <a:spcPct val="120000"/>
              </a:lnSpc>
            </a:pPr>
            <a:r>
              <a:rPr lang="en-US" altLang="x-none" sz="2400" dirty="0">
                <a:effectLst>
                  <a:outerShdw blurRad="38100" dist="38100" dir="2700000">
                    <a:srgbClr val="FFFFFF"/>
                  </a:outerShdw>
                </a:effectLst>
                <a:sym typeface="+mn-ea"/>
              </a:rPr>
              <a:t>Emission 509nm</a:t>
            </a:r>
            <a:endParaRPr lang="en-US" altLang="x-none" sz="2400" strike="noStrike" noProof="1">
              <a:effectLst>
                <a:outerShdw blurRad="38100" dist="38100" dir="2700000">
                  <a:srgbClr val="FFFFFF"/>
                </a:outerShdw>
              </a:effectLst>
            </a:endParaRPr>
          </a:p>
          <a:p>
            <a:pPr lvl="0" eaLnBrk="1" fontAlgn="base" hangingPunct="1">
              <a:lnSpc>
                <a:spcPct val="120000"/>
              </a:lnSpc>
            </a:pPr>
            <a:r>
              <a:rPr lang="zh-CN" altLang="en-US" sz="2400">
                <a:effectLst>
                  <a:outerShdw blurRad="38100" dist="38100" dir="2700000">
                    <a:srgbClr val="FFFFFF"/>
                  </a:outerShdw>
                </a:effectLst>
                <a:sym typeface="+mn-ea"/>
              </a:rPr>
              <a:t>Cyan Fluorescent Protein </a:t>
            </a:r>
            <a:r>
              <a:rPr lang="en-US" altLang="zh-CN" sz="2400">
                <a:effectLst>
                  <a:outerShdw blurRad="38100" dist="38100" dir="2700000">
                    <a:srgbClr val="FFFFFF"/>
                  </a:outerShdw>
                </a:effectLst>
                <a:sym typeface="+mn-ea"/>
              </a:rPr>
              <a:t>(</a:t>
            </a:r>
            <a:r>
              <a:rPr lang="en-US" altLang="x-none" sz="2400" strike="noStrike" noProof="1">
                <a:effectLst>
                  <a:outerShdw blurRad="38100" dist="38100" dir="2700000">
                    <a:srgbClr val="FFFFFF"/>
                  </a:outerShdw>
                </a:effectLst>
              </a:rPr>
              <a:t>CFP)</a:t>
            </a:r>
          </a:p>
          <a:p>
            <a:pPr lvl="1" eaLnBrk="1" fontAlgn="base" hangingPunct="1">
              <a:lnSpc>
                <a:spcPct val="120000"/>
              </a:lnSpc>
            </a:pPr>
            <a:r>
              <a:rPr lang="en-US" altLang="x-none" sz="2400" strike="noStrike" noProof="1">
                <a:effectLst>
                  <a:outerShdw blurRad="38100" dist="38100" dir="2700000">
                    <a:srgbClr val="FFFFFF"/>
                  </a:outerShdw>
                </a:effectLst>
              </a:rPr>
              <a:t>Tyr66Trp</a:t>
            </a:r>
          </a:p>
          <a:p>
            <a:pPr lvl="1" eaLnBrk="1" fontAlgn="base" hangingPunct="1">
              <a:lnSpc>
                <a:spcPct val="120000"/>
              </a:lnSpc>
            </a:pPr>
            <a:r>
              <a:rPr lang="en-US" altLang="x-none" sz="2400" dirty="0">
                <a:effectLst>
                  <a:outerShdw blurRad="38100" dist="38100" dir="2700000">
                    <a:srgbClr val="FFFFFF"/>
                  </a:outerShdw>
                </a:effectLst>
                <a:sym typeface="+mn-ea"/>
              </a:rPr>
              <a:t>Excitation 426-446nm; Blue-Violet </a:t>
            </a:r>
          </a:p>
          <a:p>
            <a:pPr lvl="1" eaLnBrk="1" fontAlgn="base" hangingPunct="1">
              <a:lnSpc>
                <a:spcPct val="120000"/>
              </a:lnSpc>
            </a:pPr>
            <a:r>
              <a:rPr lang="en-US" altLang="x-none" sz="2400" dirty="0">
                <a:effectLst>
                  <a:outerShdw blurRad="38100" dist="38100" dir="2700000">
                    <a:srgbClr val="FFFFFF"/>
                  </a:outerShdw>
                </a:effectLst>
                <a:sym typeface="+mn-ea"/>
              </a:rPr>
              <a:t>Emission 460-500nm</a:t>
            </a:r>
            <a:endParaRPr lang="en-US" altLang="x-none" sz="2400" strike="noStrike" noProof="1">
              <a:effectLst>
                <a:outerShdw blurRad="38100" dist="38100" dir="2700000">
                  <a:srgbClr val="FFFFFF"/>
                </a:outerShdw>
              </a:effectLst>
            </a:endParaRPr>
          </a:p>
          <a:p>
            <a:pPr lvl="0" eaLnBrk="1" fontAlgn="base" hangingPunct="1">
              <a:lnSpc>
                <a:spcPct val="120000"/>
              </a:lnSpc>
            </a:pPr>
            <a:r>
              <a:rPr lang="en-US" altLang="zh-CN" sz="2400" strike="noStrike" noProof="1">
                <a:effectLst>
                  <a:outerShdw blurRad="38100" dist="38100" dir="2700000">
                    <a:srgbClr val="FFFFFF"/>
                  </a:outerShdw>
                </a:effectLst>
              </a:rPr>
              <a:t>Yellow </a:t>
            </a:r>
            <a:r>
              <a:rPr lang="zh-CN" altLang="en-US" sz="2400">
                <a:effectLst>
                  <a:outerShdw blurRad="38100" dist="38100" dir="2700000">
                    <a:srgbClr val="FFFFFF"/>
                  </a:outerShdw>
                </a:effectLst>
                <a:sym typeface="+mn-ea"/>
              </a:rPr>
              <a:t>Fluorescent Protein </a:t>
            </a:r>
            <a:r>
              <a:rPr lang="en-US" altLang="zh-CN" sz="2400">
                <a:effectLst>
                  <a:outerShdw blurRad="38100" dist="38100" dir="2700000">
                    <a:srgbClr val="FFFFFF"/>
                  </a:outerShdw>
                </a:effectLst>
                <a:sym typeface="+mn-ea"/>
              </a:rPr>
              <a:t>(</a:t>
            </a:r>
            <a:r>
              <a:rPr lang="en-US" altLang="x-none" sz="2400" strike="noStrike" noProof="1">
                <a:effectLst>
                  <a:outerShdw blurRad="38100" dist="38100" dir="2700000">
                    <a:srgbClr val="FFFFFF"/>
                  </a:outerShdw>
                </a:effectLst>
              </a:rPr>
              <a:t>YFP)</a:t>
            </a:r>
          </a:p>
          <a:p>
            <a:pPr lvl="1" eaLnBrk="1" fontAlgn="base" hangingPunct="1">
              <a:lnSpc>
                <a:spcPct val="120000"/>
              </a:lnSpc>
            </a:pPr>
            <a:r>
              <a:rPr lang="en-US" altLang="x-none" sz="2400" strike="noStrike" noProof="1">
                <a:effectLst>
                  <a:outerShdw blurRad="38100" dist="38100" dir="2700000">
                    <a:srgbClr val="FFFFFF"/>
                  </a:outerShdw>
                </a:effectLst>
              </a:rPr>
              <a:t>Thr203Tyr</a:t>
            </a:r>
            <a:r>
              <a:rPr lang="zh-CN" altLang="en-US" sz="2400" strike="noStrike" noProof="1">
                <a:effectLst>
                  <a:outerShdw blurRad="38100" dist="38100" dir="2700000">
                    <a:srgbClr val="FFFFFF"/>
                  </a:outerShdw>
                </a:effectLst>
              </a:rPr>
              <a:t>（</a:t>
            </a:r>
            <a:r>
              <a:rPr lang="en-US" altLang="x-none" sz="2400" strike="noStrike" noProof="1">
                <a:effectLst>
                  <a:outerShdw blurRad="38100" dist="38100" dir="2700000">
                    <a:srgbClr val="FFFFFF"/>
                  </a:outerShdw>
                </a:effectLst>
              </a:rPr>
              <a:t>aromatic amino acids </a:t>
            </a:r>
            <a:r>
              <a:rPr lang="zh-CN" altLang="en-US" sz="2400" strike="noStrike" noProof="1">
                <a:effectLst>
                  <a:outerShdw blurRad="38100" dist="38100" dir="2700000">
                    <a:srgbClr val="FFFFFF"/>
                  </a:outerShdw>
                </a:effectLst>
              </a:rPr>
              <a:t>） </a:t>
            </a:r>
          </a:p>
          <a:p>
            <a:pPr lvl="1" eaLnBrk="1" fontAlgn="base" hangingPunct="1">
              <a:lnSpc>
                <a:spcPct val="120000"/>
              </a:lnSpc>
            </a:pPr>
            <a:r>
              <a:rPr lang="en-US" altLang="x-none" sz="2400" strike="noStrike" noProof="1">
                <a:effectLst>
                  <a:outerShdw blurRad="38100" dist="38100" dir="2700000">
                    <a:srgbClr val="FFFFFF"/>
                  </a:outerShdw>
                </a:effectLst>
              </a:rPr>
              <a:t>Excitation 490-510nm; Blue-Green</a:t>
            </a:r>
          </a:p>
          <a:p>
            <a:pPr lvl="1" eaLnBrk="1" fontAlgn="base" hangingPunct="1">
              <a:lnSpc>
                <a:spcPct val="120000"/>
              </a:lnSpc>
            </a:pPr>
            <a:r>
              <a:rPr lang="en-US" altLang="x-none" sz="2400" strike="noStrike" noProof="1">
                <a:effectLst>
                  <a:outerShdw blurRad="38100" dist="38100" dir="2700000">
                    <a:srgbClr val="FFFFFF"/>
                  </a:outerShdw>
                </a:effectLst>
              </a:rPr>
              <a:t>Emission 520-550nm</a:t>
            </a:r>
          </a:p>
          <a:p>
            <a:pPr lvl="1" eaLnBrk="1" fontAlgn="base" hangingPunct="1">
              <a:lnSpc>
                <a:spcPct val="120000"/>
              </a:lnSpc>
            </a:pPr>
            <a:r>
              <a:rPr sz="2400" strike="noStrike" noProof="1">
                <a:effectLst>
                  <a:outerShdw blurRad="38100" dist="38100" dir="2700000">
                    <a:srgbClr val="FFFFFF"/>
                  </a:outerShdw>
                </a:effectLst>
              </a:rPr>
              <a:t>The earliest BiFC</a:t>
            </a:r>
          </a:p>
          <a:p>
            <a:pPr lvl="0" eaLnBrk="1" fontAlgn="base" hangingPunct="1">
              <a:lnSpc>
                <a:spcPct val="120000"/>
              </a:lnSpc>
            </a:pPr>
            <a:r>
              <a:rPr lang="zh-CN" altLang="en-US" sz="2400" strike="noStrike" noProof="1">
                <a:effectLst>
                  <a:outerShdw blurRad="38100" dist="38100" dir="2700000">
                    <a:srgbClr val="FFFFFF"/>
                  </a:outerShdw>
                </a:effectLst>
              </a:rPr>
              <a:t>Blue fluorescent protein </a:t>
            </a:r>
            <a:r>
              <a:rPr lang="en-US" altLang="zh-CN" sz="2400" strike="noStrike" noProof="1">
                <a:effectLst>
                  <a:outerShdw blurRad="38100" dist="38100" dir="2700000">
                    <a:srgbClr val="FFFFFF"/>
                  </a:outerShdw>
                </a:effectLst>
              </a:rPr>
              <a:t>(BFP)</a:t>
            </a:r>
            <a:endParaRPr lang="zh-CN" altLang="en-US" sz="2400" strike="noStrike" noProof="1">
              <a:effectLst>
                <a:outerShdw blurRad="38100" dist="38100" dir="2700000">
                  <a:srgbClr val="FFFFFF"/>
                </a:outerShdw>
              </a:effectLst>
            </a:endParaRPr>
          </a:p>
          <a:p>
            <a:pPr lvl="1" eaLnBrk="1" fontAlgn="base" hangingPunct="1">
              <a:lnSpc>
                <a:spcPct val="120000"/>
              </a:lnSpc>
            </a:pPr>
            <a:r>
              <a:rPr lang="en-US" altLang="x-none" sz="2400" strike="noStrike" noProof="1">
                <a:effectLst>
                  <a:outerShdw blurRad="38100" dist="38100" dir="2700000">
                    <a:srgbClr val="FFFFFF"/>
                  </a:outerShdw>
                </a:effectLst>
              </a:rPr>
              <a:t>Tyr145Phe</a:t>
            </a:r>
          </a:p>
          <a:p>
            <a:pPr lvl="1" eaLnBrk="1" fontAlgn="base" hangingPunct="1">
              <a:lnSpc>
                <a:spcPct val="120000"/>
              </a:lnSpc>
            </a:pPr>
            <a:r>
              <a:rPr lang="en-US" altLang="x-none" sz="2400" dirty="0">
                <a:effectLst>
                  <a:outerShdw blurRad="38100" dist="38100" dir="2700000">
                    <a:srgbClr val="FFFFFF"/>
                  </a:outerShdw>
                </a:effectLst>
                <a:sym typeface="+mn-ea"/>
              </a:rPr>
              <a:t>Excitation 379-401nm; Violet</a:t>
            </a:r>
          </a:p>
          <a:p>
            <a:pPr lvl="1" eaLnBrk="1" fontAlgn="base" hangingPunct="1">
              <a:lnSpc>
                <a:spcPct val="120000"/>
              </a:lnSpc>
            </a:pPr>
            <a:r>
              <a:rPr lang="en-US" altLang="x-none" sz="2400" dirty="0">
                <a:effectLst>
                  <a:outerShdw blurRad="38100" dist="38100" dir="2700000">
                    <a:srgbClr val="FFFFFF"/>
                  </a:outerShdw>
                </a:effectLst>
                <a:sym typeface="+mn-ea"/>
              </a:rPr>
              <a:t>Emission 435-485nm</a:t>
            </a:r>
            <a:endParaRPr lang="en-US" altLang="x-none" sz="2400" strike="noStrike" noProof="1">
              <a:effectLst>
                <a:outerShdw blurRad="38100" dist="38100" dir="2700000">
                  <a:srgbClr val="FFFFFF"/>
                </a:outerShdw>
              </a:effectLst>
            </a:endParaRPr>
          </a:p>
        </p:txBody>
      </p:sp>
      <p:pic>
        <p:nvPicPr>
          <p:cNvPr id="2" name="图片 1"/>
          <p:cNvPicPr>
            <a:picLocks noChangeAspect="1"/>
          </p:cNvPicPr>
          <p:nvPr/>
        </p:nvPicPr>
        <p:blipFill>
          <a:blip r:embed="rId2"/>
          <a:stretch>
            <a:fillRect/>
          </a:stretch>
        </p:blipFill>
        <p:spPr>
          <a:xfrm>
            <a:off x="6212840" y="3007360"/>
            <a:ext cx="2502535" cy="1894840"/>
          </a:xfrm>
          <a:prstGeom prst="rect">
            <a:avLst/>
          </a:prstGeom>
        </p:spPr>
      </p:pic>
      <p:pic>
        <p:nvPicPr>
          <p:cNvPr id="3" name="图片 2"/>
          <p:cNvPicPr>
            <a:picLocks noChangeAspect="1"/>
          </p:cNvPicPr>
          <p:nvPr/>
        </p:nvPicPr>
        <p:blipFill>
          <a:blip r:embed="rId3"/>
          <a:stretch>
            <a:fillRect/>
          </a:stretch>
        </p:blipFill>
        <p:spPr>
          <a:xfrm>
            <a:off x="3873500" y="3080385"/>
            <a:ext cx="2237105" cy="1748790"/>
          </a:xfrm>
          <a:prstGeom prst="rect">
            <a:avLst/>
          </a:prstGeom>
        </p:spPr>
      </p:pic>
      <p:pic>
        <p:nvPicPr>
          <p:cNvPr id="4" name="图片 3"/>
          <p:cNvPicPr>
            <a:picLocks noChangeAspect="1"/>
          </p:cNvPicPr>
          <p:nvPr/>
        </p:nvPicPr>
        <p:blipFill>
          <a:blip r:embed="rId4"/>
          <a:stretch>
            <a:fillRect/>
          </a:stretch>
        </p:blipFill>
        <p:spPr>
          <a:xfrm>
            <a:off x="4953635" y="4829175"/>
            <a:ext cx="2791460" cy="1990725"/>
          </a:xfrm>
          <a:prstGeom prst="rect">
            <a:avLst/>
          </a:prstGeom>
        </p:spPr>
      </p:pic>
      <p:pic>
        <p:nvPicPr>
          <p:cNvPr id="6" name="图片 5"/>
          <p:cNvPicPr>
            <a:picLocks noChangeAspect="1"/>
          </p:cNvPicPr>
          <p:nvPr/>
        </p:nvPicPr>
        <p:blipFill>
          <a:blip r:embed="rId5"/>
          <a:stretch>
            <a:fillRect/>
          </a:stretch>
        </p:blipFill>
        <p:spPr>
          <a:xfrm>
            <a:off x="3672205" y="855980"/>
            <a:ext cx="4916170" cy="2151380"/>
          </a:xfrm>
          <a:prstGeom prst="rect">
            <a:avLst/>
          </a:prstGeom>
        </p:spPr>
      </p:pic>
      <p:sp>
        <p:nvSpPr>
          <p:cNvPr id="7" name="文本框 6"/>
          <p:cNvSpPr txBox="1"/>
          <p:nvPr/>
        </p:nvSpPr>
        <p:spPr>
          <a:xfrm>
            <a:off x="558800" y="6236970"/>
            <a:ext cx="4394835" cy="398780"/>
          </a:xfrm>
          <a:prstGeom prst="rect">
            <a:avLst/>
          </a:prstGeom>
          <a:noFill/>
        </p:spPr>
        <p:txBody>
          <a:bodyPr wrap="square" rtlCol="0" anchor="t">
            <a:spAutoFit/>
          </a:bodyPr>
          <a:lstStyle/>
          <a:p>
            <a:r>
              <a:rPr lang="zh-CN" altLang="en-US" sz="1000"/>
              <a:t>https://www.thermofisher.com/cn/zh/home/life-science/cell-analysis/labeling-chemistry/fluorescence-spectraviewer.html</a:t>
            </a:r>
          </a:p>
        </p:txBody>
      </p:sp>
    </p:spTree>
  </p:cSld>
  <p:clrMapOvr>
    <a:masterClrMapping/>
  </p:clrMapOvr>
  <p:transition>
    <p:randomBar dir="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title" idx="4294967295"/>
          </p:nvPr>
        </p:nvSpPr>
        <p:spPr>
          <a:xfrm>
            <a:off x="1835150" y="260350"/>
            <a:ext cx="6851650" cy="633413"/>
          </a:xfrm>
        </p:spPr>
        <p:txBody>
          <a:bodyPr vert="horz" wrap="square" anchor="ctr"/>
          <a:lstStyle/>
          <a:p>
            <a:pPr lvl="0" eaLnBrk="1" fontAlgn="base" hangingPunct="1"/>
            <a:r>
              <a:rPr lang="en-US" altLang="x-none" sz="3600" strike="noStrike" noProof="1">
                <a:effectLst>
                  <a:outerShdw blurRad="38100" dist="38100" dir="2700000">
                    <a:srgbClr val="FFFFFF"/>
                  </a:outerShdw>
                </a:effectLst>
              </a:rPr>
              <a:t>Principle of BiFC assay</a:t>
            </a:r>
          </a:p>
        </p:txBody>
      </p:sp>
      <p:pic>
        <p:nvPicPr>
          <p:cNvPr id="2" name="Picture 3"/>
          <p:cNvPicPr>
            <a:picLocks noChangeAspect="1"/>
          </p:cNvPicPr>
          <p:nvPr/>
        </p:nvPicPr>
        <p:blipFill>
          <a:blip r:embed="rId2"/>
          <a:stretch>
            <a:fillRect/>
          </a:stretch>
        </p:blipFill>
        <p:spPr>
          <a:xfrm>
            <a:off x="1258888" y="1196975"/>
            <a:ext cx="7620000" cy="5362575"/>
          </a:xfrm>
          <a:prstGeom prst="rect">
            <a:avLst/>
          </a:prstGeom>
          <a:noFill/>
          <a:ln w="9525">
            <a:noFill/>
          </a:ln>
        </p:spPr>
      </p:pic>
    </p:spTree>
  </p:cSld>
  <p:clrMapOvr>
    <a:masterClrMapping/>
  </p:clrMapOvr>
  <p:transition>
    <p:randomBar dir="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p:cNvSpPr>
          <p:nvPr>
            <p:ph type="title" idx="4294967295"/>
          </p:nvPr>
        </p:nvSpPr>
        <p:spPr>
          <a:xfrm>
            <a:off x="1514475" y="186690"/>
            <a:ext cx="6924675" cy="1002030"/>
          </a:xfrm>
        </p:spPr>
        <p:txBody>
          <a:bodyPr vert="horz" wrap="square" anchor="ctr">
            <a:scene3d>
              <a:camera prst="orthographicFront"/>
              <a:lightRig rig="threePt" dir="t"/>
            </a:scene3d>
          </a:bodyPr>
          <a:lstStyle/>
          <a:p>
            <a:pPr lvl="0" eaLnBrk="1" fontAlgn="base" hangingPunct="1"/>
            <a:r>
              <a:rPr lang="zh-CN" altLang="en-US" sz="3600" strike="noStrike" noProof="1">
                <a:ln w="22225">
                  <a:solidFill>
                    <a:schemeClr val="accent2"/>
                  </a:solidFill>
                  <a:prstDash val="solid"/>
                </a:ln>
                <a:solidFill>
                  <a:schemeClr val="accent2">
                    <a:lumMod val="40000"/>
                    <a:lumOff val="60000"/>
                  </a:schemeClr>
                </a:solidFill>
                <a:effectLst/>
              </a:rPr>
              <a:t>Common Segmentation Loc</a:t>
            </a:r>
            <a:r>
              <a:rPr lang="en-US" altLang="zh-CN" sz="3600" strike="noStrike" noProof="1">
                <a:ln w="22225">
                  <a:solidFill>
                    <a:schemeClr val="accent2"/>
                  </a:solidFill>
                  <a:prstDash val="solid"/>
                </a:ln>
                <a:solidFill>
                  <a:schemeClr val="accent2">
                    <a:lumMod val="40000"/>
                    <a:lumOff val="60000"/>
                  </a:schemeClr>
                </a:solidFill>
                <a:effectLst/>
              </a:rPr>
              <a:t>ation</a:t>
            </a:r>
          </a:p>
        </p:txBody>
      </p:sp>
      <p:sp>
        <p:nvSpPr>
          <p:cNvPr id="70659" name="Rectangle 3"/>
          <p:cNvSpPr>
            <a:spLocks noGrp="1"/>
          </p:cNvSpPr>
          <p:nvPr>
            <p:ph type="body" idx="4294967295"/>
          </p:nvPr>
        </p:nvSpPr>
        <p:spPr>
          <a:xfrm>
            <a:off x="827088" y="1412875"/>
            <a:ext cx="7859713" cy="4319588"/>
          </a:xfrm>
        </p:spPr>
        <p:txBody>
          <a:bodyPr vert="horz" wrap="square" anchor="t"/>
          <a:lstStyle/>
          <a:p>
            <a:pPr eaLnBrk="1" fontAlgn="base" hangingPunct="1">
              <a:lnSpc>
                <a:spcPct val="80000"/>
              </a:lnSpc>
            </a:pPr>
            <a:r>
              <a:rPr lang="en-US" altLang="zh-CN" sz="2800" strike="noStrike" noProof="1">
                <a:effectLst>
                  <a:outerShdw blurRad="38100" dist="38100" dir="2700000">
                    <a:srgbClr val="000000"/>
                  </a:outerShdw>
                </a:effectLst>
              </a:rPr>
              <a:t>GFP and its </a:t>
            </a:r>
            <a:r>
              <a:rPr lang="zh-CN" altLang="en-US" sz="2800" strike="noStrike" noProof="1">
                <a:effectLst>
                  <a:outerShdw blurRad="38100" dist="38100" dir="2700000">
                    <a:srgbClr val="000000"/>
                  </a:outerShdw>
                </a:effectLst>
              </a:rPr>
              <a:t>varients--- </a:t>
            </a:r>
            <a:r>
              <a:rPr lang="en-US" altLang="zh-CN" sz="2800" strike="noStrike" noProof="1">
                <a:effectLst>
                  <a:outerShdw blurRad="38100" dist="38100" dir="2700000">
                    <a:srgbClr val="000000"/>
                  </a:outerShdw>
                </a:effectLst>
              </a:rPr>
              <a:t>155 or173</a:t>
            </a:r>
          </a:p>
          <a:p>
            <a:pPr lvl="1" eaLnBrk="1" fontAlgn="base" hangingPunct="1">
              <a:lnSpc>
                <a:spcPct val="80000"/>
              </a:lnSpc>
            </a:pPr>
            <a:r>
              <a:rPr lang="en-US" altLang="zh-CN" sz="2800" strike="noStrike" noProof="1">
                <a:effectLst>
                  <a:outerShdw blurRad="38100" dist="38100" dir="2700000">
                    <a:srgbClr val="FFFFFF"/>
                  </a:outerShdw>
                </a:effectLst>
              </a:rPr>
              <a:t>1-154</a:t>
            </a:r>
            <a:r>
              <a:rPr lang="zh-CN" altLang="en-US" sz="2800" strike="noStrike" noProof="1">
                <a:effectLst>
                  <a:outerShdw blurRad="38100" dist="38100" dir="2700000">
                    <a:srgbClr val="FFFFFF"/>
                  </a:outerShdw>
                </a:effectLst>
              </a:rPr>
              <a:t>（</a:t>
            </a:r>
            <a:r>
              <a:rPr lang="en-US" altLang="zh-CN" sz="2800" strike="noStrike" noProof="1">
                <a:effectLst>
                  <a:outerShdw blurRad="38100" dist="38100" dir="2700000">
                    <a:srgbClr val="FFFFFF"/>
                  </a:outerShdw>
                </a:effectLst>
              </a:rPr>
              <a:t>N155</a:t>
            </a:r>
            <a:r>
              <a:rPr lang="zh-CN" altLang="en-US" sz="2800" strike="noStrike" noProof="1">
                <a:effectLst>
                  <a:outerShdw blurRad="38100" dist="38100" dir="2700000">
                    <a:srgbClr val="FFFFFF"/>
                  </a:outerShdw>
                </a:effectLst>
              </a:rPr>
              <a:t>）   </a:t>
            </a:r>
            <a:r>
              <a:rPr lang="en-US" altLang="zh-CN" sz="2800" strike="noStrike" noProof="1">
                <a:effectLst>
                  <a:outerShdw blurRad="38100" dist="38100" dir="2700000">
                    <a:srgbClr val="FFFFFF"/>
                  </a:outerShdw>
                </a:effectLst>
              </a:rPr>
              <a:t>155-238</a:t>
            </a:r>
            <a:r>
              <a:rPr lang="zh-CN" altLang="en-US" sz="2800" strike="noStrike" noProof="1">
                <a:effectLst>
                  <a:outerShdw blurRad="38100" dist="38100" dir="2700000">
                    <a:srgbClr val="FFFFFF"/>
                  </a:outerShdw>
                </a:effectLst>
              </a:rPr>
              <a:t>（</a:t>
            </a:r>
            <a:r>
              <a:rPr lang="en-US" altLang="zh-CN" sz="2800" strike="noStrike" noProof="1">
                <a:effectLst>
                  <a:outerShdw blurRad="38100" dist="38100" dir="2700000">
                    <a:srgbClr val="FFFFFF"/>
                  </a:outerShdw>
                </a:effectLst>
              </a:rPr>
              <a:t>C155</a:t>
            </a:r>
            <a:r>
              <a:rPr lang="zh-CN" altLang="en-US" sz="2800" strike="noStrike" noProof="1">
                <a:effectLst>
                  <a:outerShdw blurRad="38100" dist="38100" dir="2700000">
                    <a:srgbClr val="FFFFFF"/>
                  </a:outerShdw>
                </a:effectLst>
              </a:rPr>
              <a:t>）</a:t>
            </a:r>
          </a:p>
          <a:p>
            <a:pPr lvl="1" eaLnBrk="1" fontAlgn="base" hangingPunct="1">
              <a:lnSpc>
                <a:spcPct val="80000"/>
              </a:lnSpc>
            </a:pPr>
            <a:r>
              <a:rPr lang="en-US" altLang="zh-CN" sz="2800" strike="noStrike" noProof="1">
                <a:effectLst>
                  <a:outerShdw blurRad="38100" dist="38100" dir="2700000">
                    <a:srgbClr val="FFFFFF"/>
                  </a:outerShdw>
                </a:effectLst>
              </a:rPr>
              <a:t>1-172 </a:t>
            </a:r>
            <a:r>
              <a:rPr lang="zh-CN" altLang="en-US" sz="2800" strike="noStrike" noProof="1">
                <a:effectLst>
                  <a:outerShdw blurRad="38100" dist="38100" dir="2700000">
                    <a:srgbClr val="FFFFFF"/>
                  </a:outerShdw>
                </a:effectLst>
              </a:rPr>
              <a:t>（</a:t>
            </a:r>
            <a:r>
              <a:rPr lang="en-US" altLang="zh-CN" sz="2800" strike="noStrike" noProof="1">
                <a:effectLst>
                  <a:outerShdw blurRad="38100" dist="38100" dir="2700000">
                    <a:srgbClr val="FFFFFF"/>
                  </a:outerShdw>
                </a:effectLst>
              </a:rPr>
              <a:t>N173</a:t>
            </a:r>
            <a:r>
              <a:rPr lang="zh-CN" altLang="en-US" sz="2800" strike="noStrike" noProof="1">
                <a:effectLst>
                  <a:outerShdw blurRad="38100" dist="38100" dir="2700000">
                    <a:srgbClr val="FFFFFF"/>
                  </a:outerShdw>
                </a:effectLst>
              </a:rPr>
              <a:t>）  </a:t>
            </a:r>
            <a:r>
              <a:rPr lang="en-US" altLang="zh-CN" sz="2800" strike="noStrike" noProof="1">
                <a:effectLst>
                  <a:outerShdw blurRad="38100" dist="38100" dir="2700000">
                    <a:srgbClr val="FFFFFF"/>
                  </a:outerShdw>
                </a:effectLst>
              </a:rPr>
              <a:t>173-238</a:t>
            </a:r>
            <a:r>
              <a:rPr lang="zh-CN" altLang="en-US" sz="2800" strike="noStrike" noProof="1">
                <a:effectLst>
                  <a:outerShdw blurRad="38100" dist="38100" dir="2700000">
                    <a:srgbClr val="FFFFFF"/>
                  </a:outerShdw>
                </a:effectLst>
              </a:rPr>
              <a:t>（</a:t>
            </a:r>
            <a:r>
              <a:rPr lang="en-US" altLang="zh-CN" sz="2800" strike="noStrike" noProof="1">
                <a:effectLst>
                  <a:outerShdw blurRad="38100" dist="38100" dir="2700000">
                    <a:srgbClr val="FFFFFF"/>
                  </a:outerShdw>
                </a:effectLst>
              </a:rPr>
              <a:t>C173</a:t>
            </a:r>
            <a:r>
              <a:rPr lang="zh-CN" altLang="en-US" sz="2800" strike="noStrike" noProof="1">
                <a:effectLst>
                  <a:outerShdw blurRad="38100" dist="38100" dir="2700000">
                    <a:srgbClr val="FFFFFF"/>
                  </a:outerShdw>
                </a:effectLst>
              </a:rPr>
              <a:t>）</a:t>
            </a:r>
          </a:p>
          <a:p>
            <a:pPr eaLnBrk="1" fontAlgn="base" hangingPunct="1">
              <a:lnSpc>
                <a:spcPct val="80000"/>
              </a:lnSpc>
            </a:pPr>
            <a:r>
              <a:rPr lang="zh-CN" altLang="en-US" sz="2800" strike="noStrike" noProof="1">
                <a:effectLst>
                  <a:outerShdw blurRad="38100" dist="38100" dir="2700000">
                    <a:srgbClr val="000000"/>
                  </a:outerShdw>
                </a:effectLst>
                <a:sym typeface="Arial" panose="020B0604020202020204" pitchFamily="34" charset="0"/>
              </a:rPr>
              <a:t>mCherry--136/137、159/160、174/175</a:t>
            </a:r>
          </a:p>
          <a:p>
            <a:pPr lvl="1" eaLnBrk="1" fontAlgn="base" hangingPunct="1">
              <a:lnSpc>
                <a:spcPct val="80000"/>
              </a:lnSpc>
            </a:pPr>
            <a:r>
              <a:rPr lang="en-US" altLang="zh-CN" sz="2800" strike="noStrike" noProof="1">
                <a:effectLst>
                  <a:outerShdw blurRad="38100" dist="38100" dir="2700000">
                    <a:srgbClr val="FFFFFF"/>
                  </a:outerShdw>
                </a:effectLst>
                <a:ea typeface="华文细黑" pitchFamily="2" charset="-122"/>
                <a:sym typeface="Arial" panose="020B0604020202020204" pitchFamily="34" charset="0"/>
              </a:rPr>
              <a:t>1-1</a:t>
            </a:r>
            <a:r>
              <a:rPr lang="zh-CN" altLang="en-US" sz="2800" strike="noStrike" noProof="1">
                <a:effectLst>
                  <a:outerShdw blurRad="38100" dist="38100" dir="2700000">
                    <a:srgbClr val="FFFFFF"/>
                  </a:outerShdw>
                </a:effectLst>
                <a:ea typeface="华文细黑" pitchFamily="2" charset="-122"/>
                <a:sym typeface="Arial" panose="020B0604020202020204" pitchFamily="34" charset="0"/>
              </a:rPr>
              <a:t>36（</a:t>
            </a:r>
            <a:r>
              <a:rPr lang="en-US" altLang="zh-CN" sz="2800" strike="noStrike" noProof="1">
                <a:effectLst>
                  <a:outerShdw blurRad="38100" dist="38100" dir="2700000">
                    <a:srgbClr val="FFFFFF"/>
                  </a:outerShdw>
                </a:effectLst>
                <a:ea typeface="华文细黑" pitchFamily="2" charset="-122"/>
                <a:sym typeface="Arial" panose="020B0604020202020204" pitchFamily="34" charset="0"/>
              </a:rPr>
              <a:t>N1</a:t>
            </a:r>
            <a:r>
              <a:rPr lang="zh-CN" altLang="en-US" sz="2800" strike="noStrike" noProof="1">
                <a:effectLst>
                  <a:outerShdw blurRad="38100" dist="38100" dir="2700000">
                    <a:srgbClr val="FFFFFF"/>
                  </a:outerShdw>
                </a:effectLst>
                <a:ea typeface="华文细黑" pitchFamily="2" charset="-122"/>
                <a:sym typeface="Arial" panose="020B0604020202020204" pitchFamily="34" charset="0"/>
              </a:rPr>
              <a:t>36）   </a:t>
            </a:r>
            <a:r>
              <a:rPr lang="en-US" altLang="zh-CN" sz="2800" strike="noStrike" noProof="1">
                <a:effectLst>
                  <a:outerShdw blurRad="38100" dist="38100" dir="2700000">
                    <a:srgbClr val="FFFFFF"/>
                  </a:outerShdw>
                </a:effectLst>
                <a:ea typeface="华文细黑" pitchFamily="2" charset="-122"/>
                <a:sym typeface="Arial" panose="020B0604020202020204" pitchFamily="34" charset="0"/>
              </a:rPr>
              <a:t>1</a:t>
            </a:r>
            <a:r>
              <a:rPr lang="zh-CN" altLang="en-US" sz="2800" strike="noStrike" noProof="1">
                <a:effectLst>
                  <a:outerShdw blurRad="38100" dist="38100" dir="2700000">
                    <a:srgbClr val="FFFFFF"/>
                  </a:outerShdw>
                </a:effectLst>
                <a:ea typeface="华文细黑" pitchFamily="2" charset="-122"/>
                <a:sym typeface="Arial" panose="020B0604020202020204" pitchFamily="34" charset="0"/>
              </a:rPr>
              <a:t>36</a:t>
            </a:r>
            <a:r>
              <a:rPr lang="en-US" altLang="zh-CN" sz="2800" strike="noStrike" noProof="1">
                <a:effectLst>
                  <a:outerShdw blurRad="38100" dist="38100" dir="2700000">
                    <a:srgbClr val="FFFFFF"/>
                  </a:outerShdw>
                </a:effectLst>
                <a:ea typeface="华文细黑" pitchFamily="2" charset="-122"/>
                <a:sym typeface="Arial" panose="020B0604020202020204" pitchFamily="34" charset="0"/>
              </a:rPr>
              <a:t>-238</a:t>
            </a:r>
            <a:r>
              <a:rPr lang="zh-CN" altLang="en-US" sz="2800" strike="noStrike" noProof="1">
                <a:effectLst>
                  <a:outerShdw blurRad="38100" dist="38100" dir="2700000">
                    <a:srgbClr val="FFFFFF"/>
                  </a:outerShdw>
                </a:effectLst>
                <a:ea typeface="华文细黑" pitchFamily="2" charset="-122"/>
                <a:sym typeface="Arial" panose="020B0604020202020204" pitchFamily="34" charset="0"/>
              </a:rPr>
              <a:t>（</a:t>
            </a:r>
            <a:r>
              <a:rPr lang="en-US" altLang="zh-CN" sz="2800" strike="noStrike" noProof="1">
                <a:effectLst>
                  <a:outerShdw blurRad="38100" dist="38100" dir="2700000">
                    <a:srgbClr val="FFFFFF"/>
                  </a:outerShdw>
                </a:effectLst>
                <a:ea typeface="华文细黑" pitchFamily="2" charset="-122"/>
                <a:sym typeface="Arial" panose="020B0604020202020204" pitchFamily="34" charset="0"/>
              </a:rPr>
              <a:t>C1</a:t>
            </a:r>
            <a:r>
              <a:rPr lang="zh-CN" altLang="en-US" sz="2800" strike="noStrike" noProof="1">
                <a:effectLst>
                  <a:outerShdw blurRad="38100" dist="38100" dir="2700000">
                    <a:srgbClr val="FFFFFF"/>
                  </a:outerShdw>
                </a:effectLst>
                <a:ea typeface="华文细黑" pitchFamily="2" charset="-122"/>
                <a:sym typeface="Arial" panose="020B0604020202020204" pitchFamily="34" charset="0"/>
              </a:rPr>
              <a:t>36）</a:t>
            </a:r>
          </a:p>
          <a:p>
            <a:pPr lvl="1" eaLnBrk="1" fontAlgn="base" hangingPunct="1">
              <a:lnSpc>
                <a:spcPct val="80000"/>
              </a:lnSpc>
            </a:pPr>
            <a:r>
              <a:rPr lang="en-US" altLang="zh-CN" sz="2800" strike="noStrike" noProof="1">
                <a:effectLst>
                  <a:outerShdw blurRad="38100" dist="38100" dir="2700000">
                    <a:srgbClr val="FFFFFF"/>
                  </a:outerShdw>
                </a:effectLst>
                <a:ea typeface="华文细黑" pitchFamily="2" charset="-122"/>
                <a:sym typeface="Arial" panose="020B0604020202020204" pitchFamily="34" charset="0"/>
              </a:rPr>
              <a:t>1-</a:t>
            </a:r>
            <a:r>
              <a:rPr lang="zh-CN" altLang="en-US" sz="2800" strike="noStrike" noProof="1">
                <a:effectLst>
                  <a:outerShdw blurRad="38100" dist="38100" dir="2700000">
                    <a:srgbClr val="FFFFFF"/>
                  </a:outerShdw>
                </a:effectLst>
                <a:ea typeface="华文细黑" pitchFamily="2" charset="-122"/>
                <a:sym typeface="Arial" panose="020B0604020202020204" pitchFamily="34" charset="0"/>
              </a:rPr>
              <a:t>159</a:t>
            </a:r>
            <a:r>
              <a:rPr lang="en-US" altLang="zh-CN" sz="2800" strike="noStrike" noProof="1">
                <a:effectLst>
                  <a:outerShdw blurRad="38100" dist="38100" dir="2700000">
                    <a:srgbClr val="FFFFFF"/>
                  </a:outerShdw>
                </a:effectLst>
                <a:ea typeface="华文细黑" pitchFamily="2" charset="-122"/>
                <a:sym typeface="Arial" panose="020B0604020202020204" pitchFamily="34" charset="0"/>
              </a:rPr>
              <a:t> </a:t>
            </a:r>
            <a:r>
              <a:rPr lang="zh-CN" altLang="en-US" sz="2800" strike="noStrike" noProof="1">
                <a:effectLst>
                  <a:outerShdw blurRad="38100" dist="38100" dir="2700000">
                    <a:srgbClr val="FFFFFF"/>
                  </a:outerShdw>
                </a:effectLst>
                <a:ea typeface="华文细黑" pitchFamily="2" charset="-122"/>
                <a:sym typeface="Arial" panose="020B0604020202020204" pitchFamily="34" charset="0"/>
              </a:rPr>
              <a:t>（</a:t>
            </a:r>
            <a:r>
              <a:rPr lang="en-US" altLang="zh-CN" sz="2800" strike="noStrike" noProof="1">
                <a:effectLst>
                  <a:outerShdw blurRad="38100" dist="38100" dir="2700000">
                    <a:srgbClr val="FFFFFF"/>
                  </a:outerShdw>
                </a:effectLst>
                <a:ea typeface="华文细黑" pitchFamily="2" charset="-122"/>
                <a:sym typeface="Arial" panose="020B0604020202020204" pitchFamily="34" charset="0"/>
              </a:rPr>
              <a:t>N</a:t>
            </a:r>
            <a:r>
              <a:rPr lang="zh-CN" altLang="en-US" sz="2800" strike="noStrike" noProof="1">
                <a:effectLst>
                  <a:outerShdw blurRad="38100" dist="38100" dir="2700000">
                    <a:srgbClr val="FFFFFF"/>
                  </a:outerShdw>
                </a:effectLst>
                <a:ea typeface="华文细黑" pitchFamily="2" charset="-122"/>
                <a:sym typeface="Arial" panose="020B0604020202020204" pitchFamily="34" charset="0"/>
              </a:rPr>
              <a:t>159）  </a:t>
            </a:r>
            <a:r>
              <a:rPr lang="en-US" altLang="zh-CN" sz="2800" strike="noStrike" noProof="1">
                <a:effectLst>
                  <a:outerShdw blurRad="38100" dist="38100" dir="2700000">
                    <a:srgbClr val="FFFFFF"/>
                  </a:outerShdw>
                </a:effectLst>
                <a:ea typeface="华文细黑" pitchFamily="2" charset="-122"/>
                <a:sym typeface="Arial" panose="020B0604020202020204" pitchFamily="34" charset="0"/>
              </a:rPr>
              <a:t>1</a:t>
            </a:r>
            <a:r>
              <a:rPr lang="zh-CN" altLang="en-US" sz="2800" strike="noStrike" noProof="1">
                <a:effectLst>
                  <a:outerShdw blurRad="38100" dist="38100" dir="2700000">
                    <a:srgbClr val="FFFFFF"/>
                  </a:outerShdw>
                </a:effectLst>
                <a:ea typeface="华文细黑" pitchFamily="2" charset="-122"/>
                <a:sym typeface="Arial" panose="020B0604020202020204" pitchFamily="34" charset="0"/>
              </a:rPr>
              <a:t>59</a:t>
            </a:r>
            <a:r>
              <a:rPr lang="en-US" altLang="zh-CN" sz="2800" strike="noStrike" noProof="1">
                <a:effectLst>
                  <a:outerShdw blurRad="38100" dist="38100" dir="2700000">
                    <a:srgbClr val="FFFFFF"/>
                  </a:outerShdw>
                </a:effectLst>
                <a:ea typeface="华文细黑" pitchFamily="2" charset="-122"/>
                <a:sym typeface="Arial" panose="020B0604020202020204" pitchFamily="34" charset="0"/>
              </a:rPr>
              <a:t>-238</a:t>
            </a:r>
            <a:r>
              <a:rPr lang="zh-CN" altLang="en-US" sz="2800" strike="noStrike" noProof="1">
                <a:effectLst>
                  <a:outerShdw blurRad="38100" dist="38100" dir="2700000">
                    <a:srgbClr val="FFFFFF"/>
                  </a:outerShdw>
                </a:effectLst>
                <a:ea typeface="华文细黑" pitchFamily="2" charset="-122"/>
                <a:sym typeface="Arial" panose="020B0604020202020204" pitchFamily="34" charset="0"/>
              </a:rPr>
              <a:t>（</a:t>
            </a:r>
            <a:r>
              <a:rPr lang="en-US" altLang="zh-CN" sz="2800" strike="noStrike" noProof="1">
                <a:effectLst>
                  <a:outerShdw blurRad="38100" dist="38100" dir="2700000">
                    <a:srgbClr val="FFFFFF"/>
                  </a:outerShdw>
                </a:effectLst>
                <a:ea typeface="华文细黑" pitchFamily="2" charset="-122"/>
                <a:sym typeface="Arial" panose="020B0604020202020204" pitchFamily="34" charset="0"/>
              </a:rPr>
              <a:t>C1</a:t>
            </a:r>
            <a:r>
              <a:rPr lang="zh-CN" altLang="en-US" sz="2800" strike="noStrike" noProof="1">
                <a:effectLst>
                  <a:outerShdw blurRad="38100" dist="38100" dir="2700000">
                    <a:srgbClr val="FFFFFF"/>
                  </a:outerShdw>
                </a:effectLst>
                <a:ea typeface="华文细黑" pitchFamily="2" charset="-122"/>
                <a:sym typeface="Arial" panose="020B0604020202020204" pitchFamily="34" charset="0"/>
              </a:rPr>
              <a:t>59）</a:t>
            </a:r>
          </a:p>
          <a:p>
            <a:pPr lvl="1" eaLnBrk="1" fontAlgn="base" hangingPunct="1">
              <a:lnSpc>
                <a:spcPct val="80000"/>
              </a:lnSpc>
            </a:pPr>
            <a:r>
              <a:rPr lang="zh-CN" altLang="en-US" sz="2800" strike="noStrike" noProof="1">
                <a:effectLst>
                  <a:outerShdw blurRad="38100" dist="38100" dir="2700000">
                    <a:srgbClr val="FFFFFF"/>
                  </a:outerShdw>
                </a:effectLst>
                <a:ea typeface="华文细黑" pitchFamily="2" charset="-122"/>
                <a:sym typeface="Arial" panose="020B0604020202020204" pitchFamily="34" charset="0"/>
              </a:rPr>
              <a:t>1-174（N174）   174-238（C174）</a:t>
            </a:r>
          </a:p>
          <a:p>
            <a:pPr lvl="1" eaLnBrk="1" fontAlgn="base" hangingPunct="1">
              <a:lnSpc>
                <a:spcPct val="80000"/>
              </a:lnSpc>
            </a:pPr>
            <a:r>
              <a:rPr lang="zh-CN" altLang="en-US" sz="2800" strike="noStrike" noProof="1">
                <a:effectLst>
                  <a:outerShdw blurRad="38100" dist="38100" dir="2700000">
                    <a:srgbClr val="FFFFFF"/>
                  </a:outerShdw>
                </a:effectLst>
                <a:ea typeface="华文细黑" pitchFamily="2" charset="-122"/>
                <a:sym typeface="Arial" panose="020B0604020202020204" pitchFamily="34" charset="0"/>
              </a:rPr>
              <a:t>587/610nm</a:t>
            </a:r>
          </a:p>
          <a:p>
            <a:pPr eaLnBrk="1" fontAlgn="base" hangingPunct="1">
              <a:lnSpc>
                <a:spcPct val="80000"/>
              </a:lnSpc>
            </a:pPr>
            <a:r>
              <a:rPr lang="en-US" altLang="zh-CN" sz="2800" strike="noStrike" noProof="1">
                <a:effectLst>
                  <a:outerShdw blurRad="38100" dist="38100" dir="2700000">
                    <a:srgbClr val="000000"/>
                  </a:outerShdw>
                </a:effectLst>
                <a:sym typeface="Arial" panose="020B0604020202020204" pitchFamily="34" charset="0"/>
              </a:rPr>
              <a:t>new sites in </a:t>
            </a:r>
            <a:r>
              <a:rPr lang="zh-CN" altLang="en-US" sz="2800" strike="noStrike" noProof="1">
                <a:effectLst>
                  <a:outerShdw blurRad="38100" dist="38100" dir="2700000">
                    <a:srgbClr val="000000"/>
                  </a:outerShdw>
                </a:effectLst>
                <a:sym typeface="Arial" panose="020B0604020202020204" pitchFamily="34" charset="0"/>
              </a:rPr>
              <a:t>Venus--210</a:t>
            </a:r>
          </a:p>
          <a:p>
            <a:pPr lvl="1" eaLnBrk="1" fontAlgn="base" hangingPunct="1">
              <a:lnSpc>
                <a:spcPct val="80000"/>
              </a:lnSpc>
            </a:pPr>
            <a:r>
              <a:rPr lang="zh-CN" altLang="en-US" sz="2800" strike="noStrike" noProof="1">
                <a:effectLst>
                  <a:outerShdw blurRad="38100" dist="38100" dir="2700000">
                    <a:srgbClr val="FFFFFF"/>
                  </a:outerShdw>
                </a:effectLst>
                <a:sym typeface="Arial" panose="020B0604020202020204" pitchFamily="34" charset="0"/>
              </a:rPr>
              <a:t>1-210（VN210）   210-238（VC210 ） </a:t>
            </a:r>
          </a:p>
          <a:p>
            <a:pPr eaLnBrk="1" fontAlgn="base" hangingPunct="1">
              <a:lnSpc>
                <a:spcPct val="80000"/>
              </a:lnSpc>
            </a:pPr>
            <a:endParaRPr lang="zh-CN" altLang="en-US" sz="2800" strike="noStrike" noProof="1">
              <a:effectLst>
                <a:outerShdw blurRad="38100" dist="38100" dir="2700000">
                  <a:srgbClr val="000000"/>
                </a:outerShdw>
              </a:effectLst>
              <a:sym typeface="Arial" panose="020B0604020202020204" pitchFamily="34" charset="0"/>
            </a:endParaRPr>
          </a:p>
          <a:p>
            <a:pPr eaLnBrk="1" fontAlgn="base" hangingPunct="1">
              <a:lnSpc>
                <a:spcPct val="80000"/>
              </a:lnSpc>
            </a:pPr>
            <a:endParaRPr lang="zh-CN" altLang="en-US" sz="2800" strike="noStrike" noProof="1">
              <a:effectLst>
                <a:outerShdw blurRad="38100" dist="38100" dir="2700000">
                  <a:srgbClr val="000000"/>
                </a:outerShdw>
              </a:effectLst>
              <a:sym typeface="Arial" panose="020B0604020202020204" pitchFamily="34" charset="0"/>
            </a:endParaRPr>
          </a:p>
        </p:txBody>
      </p:sp>
    </p:spTree>
  </p:cSld>
  <p:clrMapOvr>
    <a:masterClrMapping/>
  </p:clrMapOvr>
  <p:transition>
    <p:randomBar dir="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内容占位符 71681"/>
          <p:cNvGraphicFramePr>
            <a:graphicFrameLocks noGrp="1"/>
          </p:cNvGraphicFramePr>
          <p:nvPr>
            <p:ph idx="1"/>
          </p:nvPr>
        </p:nvGraphicFramePr>
        <p:xfrm>
          <a:off x="1692275" y="476250"/>
          <a:ext cx="6537325" cy="5856922"/>
        </p:xfrm>
        <a:graphic>
          <a:graphicData uri="http://schemas.openxmlformats.org/drawingml/2006/table">
            <a:tbl>
              <a:tblPr/>
              <a:tblGrid>
                <a:gridCol w="2865438">
                  <a:extLst>
                    <a:ext uri="{9D8B030D-6E8A-4147-A177-3AD203B41FA5}">
                      <a16:colId xmlns:a16="http://schemas.microsoft.com/office/drawing/2014/main" val="20000"/>
                    </a:ext>
                  </a:extLst>
                </a:gridCol>
                <a:gridCol w="3671887">
                  <a:extLst>
                    <a:ext uri="{9D8B030D-6E8A-4147-A177-3AD203B41FA5}">
                      <a16:colId xmlns:a16="http://schemas.microsoft.com/office/drawing/2014/main" val="20001"/>
                    </a:ext>
                  </a:extLst>
                </a:gridCol>
              </a:tblGrid>
              <a:tr h="528638">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zh-CN" altLang="en-US" sz="2400">
                          <a:solidFill>
                            <a:schemeClr val="tx1"/>
                          </a:solidFill>
                          <a:effectLst>
                            <a:outerShdw blurRad="38100" dist="38100" dir="2700000">
                              <a:srgbClr val="000000"/>
                            </a:outerShdw>
                          </a:effectLst>
                          <a:ea typeface="黑体" panose="02010609060101010101" pitchFamily="2" charset="-122"/>
                        </a:rPr>
                        <a:t>Complementary fragments</a:t>
                      </a: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sz="2400" dirty="0">
                          <a:solidFill>
                            <a:schemeClr val="tx1"/>
                          </a:solidFill>
                          <a:effectLst>
                            <a:outerShdw blurRad="38100" dist="38100" dir="2700000">
                              <a:srgbClr val="000000"/>
                            </a:outerShdw>
                          </a:effectLst>
                          <a:ea typeface="黑体" panose="02010609060101010101" pitchFamily="2" charset="-122"/>
                        </a:rPr>
                        <a:t>Excitation/emission wavelength</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8787">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2400" dirty="0">
                          <a:solidFill>
                            <a:schemeClr val="tx1"/>
                          </a:solidFill>
                          <a:effectLst>
                            <a:outerShdw blurRad="38100" dist="38100" dir="2700000">
                              <a:srgbClr val="000000"/>
                            </a:outerShdw>
                          </a:effectLst>
                          <a:ea typeface="黑体" panose="02010609060101010101" pitchFamily="2" charset="-122"/>
                        </a:rPr>
                        <a:t>YN155-YC155</a:t>
                      </a: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2400" dirty="0">
                          <a:solidFill>
                            <a:schemeClr val="tx1"/>
                          </a:solidFill>
                          <a:effectLst>
                            <a:outerShdw blurRad="38100" dist="38100" dir="2700000">
                              <a:srgbClr val="000000"/>
                            </a:outerShdw>
                          </a:effectLst>
                          <a:ea typeface="黑体" panose="02010609060101010101" pitchFamily="2" charset="-122"/>
                        </a:rPr>
                        <a:t>515/527</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2400" dirty="0">
                          <a:solidFill>
                            <a:schemeClr val="tx1"/>
                          </a:solidFill>
                          <a:effectLst>
                            <a:outerShdw blurRad="38100" dist="38100" dir="2700000">
                              <a:srgbClr val="000000"/>
                            </a:outerShdw>
                          </a:effectLst>
                          <a:ea typeface="黑体" panose="02010609060101010101" pitchFamily="2" charset="-122"/>
                        </a:rPr>
                        <a:t>YN173-YC173</a:t>
                      </a: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2400" dirty="0">
                          <a:solidFill>
                            <a:schemeClr val="tx1"/>
                          </a:solidFill>
                          <a:effectLst>
                            <a:outerShdw blurRad="38100" dist="38100" dir="2700000">
                              <a:srgbClr val="000000"/>
                            </a:outerShdw>
                          </a:effectLst>
                          <a:ea typeface="黑体" panose="02010609060101010101" pitchFamily="2" charset="-122"/>
                        </a:rPr>
                        <a:t>515/527</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8788">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2400" dirty="0">
                          <a:solidFill>
                            <a:schemeClr val="tx1"/>
                          </a:solidFill>
                          <a:effectLst>
                            <a:outerShdw blurRad="38100" dist="38100" dir="2700000">
                              <a:srgbClr val="000000"/>
                            </a:outerShdw>
                          </a:effectLst>
                          <a:ea typeface="黑体" panose="02010609060101010101" pitchFamily="2" charset="-122"/>
                        </a:rPr>
                        <a:t>VN155-VC155</a:t>
                      </a: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2400" dirty="0">
                          <a:solidFill>
                            <a:schemeClr val="tx1"/>
                          </a:solidFill>
                          <a:effectLst>
                            <a:outerShdw blurRad="38100" dist="38100" dir="2700000">
                              <a:srgbClr val="000000"/>
                            </a:outerShdw>
                          </a:effectLst>
                          <a:ea typeface="黑体" panose="02010609060101010101" pitchFamily="2" charset="-122"/>
                        </a:rPr>
                        <a:t>515/527</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2400" dirty="0">
                          <a:solidFill>
                            <a:schemeClr val="tx1"/>
                          </a:solidFill>
                          <a:effectLst>
                            <a:outerShdw blurRad="38100" dist="38100" dir="2700000">
                              <a:srgbClr val="000000"/>
                            </a:outerShdw>
                          </a:effectLst>
                          <a:ea typeface="黑体" panose="02010609060101010101" pitchFamily="2" charset="-122"/>
                        </a:rPr>
                        <a:t>VN173-VC173</a:t>
                      </a: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2400" dirty="0">
                          <a:solidFill>
                            <a:schemeClr val="tx1"/>
                          </a:solidFill>
                          <a:effectLst>
                            <a:outerShdw blurRad="38100" dist="38100" dir="2700000">
                              <a:srgbClr val="000000"/>
                            </a:outerShdw>
                          </a:effectLst>
                          <a:ea typeface="黑体" panose="02010609060101010101" pitchFamily="2" charset="-122"/>
                        </a:rPr>
                        <a:t>515/527</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2400" dirty="0">
                          <a:solidFill>
                            <a:schemeClr val="tx1"/>
                          </a:solidFill>
                          <a:effectLst>
                            <a:outerShdw blurRad="38100" dist="38100" dir="2700000">
                              <a:srgbClr val="000000"/>
                            </a:outerShdw>
                          </a:effectLst>
                          <a:ea typeface="黑体" panose="02010609060101010101" pitchFamily="2" charset="-122"/>
                        </a:rPr>
                        <a:t>YN155-CC155</a:t>
                      </a: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2400" dirty="0">
                          <a:solidFill>
                            <a:schemeClr val="tx1"/>
                          </a:solidFill>
                          <a:effectLst>
                            <a:outerShdw blurRad="38100" dist="38100" dir="2700000">
                              <a:srgbClr val="000000"/>
                            </a:outerShdw>
                          </a:effectLst>
                          <a:ea typeface="黑体" panose="02010609060101010101" pitchFamily="2" charset="-122"/>
                        </a:rPr>
                        <a:t>503/515</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2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2400" dirty="0">
                          <a:solidFill>
                            <a:schemeClr val="tx1"/>
                          </a:solidFill>
                          <a:effectLst>
                            <a:outerShdw blurRad="38100" dist="38100" dir="2700000">
                              <a:srgbClr val="000000"/>
                            </a:outerShdw>
                          </a:effectLst>
                          <a:ea typeface="黑体" panose="02010609060101010101" pitchFamily="2" charset="-122"/>
                        </a:rPr>
                        <a:t>CN155-CC155</a:t>
                      </a: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2400" dirty="0">
                          <a:solidFill>
                            <a:schemeClr val="tx1"/>
                          </a:solidFill>
                          <a:effectLst>
                            <a:outerShdw blurRad="38100" dist="38100" dir="2700000">
                              <a:srgbClr val="000000"/>
                            </a:outerShdw>
                          </a:effectLst>
                          <a:ea typeface="黑体" panose="02010609060101010101" pitchFamily="2" charset="-122"/>
                        </a:rPr>
                        <a:t>452/478</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2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2400" dirty="0">
                          <a:solidFill>
                            <a:schemeClr val="tx1"/>
                          </a:solidFill>
                          <a:effectLst>
                            <a:outerShdw blurRad="38100" dist="38100" dir="2700000">
                              <a:srgbClr val="000000"/>
                            </a:outerShdw>
                          </a:effectLst>
                          <a:ea typeface="黑体" panose="02010609060101010101" pitchFamily="2" charset="-122"/>
                        </a:rPr>
                        <a:t>CN173-CC155</a:t>
                      </a: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2400" dirty="0">
                          <a:solidFill>
                            <a:schemeClr val="tx1"/>
                          </a:solidFill>
                          <a:effectLst>
                            <a:outerShdw blurRad="38100" dist="38100" dir="2700000">
                              <a:srgbClr val="000000"/>
                            </a:outerShdw>
                          </a:effectLst>
                          <a:ea typeface="黑体" panose="02010609060101010101" pitchFamily="2" charset="-122"/>
                        </a:rPr>
                        <a:t>452/478</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72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2400" dirty="0">
                          <a:solidFill>
                            <a:schemeClr val="tx1"/>
                          </a:solidFill>
                          <a:effectLst>
                            <a:outerShdw blurRad="38100" dist="38100" dir="2700000">
                              <a:srgbClr val="000000"/>
                            </a:outerShdw>
                          </a:effectLst>
                          <a:ea typeface="黑体" panose="02010609060101010101" pitchFamily="2" charset="-122"/>
                        </a:rPr>
                        <a:t>CN173-YC173</a:t>
                      </a: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2400" dirty="0">
                          <a:solidFill>
                            <a:schemeClr val="tx1"/>
                          </a:solidFill>
                          <a:effectLst>
                            <a:outerShdw blurRad="38100" dist="38100" dir="2700000">
                              <a:srgbClr val="000000"/>
                            </a:outerShdw>
                          </a:effectLst>
                          <a:ea typeface="黑体" panose="02010609060101010101" pitchFamily="2" charset="-122"/>
                        </a:rPr>
                        <a:t>466/497</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8787">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2400" dirty="0">
                          <a:solidFill>
                            <a:schemeClr val="tx1"/>
                          </a:solidFill>
                          <a:effectLst>
                            <a:outerShdw blurRad="38100" dist="38100" dir="2700000">
                              <a:srgbClr val="000000"/>
                            </a:outerShdw>
                          </a:effectLst>
                          <a:ea typeface="黑体" panose="02010609060101010101" pitchFamily="2" charset="-122"/>
                        </a:rPr>
                        <a:t>GN173-YC173</a:t>
                      </a: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2400" dirty="0">
                          <a:solidFill>
                            <a:schemeClr val="tx1"/>
                          </a:solidFill>
                          <a:effectLst>
                            <a:outerShdw blurRad="38100" dist="38100" dir="2700000">
                              <a:srgbClr val="000000"/>
                            </a:outerShdw>
                          </a:effectLst>
                          <a:ea typeface="黑体" panose="02010609060101010101" pitchFamily="2" charset="-122"/>
                        </a:rPr>
                        <a:t>513/521</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72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2400" dirty="0">
                          <a:solidFill>
                            <a:schemeClr val="tx1"/>
                          </a:solidFill>
                          <a:effectLst>
                            <a:outerShdw blurRad="38100" dist="38100" dir="2700000">
                              <a:srgbClr val="000000"/>
                            </a:outerShdw>
                          </a:effectLst>
                          <a:ea typeface="黑体" panose="02010609060101010101" pitchFamily="2" charset="-122"/>
                        </a:rPr>
                        <a:t>GN173-CC173</a:t>
                      </a: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2400" dirty="0">
                          <a:solidFill>
                            <a:schemeClr val="tx1"/>
                          </a:solidFill>
                          <a:effectLst>
                            <a:outerShdw blurRad="38100" dist="38100" dir="2700000">
                              <a:srgbClr val="000000"/>
                            </a:outerShdw>
                          </a:effectLst>
                          <a:ea typeface="黑体" panose="02010609060101010101" pitchFamily="2" charset="-122"/>
                        </a:rPr>
                        <a:t>488/512</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572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endParaRPr lang="zh-CN" altLang="en-US" sz="2400">
                        <a:solidFill>
                          <a:schemeClr val="accent2"/>
                        </a:solidFill>
                        <a:effectLst>
                          <a:outerShdw blurRad="38100" dist="38100" dir="2700000">
                            <a:srgbClr val="000000"/>
                          </a:outerShdw>
                        </a:effectLst>
                        <a:ea typeface="黑体" panose="02010609060101010101" pitchFamily="2" charset="-122"/>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endParaRPr lang="zh-CN" altLang="en-US" sz="2400">
                        <a:solidFill>
                          <a:schemeClr val="accent2"/>
                        </a:solidFill>
                        <a:effectLst>
                          <a:outerShdw blurRad="38100" dist="38100" dir="2700000">
                            <a:srgbClr val="000000"/>
                          </a:outerShdw>
                        </a:effectLst>
                        <a:ea typeface="黑体" panose="02010609060101010101" pitchFamily="2" charset="-122"/>
                      </a:endParaRP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cSld>
  <p:clrMapOvr>
    <a:masterClrMapping/>
  </p:clrMapOvr>
  <p:transition>
    <p:randomBar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706" name="内容占位符 72705"/>
          <p:cNvGraphicFramePr>
            <a:graphicFrameLocks noGrp="1"/>
          </p:cNvGraphicFramePr>
          <p:nvPr>
            <p:ph idx="1"/>
          </p:nvPr>
        </p:nvGraphicFramePr>
        <p:xfrm>
          <a:off x="1619250" y="0"/>
          <a:ext cx="7150100" cy="7223760"/>
        </p:xfrm>
        <a:graphic>
          <a:graphicData uri="http://schemas.openxmlformats.org/drawingml/2006/table">
            <a:tbl>
              <a:tblPr/>
              <a:tblGrid>
                <a:gridCol w="885825">
                  <a:extLst>
                    <a:ext uri="{9D8B030D-6E8A-4147-A177-3AD203B41FA5}">
                      <a16:colId xmlns:a16="http://schemas.microsoft.com/office/drawing/2014/main" val="20000"/>
                    </a:ext>
                  </a:extLst>
                </a:gridCol>
                <a:gridCol w="1296988">
                  <a:extLst>
                    <a:ext uri="{9D8B030D-6E8A-4147-A177-3AD203B41FA5}">
                      <a16:colId xmlns:a16="http://schemas.microsoft.com/office/drawing/2014/main" val="20001"/>
                    </a:ext>
                  </a:extLst>
                </a:gridCol>
                <a:gridCol w="1223962">
                  <a:extLst>
                    <a:ext uri="{9D8B030D-6E8A-4147-A177-3AD203B41FA5}">
                      <a16:colId xmlns:a16="http://schemas.microsoft.com/office/drawing/2014/main" val="20002"/>
                    </a:ext>
                  </a:extLst>
                </a:gridCol>
                <a:gridCol w="1800225">
                  <a:extLst>
                    <a:ext uri="{9D8B030D-6E8A-4147-A177-3AD203B41FA5}">
                      <a16:colId xmlns:a16="http://schemas.microsoft.com/office/drawing/2014/main" val="20003"/>
                    </a:ext>
                  </a:extLst>
                </a:gridCol>
                <a:gridCol w="1943100">
                  <a:extLst>
                    <a:ext uri="{9D8B030D-6E8A-4147-A177-3AD203B41FA5}">
                      <a16:colId xmlns:a16="http://schemas.microsoft.com/office/drawing/2014/main" val="20004"/>
                    </a:ext>
                  </a:extLst>
                </a:gridCol>
              </a:tblGrid>
              <a:tr h="3048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color</a:t>
                      </a: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sz="1400" dirty="0">
                          <a:solidFill>
                            <a:schemeClr val="tx1"/>
                          </a:solidFill>
                          <a:effectLst>
                            <a:outerShdw blurRad="38100" dist="38100" dir="2700000">
                              <a:srgbClr val="000000"/>
                            </a:outerShdw>
                          </a:effectLst>
                          <a:sym typeface="+mn-ea"/>
                        </a:rPr>
                        <a:t>Excitation wavelength</a:t>
                      </a:r>
                      <a:endParaRPr lang="zh-CN" altLang="en-US" sz="140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sz="1400" dirty="0">
                          <a:solidFill>
                            <a:schemeClr val="tx1"/>
                          </a:solidFill>
                          <a:effectLst>
                            <a:outerShdw blurRad="38100" dist="38100" dir="2700000">
                              <a:srgbClr val="000000"/>
                            </a:outerShdw>
                          </a:effectLst>
                          <a:sym typeface="+mn-ea"/>
                        </a:rPr>
                        <a:t>E</a:t>
                      </a:r>
                      <a:r>
                        <a:rPr sz="1400" dirty="0">
                          <a:solidFill>
                            <a:schemeClr val="tx1"/>
                          </a:solidFill>
                          <a:effectLst>
                            <a:outerShdw blurRad="38100" dist="38100" dir="2700000">
                              <a:srgbClr val="000000"/>
                            </a:outerShdw>
                          </a:effectLst>
                          <a:sym typeface="+mn-ea"/>
                        </a:rPr>
                        <a:t>mission wavelength</a:t>
                      </a:r>
                      <a:endParaRPr lang="zh-CN" altLang="en-US" sz="140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N-</a:t>
                      </a:r>
                      <a:r>
                        <a:rPr lang="en-US" altLang="zh-CN"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terminal fragment</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C-</a:t>
                      </a:r>
                      <a:r>
                        <a:rPr lang="en-US" altLang="x-none" sz="1400" dirty="0">
                          <a:solidFill>
                            <a:schemeClr val="tx1"/>
                          </a:solidFill>
                          <a:effectLst>
                            <a:outerShdw blurRad="38100" dist="38100" dir="2700000">
                              <a:srgbClr val="000000"/>
                            </a:outerShdw>
                          </a:effectLst>
                          <a:latin typeface="Times New Roman" panose="02020603050405020304" pitchFamily="18" charset="0"/>
                          <a:sym typeface="+mn-ea"/>
                        </a:rPr>
                        <a:t>-</a:t>
                      </a:r>
                      <a:r>
                        <a:rPr lang="en-US" altLang="zh-CN" sz="1400" dirty="0">
                          <a:solidFill>
                            <a:schemeClr val="tx1"/>
                          </a:solidFill>
                          <a:effectLst>
                            <a:outerShdw blurRad="38100" dist="38100" dir="2700000">
                              <a:srgbClr val="000000"/>
                            </a:outerShdw>
                          </a:effectLst>
                          <a:latin typeface="Times New Roman" panose="02020603050405020304" pitchFamily="18" charset="0"/>
                          <a:sym typeface="+mn-ea"/>
                        </a:rPr>
                        <a:t>terminal fragment</a:t>
                      </a:r>
                      <a:endParaRPr lang="zh-CN" altLang="en-US"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8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Green</a:t>
                      </a: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475</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505</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GFP N157</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GFP C157</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225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endParaRPr lang="zh-CN" altLang="en-US" sz="140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503</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515</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YN155</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CC155</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endParaRPr lang="zh-CN" altLang="en-US" sz="140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503</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515</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YN173</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CC155</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endParaRPr lang="zh-CN" altLang="en-US" sz="140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488</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512</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GN173</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CC155</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48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endParaRPr lang="zh-CN" altLang="en-US" sz="140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466</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497</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CN173</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YC173</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48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Cyan</a:t>
                      </a: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452</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478</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CN155</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CC155</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48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endParaRPr lang="zh-CN" altLang="en-US" sz="140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452</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478</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CN173</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CC155</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48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endParaRPr lang="zh-CN" altLang="en-US" sz="140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456</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478</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Cerulean N155</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Venus C155</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48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endParaRPr lang="zh-CN" altLang="en-US" sz="140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439</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479</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Cerulean N155</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CC155</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048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Yellow</a:t>
                      </a: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513</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521</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YN173</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YC173</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048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endParaRPr lang="zh-CN" altLang="en-US" sz="140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513</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521</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GN173</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YC173</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048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endParaRPr lang="zh-CN" altLang="en-US" sz="140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517</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527</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Citrine N173</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YC155</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048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endParaRPr lang="zh-CN" altLang="en-US" sz="140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515</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528</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Venus N155</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Venus C155</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048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endParaRPr lang="zh-CN" altLang="en-US" sz="140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515</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528</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Venus N173</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Venus C173</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048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endParaRPr lang="zh-CN" altLang="en-US" sz="140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526</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528</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Venus N173</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YC155</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3048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endParaRPr lang="zh-CN" altLang="en-US" sz="140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526</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528</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Citrine N173</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Venus C155</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3048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endParaRPr lang="zh-CN" altLang="en-US" sz="140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516</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529</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Citrine N155</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Citrine C155</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3048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endParaRPr lang="zh-CN" altLang="en-US" sz="140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516</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529</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Citrine N173</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Citrine C173</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3048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Red</a:t>
                      </a: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549</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570</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mRFP N168</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mRFP C169</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3048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endParaRPr lang="zh-CN" altLang="en-US" sz="140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549</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570</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mRFP N168</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mRFP C155</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3048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endParaRPr lang="zh-CN" altLang="en-US" sz="140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587</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610</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mCherry N159</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mCherry C160</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3048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endParaRPr lang="zh-CN" altLang="en-US" sz="140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endParaRPr lang="zh-CN" altLang="en-US" sz="140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endParaRPr lang="zh-CN" altLang="en-US" sz="140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mKate S158A N151</a:t>
                      </a: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lgn="l" eaLnBrk="1" hangingPunct="1">
                        <a:spcBef>
                          <a:spcPct val="20000"/>
                        </a:spcBef>
                        <a:buFont typeface="Wingdings" panose="05000000000000000000" pitchFamily="2" charset="2"/>
                        <a:buNone/>
                      </a:pPr>
                      <a:r>
                        <a:rPr lang="en-US" altLang="x-none" sz="1400" dirty="0">
                          <a:solidFill>
                            <a:schemeClr val="tx1"/>
                          </a:solidFill>
                          <a:effectLst>
                            <a:outerShdw blurRad="38100" dist="38100" dir="2700000">
                              <a:srgbClr val="000000"/>
                            </a:outerShdw>
                          </a:effectLst>
                          <a:latin typeface="Times New Roman" panose="02020603050405020304" pitchFamily="18" charset="0"/>
                          <a:ea typeface="黑体" panose="02010609060101010101" pitchFamily="2" charset="-122"/>
                        </a:rPr>
                        <a:t>mKate S158A C152</a:t>
                      </a: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22"/>
                  </a:ext>
                </a:extLst>
              </a:tr>
            </a:tbl>
          </a:graphicData>
        </a:graphic>
      </p:graphicFrame>
    </p:spTree>
  </p:cSld>
  <p:clrMapOvr>
    <a:masterClrMapping/>
  </p:clrMapOvr>
  <p:transition>
    <p:randomBar dir="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73729"/>
          <p:cNvSpPr>
            <a:spLocks noGrp="1"/>
          </p:cNvSpPr>
          <p:nvPr>
            <p:ph type="title"/>
          </p:nvPr>
        </p:nvSpPr>
        <p:spPr>
          <a:xfrm>
            <a:off x="1561465" y="160655"/>
            <a:ext cx="6969125" cy="1325880"/>
          </a:xfrm>
        </p:spPr>
        <p:txBody>
          <a:bodyPr anchor="ctr"/>
          <a:lstStyle/>
          <a:p>
            <a:r>
              <a:rPr lang="en-US" altLang="zh-CN" sz="2800"/>
              <a:t>Split fluorescent proteins--Bimolecular Fluorescent Complementation(BIFC)</a:t>
            </a:r>
            <a:endParaRPr lang="en-US" altLang="zh-CN"/>
          </a:p>
        </p:txBody>
      </p:sp>
      <p:graphicFrame>
        <p:nvGraphicFramePr>
          <p:cNvPr id="73731" name="内容占位符 73730"/>
          <p:cNvGraphicFramePr>
            <a:graphicFrameLocks noGrp="1"/>
          </p:cNvGraphicFramePr>
          <p:nvPr>
            <p:ph idx="1"/>
          </p:nvPr>
        </p:nvGraphicFramePr>
        <p:xfrm>
          <a:off x="900113" y="1412875"/>
          <a:ext cx="8291513" cy="5274183"/>
        </p:xfrm>
        <a:graphic>
          <a:graphicData uri="http://schemas.openxmlformats.org/drawingml/2006/table">
            <a:tbl>
              <a:tblPr/>
              <a:tblGrid>
                <a:gridCol w="1810385">
                  <a:extLst>
                    <a:ext uri="{9D8B030D-6E8A-4147-A177-3AD203B41FA5}">
                      <a16:colId xmlns:a16="http://schemas.microsoft.com/office/drawing/2014/main" val="20000"/>
                    </a:ext>
                  </a:extLst>
                </a:gridCol>
                <a:gridCol w="1505903">
                  <a:extLst>
                    <a:ext uri="{9D8B030D-6E8A-4147-A177-3AD203B41FA5}">
                      <a16:colId xmlns:a16="http://schemas.microsoft.com/office/drawing/2014/main" val="20001"/>
                    </a:ext>
                  </a:extLst>
                </a:gridCol>
                <a:gridCol w="1657350">
                  <a:extLst>
                    <a:ext uri="{9D8B030D-6E8A-4147-A177-3AD203B41FA5}">
                      <a16:colId xmlns:a16="http://schemas.microsoft.com/office/drawing/2014/main" val="20002"/>
                    </a:ext>
                  </a:extLst>
                </a:gridCol>
                <a:gridCol w="1658937">
                  <a:extLst>
                    <a:ext uri="{9D8B030D-6E8A-4147-A177-3AD203B41FA5}">
                      <a16:colId xmlns:a16="http://schemas.microsoft.com/office/drawing/2014/main" val="20003"/>
                    </a:ext>
                  </a:extLst>
                </a:gridCol>
                <a:gridCol w="1658938">
                  <a:extLst>
                    <a:ext uri="{9D8B030D-6E8A-4147-A177-3AD203B41FA5}">
                      <a16:colId xmlns:a16="http://schemas.microsoft.com/office/drawing/2014/main" val="20004"/>
                    </a:ext>
                  </a:extLst>
                </a:gridCol>
              </a:tblGrid>
              <a:tr h="639763">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800">
                          <a:solidFill>
                            <a:srgbClr val="FFFFFF"/>
                          </a:solidFill>
                          <a:latin typeface="Calibri" panose="020F0502020204030204" charset="0"/>
                          <a:ea typeface="宋体" panose="02010600030101010101" pitchFamily="2" charset="-122"/>
                        </a:rPr>
                        <a:t>fluorescent  protein </a:t>
                      </a:r>
                      <a:endParaRPr lang="zh-CN" altLang="en-US" sz="18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800">
                          <a:solidFill>
                            <a:srgbClr val="FFFFFF"/>
                          </a:solidFill>
                          <a:latin typeface="Calibri" panose="020F0502020204030204" charset="0"/>
                          <a:ea typeface="宋体" panose="02010600030101010101" pitchFamily="2" charset="-122"/>
                        </a:rPr>
                        <a:t>N-part</a:t>
                      </a:r>
                      <a:endParaRPr lang="zh-CN" altLang="en-US" sz="18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800">
                          <a:solidFill>
                            <a:srgbClr val="FFFFFF"/>
                          </a:solidFill>
                          <a:latin typeface="Calibri" panose="020F0502020204030204" charset="0"/>
                          <a:ea typeface="宋体" panose="02010600030101010101" pitchFamily="2" charset="-122"/>
                        </a:rPr>
                        <a:t>C-part</a:t>
                      </a:r>
                      <a:endParaRPr lang="zh-CN" altLang="en-US" sz="18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8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800">
                        <a:solidFill>
                          <a:srgbClr val="FFFFFF"/>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extLst>
                  <a:ext uri="{0D108BD9-81ED-4DB2-BD59-A6C34878D82A}">
                    <a16:rowId xmlns:a16="http://schemas.microsoft.com/office/drawing/2014/main" val="10000"/>
                  </a:ext>
                </a:extLst>
              </a:tr>
              <a:tr h="604837">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t>Green Fluorescent protein(GFP)</a:t>
                      </a:r>
                      <a:endParaRPr lang="zh-CN" altLang="en-US" sz="1400"/>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t>NG155</a:t>
                      </a:r>
                    </a:p>
                    <a:p>
                      <a:pPr marL="0" lvl="0" indent="0">
                        <a:buNone/>
                      </a:pPr>
                      <a:r>
                        <a:rPr lang="en-US" altLang="zh-CN" sz="1400"/>
                        <a:t>NG173</a:t>
                      </a:r>
                      <a:endParaRPr lang="zh-CN" altLang="en-US" sz="1400"/>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t>CG155</a:t>
                      </a:r>
                    </a:p>
                    <a:p>
                      <a:pPr marL="0" lvl="0" indent="0">
                        <a:buNone/>
                      </a:pPr>
                      <a:r>
                        <a:rPr lang="en-US" altLang="zh-CN" sz="1400"/>
                        <a:t>CG173</a:t>
                      </a:r>
                      <a:endParaRPr lang="zh-CN" altLang="en-US" sz="1400"/>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8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8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1"/>
                  </a:ext>
                </a:extLst>
              </a:tr>
              <a:tr h="696913">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sym typeface="+mn-ea"/>
                        </a:rPr>
                        <a:t>Blue Fluorescent protein(BFP)</a:t>
                      </a:r>
                      <a:endParaRPr lang="en-US" altLang="zh-CN" sz="1400"/>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800" b="0">
                          <a:solidFill>
                            <a:srgbClr val="000000"/>
                          </a:solidFill>
                          <a:latin typeface="Calibri" panose="020F0502020204030204" charset="0"/>
                          <a:ea typeface="宋体" panose="02010600030101010101" pitchFamily="2" charset="-122"/>
                        </a:rPr>
                        <a:t>NB155</a:t>
                      </a:r>
                    </a:p>
                    <a:p>
                      <a:pPr marL="0" lvl="0" indent="0">
                        <a:buNone/>
                      </a:pPr>
                      <a:r>
                        <a:rPr lang="en-US" altLang="zh-CN" sz="1800" b="0">
                          <a:solidFill>
                            <a:srgbClr val="000000"/>
                          </a:solidFill>
                          <a:latin typeface="Calibri" panose="020F0502020204030204" charset="0"/>
                          <a:ea typeface="宋体" panose="02010600030101010101" pitchFamily="2" charset="-122"/>
                        </a:rPr>
                        <a:t>NB173</a:t>
                      </a:r>
                      <a:endParaRPr lang="zh-CN" altLang="en-US" sz="18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800" b="0">
                          <a:solidFill>
                            <a:srgbClr val="000000"/>
                          </a:solidFill>
                          <a:latin typeface="Calibri" panose="020F0502020204030204" charset="0"/>
                          <a:ea typeface="宋体" panose="02010600030101010101" pitchFamily="2" charset="-122"/>
                        </a:rPr>
                        <a:t>CB155</a:t>
                      </a:r>
                    </a:p>
                    <a:p>
                      <a:pPr marL="0" lvl="0" indent="0">
                        <a:buNone/>
                      </a:pPr>
                      <a:r>
                        <a:rPr lang="en-US" altLang="zh-CN" sz="1800" b="0">
                          <a:solidFill>
                            <a:srgbClr val="000000"/>
                          </a:solidFill>
                          <a:latin typeface="Calibri" panose="020F0502020204030204" charset="0"/>
                          <a:ea typeface="宋体" panose="02010600030101010101" pitchFamily="2" charset="-122"/>
                        </a:rPr>
                        <a:t>CB173</a:t>
                      </a:r>
                      <a:endParaRPr lang="zh-CN" altLang="en-US" sz="18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8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8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2"/>
                  </a:ext>
                </a:extLst>
              </a:tr>
              <a:tr h="695325">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t>Cyan fluorescent protein(CFP)</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800" b="0">
                          <a:solidFill>
                            <a:srgbClr val="000000"/>
                          </a:solidFill>
                          <a:latin typeface="Calibri" panose="020F0502020204030204" charset="0"/>
                          <a:ea typeface="宋体" panose="02010600030101010101" pitchFamily="2" charset="-122"/>
                        </a:rPr>
                        <a:t>NC155</a:t>
                      </a:r>
                    </a:p>
                    <a:p>
                      <a:pPr marL="0" lvl="0" indent="0">
                        <a:buNone/>
                      </a:pPr>
                      <a:r>
                        <a:rPr lang="en-US" altLang="zh-CN" sz="1800" b="0">
                          <a:solidFill>
                            <a:srgbClr val="000000"/>
                          </a:solidFill>
                          <a:latin typeface="Calibri" panose="020F0502020204030204" charset="0"/>
                          <a:ea typeface="宋体" panose="02010600030101010101" pitchFamily="2" charset="-122"/>
                        </a:rPr>
                        <a:t>NC173</a:t>
                      </a:r>
                      <a:endParaRPr lang="zh-CN" altLang="en-US" sz="18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800" b="0">
                          <a:solidFill>
                            <a:srgbClr val="000000"/>
                          </a:solidFill>
                          <a:latin typeface="Calibri" panose="020F0502020204030204" charset="0"/>
                          <a:ea typeface="宋体" panose="02010600030101010101" pitchFamily="2" charset="-122"/>
                        </a:rPr>
                        <a:t>CC155</a:t>
                      </a:r>
                    </a:p>
                    <a:p>
                      <a:pPr marL="0" lvl="0" indent="0">
                        <a:buNone/>
                      </a:pPr>
                      <a:r>
                        <a:rPr lang="en-US" altLang="zh-CN" sz="1800" b="0">
                          <a:solidFill>
                            <a:srgbClr val="000000"/>
                          </a:solidFill>
                          <a:latin typeface="Calibri" panose="020F0502020204030204" charset="0"/>
                          <a:ea typeface="宋体" panose="02010600030101010101" pitchFamily="2" charset="-122"/>
                        </a:rPr>
                        <a:t>CC173</a:t>
                      </a:r>
                      <a:endParaRPr lang="zh-CN" altLang="en-US" sz="18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8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8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3"/>
                  </a:ext>
                </a:extLst>
              </a:tr>
              <a:tr h="6985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t>Yellow fluorescent protein(YFP)</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t>NY155</a:t>
                      </a:r>
                    </a:p>
                    <a:p>
                      <a:pPr marL="0" lvl="0" indent="0">
                        <a:buNone/>
                      </a:pPr>
                      <a:r>
                        <a:rPr lang="en-US" altLang="zh-CN" sz="1400"/>
                        <a:t>NY173</a:t>
                      </a:r>
                      <a:endParaRPr lang="zh-CN" altLang="en-US" sz="1400"/>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t>CY155</a:t>
                      </a:r>
                    </a:p>
                    <a:p>
                      <a:pPr marL="0" lvl="0" indent="0">
                        <a:buNone/>
                      </a:pPr>
                      <a:r>
                        <a:rPr lang="en-US" altLang="zh-CN" sz="1400"/>
                        <a:t>CY173</a:t>
                      </a:r>
                      <a:endParaRPr lang="zh-CN" altLang="en-US" sz="1400"/>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800" b="0">
                          <a:solidFill>
                            <a:srgbClr val="000000"/>
                          </a:solidFill>
                          <a:latin typeface="Calibri" panose="020F0502020204030204" charset="0"/>
                          <a:ea typeface="宋体" panose="02010600030101010101" pitchFamily="2" charset="-122"/>
                        </a:rPr>
                        <a:t>503nm</a:t>
                      </a:r>
                    </a:p>
                    <a:p>
                      <a:pPr marL="0" lvl="0" indent="0">
                        <a:buNone/>
                      </a:pPr>
                      <a:r>
                        <a:rPr lang="en-US" altLang="zh-CN" sz="1800" b="0">
                          <a:solidFill>
                            <a:srgbClr val="000000"/>
                          </a:solidFill>
                          <a:latin typeface="Calibri" panose="020F0502020204030204" charset="0"/>
                          <a:ea typeface="宋体" panose="02010600030101010101" pitchFamily="2" charset="-122"/>
                        </a:rPr>
                        <a:t>515nm</a:t>
                      </a:r>
                      <a:endParaRPr lang="zh-CN" altLang="en-US" sz="18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800" b="0">
                          <a:solidFill>
                            <a:srgbClr val="000000"/>
                          </a:solidFill>
                          <a:latin typeface="Calibri" panose="020F0502020204030204" charset="0"/>
                          <a:ea typeface="宋体" panose="02010600030101010101" pitchFamily="2" charset="-122"/>
                        </a:rPr>
                        <a:t>515nm</a:t>
                      </a:r>
                    </a:p>
                    <a:p>
                      <a:pPr marL="0" lvl="0" indent="0">
                        <a:buNone/>
                      </a:pPr>
                      <a:r>
                        <a:rPr lang="en-US" altLang="zh-CN" sz="1800" b="0">
                          <a:solidFill>
                            <a:srgbClr val="000000"/>
                          </a:solidFill>
                          <a:latin typeface="Calibri" panose="020F0502020204030204" charset="0"/>
                          <a:ea typeface="宋体" panose="02010600030101010101" pitchFamily="2" charset="-122"/>
                        </a:rPr>
                        <a:t>527nm</a:t>
                      </a:r>
                      <a:endParaRPr lang="zh-CN" altLang="en-US" sz="18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4"/>
                  </a:ext>
                </a:extLst>
              </a:tr>
              <a:tr h="1023937">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t>mCherry</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800" b="0">
                          <a:solidFill>
                            <a:srgbClr val="000000"/>
                          </a:solidFill>
                          <a:latin typeface="Calibri" panose="020F0502020204030204" charset="0"/>
                          <a:ea typeface="宋体" panose="02010600030101010101" pitchFamily="2" charset="-122"/>
                        </a:rPr>
                        <a:t>136/137</a:t>
                      </a:r>
                    </a:p>
                    <a:p>
                      <a:pPr marL="0" lvl="0" indent="0">
                        <a:buNone/>
                      </a:pPr>
                      <a:r>
                        <a:rPr lang="en-US" altLang="zh-CN" sz="1800" b="0">
                          <a:solidFill>
                            <a:srgbClr val="000000"/>
                          </a:solidFill>
                          <a:latin typeface="Calibri" panose="020F0502020204030204" charset="0"/>
                          <a:ea typeface="宋体" panose="02010600030101010101" pitchFamily="2" charset="-122"/>
                        </a:rPr>
                        <a:t>159/160</a:t>
                      </a:r>
                    </a:p>
                    <a:p>
                      <a:pPr marL="0" lvl="0" indent="0">
                        <a:buNone/>
                      </a:pPr>
                      <a:r>
                        <a:rPr lang="en-US" altLang="zh-CN" sz="1800" b="0">
                          <a:solidFill>
                            <a:srgbClr val="000000"/>
                          </a:solidFill>
                          <a:latin typeface="Calibri" panose="020F0502020204030204" charset="0"/>
                          <a:ea typeface="宋体" panose="02010600030101010101" pitchFamily="2" charset="-122"/>
                        </a:rPr>
                        <a:t>174/175</a:t>
                      </a:r>
                      <a:endParaRPr lang="zh-CN" altLang="en-US" sz="18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8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800" b="0">
                          <a:solidFill>
                            <a:srgbClr val="000000"/>
                          </a:solidFill>
                          <a:latin typeface="Calibri" panose="020F0502020204030204" charset="0"/>
                          <a:ea typeface="宋体" panose="02010600030101010101" pitchFamily="2" charset="-122"/>
                        </a:rPr>
                        <a:t>587nm</a:t>
                      </a:r>
                      <a:endParaRPr lang="zh-CN" altLang="en-US" sz="18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800" b="0">
                          <a:solidFill>
                            <a:srgbClr val="000000"/>
                          </a:solidFill>
                          <a:latin typeface="Calibri" panose="020F0502020204030204" charset="0"/>
                          <a:ea typeface="宋体" panose="02010600030101010101" pitchFamily="2" charset="-122"/>
                        </a:rPr>
                        <a:t>610 nm</a:t>
                      </a:r>
                      <a:endParaRPr lang="zh-CN" altLang="en-US" sz="18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5"/>
                  </a:ext>
                </a:extLst>
              </a:tr>
              <a:tr h="914400">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400"/>
                        <a:t>venus</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800" b="0">
                          <a:solidFill>
                            <a:srgbClr val="000000"/>
                          </a:solidFill>
                          <a:latin typeface="Calibri" panose="020F0502020204030204" charset="0"/>
                          <a:ea typeface="宋体" panose="02010600030101010101" pitchFamily="2" charset="-122"/>
                        </a:rPr>
                        <a:t>VN210 (amino acids 1–210) </a:t>
                      </a:r>
                      <a:endParaRPr lang="zh-CN" altLang="en-US" sz="18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r>
                        <a:rPr lang="en-US" altLang="zh-CN" sz="1800" b="0">
                          <a:solidFill>
                            <a:srgbClr val="000000"/>
                          </a:solidFill>
                          <a:latin typeface="Calibri" panose="020F0502020204030204" charset="0"/>
                          <a:ea typeface="宋体" panose="02010600030101010101" pitchFamily="2" charset="-122"/>
                        </a:rPr>
                        <a:t>VC210 (amino acids 210–238)</a:t>
                      </a:r>
                      <a:endParaRPr lang="zh-CN" altLang="en-US" sz="18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8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Font typeface="Wingdings" panose="05000000000000000000" pitchFamily="2" charset="2"/>
                        <a:buChar char="l"/>
                        <a:defRPr sz="3600" b="1" i="0" u="none" kern="1200" baseline="0">
                          <a:solidFill>
                            <a:schemeClr val="accent2"/>
                          </a:solidFill>
                          <a:latin typeface="Arial" panose="020B0604020202020204" pitchFamily="34" charset="0"/>
                          <a:ea typeface="黑体" panose="02010609060101010101" pitchFamily="2" charset="-122"/>
                        </a:defRPr>
                      </a:lvl1pPr>
                      <a:lvl2pPr marL="742950" lvl="1" indent="-285750">
                        <a:defRPr sz="2800" kern="1200">
                          <a:solidFill>
                            <a:schemeClr val="tx1"/>
                          </a:solidFill>
                          <a:ea typeface="华文细黑" pitchFamily="2" charset="-122"/>
                        </a:defRPr>
                      </a:lvl2pPr>
                      <a:lvl3pPr marL="1143000" lvl="2" indent="-228600">
                        <a:defRPr sz="2800" kern="1200"/>
                      </a:lvl3pPr>
                      <a:lvl4pPr marL="1600200" lvl="3" indent="-228600">
                        <a:defRPr sz="2000" kern="1200"/>
                      </a:lvl4pPr>
                      <a:lvl5pPr marL="2057400" lvl="4" indent="-228600">
                        <a:defRPr sz="2000" kern="1200"/>
                      </a:lvl5pPr>
                    </a:lstStyle>
                    <a:p>
                      <a:pPr marL="0" lvl="0" indent="0">
                        <a:buNone/>
                      </a:pPr>
                      <a:endParaRPr lang="zh-CN" altLang="en-US" sz="1800" b="0">
                        <a:solidFill>
                          <a:srgbClr val="000000"/>
                        </a:solidFill>
                        <a:latin typeface="Calibri" panose="020F0502020204030204" charset="0"/>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extLst>
                  <a:ext uri="{0D108BD9-81ED-4DB2-BD59-A6C34878D82A}">
                    <a16:rowId xmlns:a16="http://schemas.microsoft.com/office/drawing/2014/main" val="10006"/>
                  </a:ext>
                </a:extLst>
              </a:tr>
            </a:tbl>
          </a:graphicData>
        </a:graphic>
      </p:graphicFrame>
    </p:spTree>
  </p:cSld>
  <p:clrMapOvr>
    <a:masterClrMapping/>
  </p:clrMapOvr>
  <p:transition>
    <p:randomBar dir="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p:cNvSpPr>
          <p:nvPr>
            <p:ph type="title" idx="4294967295"/>
          </p:nvPr>
        </p:nvSpPr>
        <p:spPr>
          <a:xfrm>
            <a:off x="1835150" y="274638"/>
            <a:ext cx="6851650" cy="993775"/>
          </a:xfrm>
        </p:spPr>
        <p:txBody>
          <a:bodyPr wrap="square" anchor="ctr">
            <a:normAutofit fontScale="90000"/>
          </a:bodyPr>
          <a:lstStyle/>
          <a:p>
            <a:pPr eaLnBrk="1" hangingPunct="1"/>
            <a:r>
              <a:rPr lang="en-US" altLang="zh-CN" sz="3600" dirty="0"/>
              <a:t>Bimolecular Fluorescence Complementation (BiFC): Pros</a:t>
            </a:r>
          </a:p>
        </p:txBody>
      </p:sp>
      <p:sp>
        <p:nvSpPr>
          <p:cNvPr id="74755" name="Rectangle 3"/>
          <p:cNvSpPr>
            <a:spLocks noGrp="1"/>
          </p:cNvSpPr>
          <p:nvPr>
            <p:ph type="body" idx="4294967295"/>
          </p:nvPr>
        </p:nvSpPr>
        <p:spPr>
          <a:xfrm>
            <a:off x="250825" y="1700213"/>
            <a:ext cx="8642350" cy="4319587"/>
          </a:xfrm>
        </p:spPr>
        <p:txBody>
          <a:bodyPr wrap="square" anchor="t">
            <a:normAutofit fontScale="92500"/>
          </a:bodyPr>
          <a:lstStyle/>
          <a:p>
            <a:pPr eaLnBrk="1" hangingPunct="1">
              <a:lnSpc>
                <a:spcPct val="80000"/>
              </a:lnSpc>
            </a:pPr>
            <a:r>
              <a:rPr lang="en-US" altLang="zh-CN" sz="2400" b="0" dirty="0">
                <a:solidFill>
                  <a:schemeClr val="tx1"/>
                </a:solidFill>
              </a:rPr>
              <a:t>Enables </a:t>
            </a:r>
            <a:r>
              <a:rPr lang="en-US" altLang="zh-CN" sz="2400" b="0" dirty="0">
                <a:solidFill>
                  <a:srgbClr val="FF3399"/>
                </a:solidFill>
              </a:rPr>
              <a:t>direct visualization</a:t>
            </a:r>
            <a:r>
              <a:rPr lang="en-US" altLang="zh-CN" sz="2400" b="0" dirty="0">
                <a:solidFill>
                  <a:schemeClr val="tx1"/>
                </a:solidFill>
              </a:rPr>
              <a:t> of protein interactions and does not rely on their secondary effects</a:t>
            </a:r>
          </a:p>
          <a:p>
            <a:pPr eaLnBrk="1" hangingPunct="1">
              <a:lnSpc>
                <a:spcPct val="80000"/>
              </a:lnSpc>
            </a:pPr>
            <a:r>
              <a:rPr lang="en-US" altLang="zh-CN" sz="2400" b="0" dirty="0">
                <a:solidFill>
                  <a:schemeClr val="tx1"/>
                </a:solidFill>
              </a:rPr>
              <a:t>Interactions can be visualized in </a:t>
            </a:r>
            <a:r>
              <a:rPr lang="en-US" altLang="zh-CN" sz="2400" b="0" dirty="0">
                <a:solidFill>
                  <a:srgbClr val="FF3399"/>
                </a:solidFill>
              </a:rPr>
              <a:t>living cells</a:t>
            </a:r>
            <a:r>
              <a:rPr lang="en-US" altLang="zh-CN" sz="2400" b="0" dirty="0">
                <a:solidFill>
                  <a:schemeClr val="tx1"/>
                </a:solidFill>
              </a:rPr>
              <a:t>, eliminating potential artifacts associated with cell lysis or fixation</a:t>
            </a:r>
          </a:p>
          <a:p>
            <a:pPr eaLnBrk="1" hangingPunct="1">
              <a:lnSpc>
                <a:spcPct val="80000"/>
              </a:lnSpc>
            </a:pPr>
            <a:r>
              <a:rPr lang="en-US" altLang="zh-CN" sz="2400" b="0" dirty="0">
                <a:solidFill>
                  <a:schemeClr val="tx1"/>
                </a:solidFill>
              </a:rPr>
              <a:t>Proteins are expressed in a </a:t>
            </a:r>
            <a:r>
              <a:rPr lang="en-US" altLang="zh-CN" sz="2400" b="0" dirty="0">
                <a:solidFill>
                  <a:srgbClr val="FF3399"/>
                </a:solidFill>
              </a:rPr>
              <a:t>relevant biological context</a:t>
            </a:r>
            <a:r>
              <a:rPr lang="en-US" altLang="zh-CN" sz="2400" b="0" dirty="0">
                <a:solidFill>
                  <a:schemeClr val="tx1"/>
                </a:solidFill>
              </a:rPr>
              <a:t>, ideally at levels comparable to their endogenous counterparts</a:t>
            </a:r>
          </a:p>
          <a:p>
            <a:pPr eaLnBrk="1" hangingPunct="1">
              <a:lnSpc>
                <a:spcPct val="80000"/>
              </a:lnSpc>
            </a:pPr>
            <a:r>
              <a:rPr lang="en-US" altLang="zh-CN" sz="2400" b="0" dirty="0">
                <a:solidFill>
                  <a:schemeClr val="tx1"/>
                </a:solidFill>
              </a:rPr>
              <a:t>Enables determination of the </a:t>
            </a:r>
            <a:r>
              <a:rPr lang="en-US" altLang="zh-CN" sz="2400" b="0" dirty="0">
                <a:solidFill>
                  <a:srgbClr val="FF3399"/>
                </a:solidFill>
              </a:rPr>
              <a:t>subcellular sites</a:t>
            </a:r>
            <a:r>
              <a:rPr lang="en-US" altLang="zh-CN" sz="2400" b="0" dirty="0">
                <a:solidFill>
                  <a:schemeClr val="tx1"/>
                </a:solidFill>
              </a:rPr>
              <a:t> of protein interactions</a:t>
            </a:r>
          </a:p>
          <a:p>
            <a:pPr eaLnBrk="1" hangingPunct="1">
              <a:lnSpc>
                <a:spcPct val="80000"/>
              </a:lnSpc>
            </a:pPr>
            <a:r>
              <a:rPr lang="en-US" altLang="zh-CN" sz="2400" b="0" dirty="0">
                <a:solidFill>
                  <a:schemeClr val="tx1"/>
                </a:solidFill>
              </a:rPr>
              <a:t>BiFC assay </a:t>
            </a:r>
            <a:r>
              <a:rPr lang="en-US" altLang="zh-CN" sz="2400" b="0" dirty="0">
                <a:solidFill>
                  <a:srgbClr val="FF3399"/>
                </a:solidFill>
              </a:rPr>
              <a:t>does not require stoichiometric</a:t>
            </a:r>
            <a:r>
              <a:rPr lang="en-US" altLang="zh-CN" sz="2400" b="0" dirty="0">
                <a:solidFill>
                  <a:schemeClr val="tx1"/>
                </a:solidFill>
              </a:rPr>
              <a:t> complex formation but can detect interactions between subpopulations of each protein</a:t>
            </a:r>
          </a:p>
          <a:p>
            <a:pPr eaLnBrk="1" hangingPunct="1">
              <a:lnSpc>
                <a:spcPct val="80000"/>
              </a:lnSpc>
            </a:pPr>
            <a:r>
              <a:rPr lang="en-US" altLang="zh-CN" sz="2400" b="0" dirty="0">
                <a:solidFill>
                  <a:schemeClr val="tx1"/>
                </a:solidFill>
              </a:rPr>
              <a:t>BiFC </a:t>
            </a:r>
            <a:r>
              <a:rPr lang="en-US" altLang="zh-CN" sz="2400" b="0" dirty="0">
                <a:solidFill>
                  <a:srgbClr val="FF3399"/>
                </a:solidFill>
              </a:rPr>
              <a:t>does not require specialized equipment</a:t>
            </a:r>
            <a:r>
              <a:rPr lang="en-US" altLang="zh-CN" sz="2400" b="0" dirty="0">
                <a:solidFill>
                  <a:schemeClr val="tx1"/>
                </a:solidFill>
              </a:rPr>
              <a:t>, apart from an inverted fluorescence microscope equipped with objectives that allow imaging of fluorescence in cells</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7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47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4"/>
          <p:cNvSpPr>
            <a:spLocks noGrp="1"/>
          </p:cNvSpPr>
          <p:nvPr>
            <p:ph type="title" idx="4294967295"/>
          </p:nvPr>
        </p:nvSpPr>
        <p:spPr>
          <a:xfrm>
            <a:off x="1763713" y="333375"/>
            <a:ext cx="6851650" cy="417513"/>
          </a:xfrm>
        </p:spPr>
        <p:txBody>
          <a:bodyPr wrap="square" anchor="ctr">
            <a:normAutofit fontScale="90000"/>
          </a:bodyPr>
          <a:lstStyle/>
          <a:p>
            <a:pPr eaLnBrk="1" hangingPunct="1"/>
            <a:r>
              <a:rPr lang="en-US" altLang="zh-CN" sz="3600" dirty="0"/>
              <a:t>Making BiFC Better</a:t>
            </a:r>
          </a:p>
        </p:txBody>
      </p:sp>
      <p:sp>
        <p:nvSpPr>
          <p:cNvPr id="75779" name="Rectangle 3"/>
          <p:cNvSpPr>
            <a:spLocks noGrp="1"/>
          </p:cNvSpPr>
          <p:nvPr>
            <p:ph type="body" idx="4294967295"/>
          </p:nvPr>
        </p:nvSpPr>
        <p:spPr>
          <a:xfrm>
            <a:off x="755650" y="1052513"/>
            <a:ext cx="8388350" cy="5432425"/>
          </a:xfrm>
        </p:spPr>
        <p:txBody>
          <a:bodyPr vert="horz" wrap="square" anchor="t"/>
          <a:lstStyle/>
          <a:p>
            <a:pPr lvl="0" eaLnBrk="1" fontAlgn="base" hangingPunct="1">
              <a:lnSpc>
                <a:spcPct val="110000"/>
              </a:lnSpc>
            </a:pPr>
            <a:r>
              <a:rPr lang="en-US" altLang="x-none" sz="1800" strike="noStrike" noProof="1">
                <a:effectLst>
                  <a:outerShdw blurRad="38100" dist="38100" dir="2700000">
                    <a:srgbClr val="FFFFFF"/>
                  </a:outerShdw>
                </a:effectLst>
                <a:cs typeface="Arial" panose="020B0604020202020204" pitchFamily="34" charset="0"/>
              </a:rPr>
              <a:t>Limitation 1</a:t>
            </a:r>
          </a:p>
          <a:p>
            <a:pPr lvl="1" eaLnBrk="1" fontAlgn="base" hangingPunct="1">
              <a:lnSpc>
                <a:spcPct val="120000"/>
              </a:lnSpc>
            </a:pPr>
            <a:r>
              <a:rPr lang="en-US" altLang="x-none" sz="1800" strike="noStrike" noProof="1">
                <a:effectLst>
                  <a:outerShdw blurRad="38100" dist="38100" dir="2700000">
                    <a:srgbClr val="FFFFFF"/>
                  </a:outerShdw>
                </a:effectLst>
                <a:ea typeface="Times New Roman" panose="02020603050405020304" pitchFamily="18" charset="0"/>
                <a:cs typeface="Arial" panose="020B0604020202020204" pitchFamily="34" charset="0"/>
              </a:rPr>
              <a:t>Originally based on the complementation of two nonfluorescent N- and C-terminal fragments from an enhanced yellow fluorescent protein (EYFP) </a:t>
            </a:r>
          </a:p>
          <a:p>
            <a:pPr lvl="1" eaLnBrk="1" fontAlgn="base" hangingPunct="1">
              <a:lnSpc>
                <a:spcPct val="120000"/>
              </a:lnSpc>
            </a:pPr>
            <a:r>
              <a:rPr lang="en-US" altLang="x-none" sz="1800" strike="noStrike" noProof="1">
                <a:solidFill>
                  <a:srgbClr val="66FF33"/>
                </a:solidFill>
                <a:ea typeface="Times New Roman" panose="02020603050405020304" pitchFamily="18" charset="0"/>
                <a:cs typeface="Arial" panose="020B0604020202020204" pitchFamily="34" charset="0"/>
              </a:rPr>
              <a:t>YPF</a:t>
            </a:r>
            <a:r>
              <a:rPr lang="en-US" altLang="x-none" sz="1800" strike="noStrike" noProof="1">
                <a:solidFill>
                  <a:srgbClr val="66FF33"/>
                </a:solidFill>
                <a:effectLst>
                  <a:outerShdw blurRad="38100" dist="38100" dir="2700000">
                    <a:srgbClr val="000000"/>
                  </a:outerShdw>
                </a:effectLst>
                <a:ea typeface="Times New Roman" panose="02020603050405020304" pitchFamily="18" charset="0"/>
                <a:cs typeface="Arial" panose="020B0604020202020204" pitchFamily="34" charset="0"/>
              </a:rPr>
              <a:t> </a:t>
            </a:r>
            <a:r>
              <a:rPr lang="en-US" altLang="x-none" sz="1800" strike="noStrike" noProof="1">
                <a:effectLst>
                  <a:outerShdw blurRad="38100" dist="38100" dir="2700000">
                    <a:srgbClr val="FFFFFF"/>
                  </a:outerShdw>
                </a:effectLst>
                <a:ea typeface="Times New Roman" panose="02020603050405020304" pitchFamily="18" charset="0"/>
                <a:cs typeface="Arial" panose="020B0604020202020204" pitchFamily="34" charset="0"/>
              </a:rPr>
              <a:t>chromophore maturation </a:t>
            </a:r>
            <a:r>
              <a:rPr lang="en-US" altLang="x-none" sz="1800" strike="noStrike" noProof="1">
                <a:solidFill>
                  <a:srgbClr val="FF3399"/>
                </a:solidFill>
                <a:effectLst>
                  <a:outerShdw blurRad="38100" dist="38100" dir="2700000">
                    <a:srgbClr val="000000"/>
                  </a:outerShdw>
                </a:effectLst>
                <a:ea typeface="Times New Roman" panose="02020603050405020304" pitchFamily="18" charset="0"/>
                <a:cs typeface="Arial" panose="020B0604020202020204" pitchFamily="34" charset="0"/>
              </a:rPr>
              <a:t>sensitivity to higher temperatures</a:t>
            </a:r>
            <a:r>
              <a:rPr lang="en-US" altLang="x-none" sz="1800" strike="noStrike" noProof="1">
                <a:effectLst>
                  <a:outerShdw blurRad="38100" dist="38100" dir="2700000">
                    <a:srgbClr val="FFFFFF"/>
                  </a:outerShdw>
                </a:effectLst>
                <a:ea typeface="Times New Roman" panose="02020603050405020304" pitchFamily="18" charset="0"/>
                <a:cs typeface="Arial" panose="020B0604020202020204" pitchFamily="34" charset="0"/>
              </a:rPr>
              <a:t> requires preincubation at lower temperatures </a:t>
            </a:r>
            <a:r>
              <a:rPr lang="zh-CN" altLang="en-US" sz="1800" strike="noStrike" noProof="1">
                <a:effectLst>
                  <a:outerShdw blurRad="38100" dist="38100" dir="2700000">
                    <a:srgbClr val="FFFFFF"/>
                  </a:outerShdw>
                </a:effectLst>
                <a:ea typeface="Times New Roman" panose="02020603050405020304" pitchFamily="18" charset="0"/>
                <a:cs typeface="Arial" panose="020B0604020202020204" pitchFamily="34" charset="0"/>
              </a:rPr>
              <a:t>（</a:t>
            </a:r>
            <a:r>
              <a:rPr lang="en-US" altLang="x-none" sz="1800" strike="noStrike" noProof="1">
                <a:effectLst>
                  <a:outerShdw blurRad="38100" dist="38100" dir="2700000">
                    <a:srgbClr val="FFFFFF"/>
                  </a:outerShdw>
                </a:effectLst>
                <a:ea typeface="Times New Roman" panose="02020603050405020304" pitchFamily="18" charset="0"/>
                <a:cs typeface="Arial" panose="020B0604020202020204" pitchFamily="34" charset="0"/>
              </a:rPr>
              <a:t>30</a:t>
            </a:r>
            <a:r>
              <a:rPr lang="en-US" altLang="x-none" sz="1800" strike="noStrike" noProof="1">
                <a:effectLst>
                  <a:outerShdw blurRad="38100" dist="38100" dir="2700000">
                    <a:srgbClr val="FFFFFF"/>
                  </a:outerShdw>
                </a:effectLst>
                <a:ea typeface="宋体" panose="02010600030101010101" pitchFamily="2" charset="-122"/>
                <a:cs typeface="Arial" panose="020B0604020202020204" pitchFamily="34" charset="0"/>
              </a:rPr>
              <a:t>℃</a:t>
            </a:r>
            <a:r>
              <a:rPr lang="en-US" altLang="x-none" sz="1800" strike="noStrike" noProof="1">
                <a:effectLst>
                  <a:outerShdw blurRad="38100" dist="38100" dir="2700000">
                    <a:srgbClr val="FFFFFF"/>
                  </a:outerShdw>
                </a:effectLst>
                <a:ea typeface="Times New Roman" panose="02020603050405020304" pitchFamily="18" charset="0"/>
                <a:cs typeface="Arial" panose="020B0604020202020204" pitchFamily="34" charset="0"/>
              </a:rPr>
              <a:t>   0-24hr</a:t>
            </a:r>
            <a:r>
              <a:rPr lang="zh-CN" altLang="en-US" sz="1800" strike="noStrike" noProof="1">
                <a:effectLst>
                  <a:outerShdw blurRad="38100" dist="38100" dir="2700000">
                    <a:srgbClr val="FFFFFF"/>
                  </a:outerShdw>
                </a:effectLst>
                <a:ea typeface="Times New Roman" panose="02020603050405020304" pitchFamily="18" charset="0"/>
                <a:cs typeface="Arial" panose="020B0604020202020204" pitchFamily="34" charset="0"/>
              </a:rPr>
              <a:t>） </a:t>
            </a:r>
            <a:r>
              <a:rPr lang="en-US" altLang="x-none" sz="1800" strike="noStrike" noProof="1">
                <a:effectLst>
                  <a:outerShdw blurRad="38100" dist="38100" dir="2700000">
                    <a:srgbClr val="FFFFFF"/>
                  </a:outerShdw>
                </a:effectLst>
                <a:ea typeface="Times New Roman" panose="02020603050405020304" pitchFamily="18" charset="0"/>
                <a:cs typeface="Arial" panose="020B0604020202020204" pitchFamily="34" charset="0"/>
              </a:rPr>
              <a:t>prior to visualization</a:t>
            </a:r>
          </a:p>
          <a:p>
            <a:pPr lvl="0" eaLnBrk="1" fontAlgn="base" hangingPunct="1">
              <a:lnSpc>
                <a:spcPct val="110000"/>
              </a:lnSpc>
            </a:pPr>
            <a:r>
              <a:rPr lang="en-US" altLang="x-none" sz="1800" strike="noStrike" noProof="1">
                <a:effectLst>
                  <a:outerShdw blurRad="38100" dist="38100" dir="2700000">
                    <a:srgbClr val="FFFFFF"/>
                  </a:outerShdw>
                </a:effectLst>
                <a:cs typeface="Arial" panose="020B0604020202020204" pitchFamily="34" charset="0"/>
              </a:rPr>
              <a:t>Overcome</a:t>
            </a:r>
          </a:p>
          <a:p>
            <a:pPr lvl="1" eaLnBrk="1" fontAlgn="base" hangingPunct="1">
              <a:lnSpc>
                <a:spcPct val="110000"/>
              </a:lnSpc>
            </a:pPr>
            <a:r>
              <a:rPr lang="en-US" altLang="x-none" sz="1800" strike="noStrike" noProof="1">
                <a:effectLst>
                  <a:outerShdw blurRad="38100" dist="38100" dir="2700000">
                    <a:srgbClr val="FFFFFF"/>
                  </a:outerShdw>
                </a:effectLst>
                <a:cs typeface="Arial" panose="020B0604020202020204" pitchFamily="34" charset="0"/>
              </a:rPr>
              <a:t>less sensitive to the environment </a:t>
            </a:r>
          </a:p>
          <a:p>
            <a:pPr lvl="1" eaLnBrk="1" fontAlgn="base" hangingPunct="1">
              <a:lnSpc>
                <a:spcPct val="110000"/>
              </a:lnSpc>
            </a:pPr>
            <a:r>
              <a:rPr lang="en-US" altLang="x-none" sz="1800" strike="noStrike" noProof="1">
                <a:effectLst>
                  <a:outerShdw blurRad="38100" dist="38100" dir="2700000">
                    <a:srgbClr val="FFFFFF"/>
                  </a:outerShdw>
                </a:effectLst>
                <a:cs typeface="Arial" panose="020B0604020202020204" pitchFamily="34" charset="0"/>
              </a:rPr>
              <a:t>fluorescence intensity ~10× higher  </a:t>
            </a:r>
          </a:p>
          <a:p>
            <a:pPr lvl="1" eaLnBrk="1" fontAlgn="base" hangingPunct="1">
              <a:lnSpc>
                <a:spcPct val="80000"/>
              </a:lnSpc>
            </a:pPr>
            <a:r>
              <a:rPr lang="en-US" altLang="x-none" sz="1800" strike="noStrike" noProof="1">
                <a:effectLst>
                  <a:outerShdw blurRad="38100" dist="38100" dir="2700000">
                    <a:srgbClr val="FFFFFF"/>
                  </a:outerShdw>
                </a:effectLst>
                <a:cs typeface="Arial" panose="020B0604020202020204" pitchFamily="34" charset="0"/>
              </a:rPr>
              <a:t>Shortens incubation time</a:t>
            </a:r>
            <a:r>
              <a:rPr lang="en-US" altLang="x-none" sz="1400" b="0" strike="noStrike" noProof="1">
                <a:cs typeface="Arial" panose="020B0604020202020204" pitchFamily="34" charset="0"/>
              </a:rPr>
              <a:t>→ </a:t>
            </a:r>
            <a:r>
              <a:rPr lang="en-US" altLang="x-none" sz="1800" strike="noStrike" noProof="1">
                <a:effectLst>
                  <a:outerShdw blurRad="38100" dist="38100" dir="2700000">
                    <a:srgbClr val="FFFFFF"/>
                  </a:outerShdw>
                </a:effectLst>
                <a:cs typeface="Arial" panose="020B0604020202020204" pitchFamily="34" charset="0"/>
              </a:rPr>
              <a:t>2-fold increase in specific BiFC signals</a:t>
            </a:r>
          </a:p>
          <a:p>
            <a:pPr lvl="2" eaLnBrk="1" fontAlgn="base" hangingPunct="1">
              <a:lnSpc>
                <a:spcPct val="110000"/>
              </a:lnSpc>
            </a:pPr>
            <a:r>
              <a:rPr lang="en-US" altLang="x-none" sz="1800" strike="noStrike" noProof="1">
                <a:solidFill>
                  <a:srgbClr val="66FF33"/>
                </a:solidFill>
                <a:effectLst>
                  <a:outerShdw blurRad="38100" dist="38100" dir="2700000">
                    <a:srgbClr val="000000"/>
                  </a:outerShdw>
                </a:effectLst>
                <a:cs typeface="Arial" panose="020B0604020202020204" pitchFamily="34" charset="0"/>
              </a:rPr>
              <a:t>Venus</a:t>
            </a:r>
            <a:r>
              <a:rPr lang="en-US" altLang="x-none" sz="1800" strike="noStrike" noProof="1">
                <a:effectLst>
                  <a:outerShdw blurRad="38100" dist="38100" dir="2700000">
                    <a:srgbClr val="FFFFFF"/>
                  </a:outerShdw>
                </a:effectLst>
                <a:cs typeface="Arial" panose="020B0604020202020204" pitchFamily="34" charset="0"/>
              </a:rPr>
              <a:t> protein, generated from EYFP with several mutations:</a:t>
            </a:r>
            <a:r>
              <a:rPr lang="en-US" altLang="x-none" sz="1800" strike="noStrike" noProof="1">
                <a:solidFill>
                  <a:srgbClr val="FF3399"/>
                </a:solidFill>
                <a:effectLst>
                  <a:outerShdw blurRad="38100" dist="38100" dir="2700000">
                    <a:srgbClr val="000000"/>
                  </a:outerShdw>
                </a:effectLst>
                <a:cs typeface="Arial" panose="020B0604020202020204" pitchFamily="34" charset="0"/>
              </a:rPr>
              <a:t> F46L</a:t>
            </a:r>
            <a:r>
              <a:rPr lang="en-US" altLang="x-none" sz="1800" strike="noStrike" noProof="1">
                <a:effectLst>
                  <a:outerShdw blurRad="38100" dist="38100" dir="2700000">
                    <a:srgbClr val="FFFFFF"/>
                  </a:outerShdw>
                </a:effectLst>
                <a:cs typeface="Arial" panose="020B0604020202020204" pitchFamily="34" charset="0"/>
              </a:rPr>
              <a:t>, F64L, M153T, V163A, and S175G</a:t>
            </a:r>
          </a:p>
          <a:p>
            <a:pPr lvl="2" eaLnBrk="1" fontAlgn="base" hangingPunct="1">
              <a:lnSpc>
                <a:spcPct val="110000"/>
              </a:lnSpc>
            </a:pPr>
            <a:r>
              <a:rPr lang="en-US" altLang="x-none" sz="1800" strike="noStrike" noProof="1">
                <a:solidFill>
                  <a:srgbClr val="66FF33"/>
                </a:solidFill>
                <a:effectLst>
                  <a:outerShdw blurRad="38100" dist="38100" dir="2700000">
                    <a:srgbClr val="000000"/>
                  </a:outerShdw>
                </a:effectLst>
                <a:cs typeface="Arial" panose="020B0604020202020204" pitchFamily="34" charset="0"/>
              </a:rPr>
              <a:t>Citrine</a:t>
            </a:r>
            <a:r>
              <a:rPr lang="zh-CN" altLang="en-US" sz="1800" strike="noStrike" noProof="1">
                <a:effectLst>
                  <a:outerShdw blurRad="38100" dist="38100" dir="2700000">
                    <a:srgbClr val="FFFFFF"/>
                  </a:outerShdw>
                </a:effectLst>
                <a:cs typeface="Arial" panose="020B0604020202020204" pitchFamily="34" charset="0"/>
              </a:rPr>
              <a:t>，</a:t>
            </a:r>
            <a:r>
              <a:rPr lang="en-US" altLang="x-none" sz="1800" strike="noStrike" noProof="1">
                <a:effectLst>
                  <a:outerShdw blurRad="38100" dist="38100" dir="2700000">
                    <a:srgbClr val="FFFFFF"/>
                  </a:outerShdw>
                </a:effectLst>
                <a:cs typeface="Arial" panose="020B0604020202020204" pitchFamily="34" charset="0"/>
              </a:rPr>
              <a:t>generated from EYFP with several mutations: S65G</a:t>
            </a:r>
            <a:r>
              <a:rPr lang="zh-CN" altLang="en-US" sz="1800" strike="noStrike" noProof="1">
                <a:effectLst>
                  <a:outerShdw blurRad="38100" dist="38100" dir="2700000">
                    <a:srgbClr val="FFFFFF"/>
                  </a:outerShdw>
                </a:effectLst>
                <a:cs typeface="Arial" panose="020B0604020202020204" pitchFamily="34" charset="0"/>
              </a:rPr>
              <a:t>，</a:t>
            </a:r>
            <a:r>
              <a:rPr lang="en-US" altLang="x-none" sz="1800" strike="noStrike" noProof="1">
                <a:effectLst>
                  <a:outerShdw blurRad="38100" dist="38100" dir="2700000">
                    <a:srgbClr val="FFFFFF"/>
                  </a:outerShdw>
                </a:effectLst>
                <a:cs typeface="Arial" panose="020B0604020202020204" pitchFamily="34" charset="0"/>
              </a:rPr>
              <a:t>V68L</a:t>
            </a:r>
            <a:r>
              <a:rPr lang="zh-CN" altLang="en-US" sz="1800" strike="noStrike" noProof="1">
                <a:effectLst>
                  <a:outerShdw blurRad="38100" dist="38100" dir="2700000">
                    <a:srgbClr val="FFFFFF"/>
                  </a:outerShdw>
                </a:effectLst>
                <a:cs typeface="Arial" panose="020B0604020202020204" pitchFamily="34" charset="0"/>
              </a:rPr>
              <a:t>，</a:t>
            </a:r>
            <a:r>
              <a:rPr lang="en-US" altLang="x-none" sz="1800" strike="noStrike" noProof="1">
                <a:solidFill>
                  <a:srgbClr val="FF3399"/>
                </a:solidFill>
                <a:effectLst>
                  <a:outerShdw blurRad="38100" dist="38100" dir="2700000">
                    <a:srgbClr val="000000"/>
                  </a:outerShdw>
                </a:effectLst>
                <a:cs typeface="Arial" panose="020B0604020202020204" pitchFamily="34" charset="0"/>
              </a:rPr>
              <a:t>Q69M</a:t>
            </a:r>
            <a:r>
              <a:rPr lang="zh-CN" altLang="en-US" sz="1800" strike="noStrike" noProof="1">
                <a:effectLst>
                  <a:outerShdw blurRad="38100" dist="38100" dir="2700000">
                    <a:srgbClr val="FFFFFF"/>
                  </a:outerShdw>
                </a:effectLst>
                <a:cs typeface="Arial" panose="020B0604020202020204" pitchFamily="34" charset="0"/>
              </a:rPr>
              <a:t>，</a:t>
            </a:r>
            <a:r>
              <a:rPr lang="en-US" altLang="x-none" sz="1800" strike="noStrike" noProof="1">
                <a:effectLst>
                  <a:outerShdw blurRad="38100" dist="38100" dir="2700000">
                    <a:srgbClr val="FFFFFF"/>
                  </a:outerShdw>
                </a:effectLst>
                <a:cs typeface="Arial" panose="020B0604020202020204" pitchFamily="34" charset="0"/>
              </a:rPr>
              <a:t>S72A</a:t>
            </a:r>
            <a:r>
              <a:rPr lang="zh-CN" altLang="en-US" sz="1800" strike="noStrike" noProof="1">
                <a:effectLst>
                  <a:outerShdw blurRad="38100" dist="38100" dir="2700000">
                    <a:srgbClr val="FFFFFF"/>
                  </a:outerShdw>
                </a:effectLst>
                <a:cs typeface="Arial" panose="020B0604020202020204" pitchFamily="34" charset="0"/>
              </a:rPr>
              <a:t>，</a:t>
            </a:r>
            <a:r>
              <a:rPr lang="en-US" altLang="x-none" sz="1800" strike="noStrike" noProof="1">
                <a:effectLst>
                  <a:outerShdw blurRad="38100" dist="38100" dir="2700000">
                    <a:srgbClr val="FFFFFF"/>
                  </a:outerShdw>
                </a:effectLst>
                <a:cs typeface="Arial" panose="020B0604020202020204" pitchFamily="34" charset="0"/>
              </a:rPr>
              <a:t>T203Y</a:t>
            </a:r>
          </a:p>
          <a:p>
            <a:pPr lvl="2" eaLnBrk="1" fontAlgn="base" hangingPunct="1">
              <a:lnSpc>
                <a:spcPct val="110000"/>
              </a:lnSpc>
            </a:pPr>
            <a:r>
              <a:rPr lang="en-US" altLang="x-none" sz="1800" strike="noStrike" noProof="1">
                <a:effectLst>
                  <a:outerShdw blurRad="38100" dist="38100" dir="2700000">
                    <a:srgbClr val="FFFFFF"/>
                  </a:outerShdw>
                </a:effectLst>
                <a:cs typeface="Arial" panose="020B0604020202020204" pitchFamily="34" charset="0"/>
              </a:rPr>
              <a:t>Other fluorescent proteins --cyan, green, red, and photoswitchable dronpa </a:t>
            </a:r>
            <a:r>
              <a:rPr lang="zh-CN" altLang="en-US" sz="1800" strike="noStrike" noProof="1">
                <a:effectLst>
                  <a:outerShdw blurRad="38100" dist="38100" dir="2700000">
                    <a:srgbClr val="FFFFFF"/>
                  </a:outerShdw>
                </a:effectLst>
                <a:cs typeface="Arial" panose="020B0604020202020204" pitchFamily="34" charset="0"/>
              </a:rPr>
              <a:t>，</a:t>
            </a:r>
            <a:r>
              <a:rPr lang="en-US" altLang="x-none" sz="1800" strike="noStrike" noProof="1">
                <a:effectLst>
                  <a:outerShdw blurRad="38100" dist="38100" dir="2700000">
                    <a:srgbClr val="FFFFFF"/>
                  </a:outerShdw>
                </a:effectLst>
                <a:cs typeface="Arial" panose="020B0604020202020204" pitchFamily="34" charset="0"/>
              </a:rPr>
              <a:t>eg </a:t>
            </a:r>
            <a:r>
              <a:rPr lang="en-US" altLang="x-none" sz="1800" strike="noStrike" noProof="1">
                <a:solidFill>
                  <a:srgbClr val="66FF33"/>
                </a:solidFill>
                <a:effectLst>
                  <a:outerShdw blurRad="38100" dist="38100" dir="2700000">
                    <a:srgbClr val="000000"/>
                  </a:outerShdw>
                </a:effectLst>
                <a:cs typeface="Arial" panose="020B0604020202020204" pitchFamily="34" charset="0"/>
              </a:rPr>
              <a:t>Cerulean</a:t>
            </a:r>
          </a:p>
        </p:txBody>
      </p:sp>
    </p:spTree>
  </p:cSld>
  <p:clrMapOvr>
    <a:masterClrMapping/>
  </p:clrMapOvr>
  <p:transition>
    <p:randomBar dir="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p:cNvSpPr>
          <p:nvPr>
            <p:ph type="body" idx="4294967295"/>
          </p:nvPr>
        </p:nvSpPr>
        <p:spPr>
          <a:xfrm>
            <a:off x="1148398" y="578485"/>
            <a:ext cx="7705725" cy="5576888"/>
          </a:xfrm>
        </p:spPr>
        <p:txBody>
          <a:bodyPr vert="horz" wrap="square" anchor="t"/>
          <a:lstStyle/>
          <a:p>
            <a:pPr lvl="0" eaLnBrk="1" fontAlgn="base" hangingPunct="1"/>
            <a:r>
              <a:rPr lang="en-US" altLang="x-none" sz="2800" strike="noStrike" noProof="1">
                <a:effectLst>
                  <a:outerShdw blurRad="38100" dist="38100" dir="2700000">
                    <a:srgbClr val="FFFFFF"/>
                  </a:outerShdw>
                </a:effectLst>
              </a:rPr>
              <a:t>Limitation of BiFC assay </a:t>
            </a:r>
          </a:p>
          <a:p>
            <a:pPr lvl="1" eaLnBrk="1" fontAlgn="base" hangingPunct="1"/>
            <a:r>
              <a:rPr lang="en-US" altLang="x-none" sz="2800" strike="noStrike" noProof="1">
                <a:effectLst>
                  <a:outerShdw blurRad="38100" dist="38100" dir="2700000">
                    <a:srgbClr val="FFFFFF"/>
                  </a:outerShdw>
                </a:effectLst>
              </a:rPr>
              <a:t>self-assembly between the two nonfluorescent fragments </a:t>
            </a:r>
          </a:p>
          <a:p>
            <a:pPr lvl="0" eaLnBrk="1" fontAlgn="base" hangingPunct="1"/>
            <a:r>
              <a:rPr lang="en-US" altLang="x-none" sz="2800" strike="noStrike" noProof="1">
                <a:effectLst>
                  <a:outerShdw blurRad="38100" dist="38100" dir="2700000">
                    <a:srgbClr val="FFFFFF"/>
                  </a:outerShdw>
                </a:effectLst>
              </a:rPr>
              <a:t>Overcome</a:t>
            </a:r>
          </a:p>
          <a:p>
            <a:pPr lvl="1" eaLnBrk="1" fontAlgn="base" hangingPunct="1"/>
            <a:r>
              <a:rPr lang="en-US" altLang="x-none" sz="2800" strike="noStrike" noProof="1">
                <a:effectLst>
                  <a:outerShdw blurRad="38100" dist="38100" dir="2700000">
                    <a:srgbClr val="FFFFFF"/>
                  </a:outerShdw>
                </a:effectLst>
              </a:rPr>
              <a:t>T153M of Venus </a:t>
            </a:r>
          </a:p>
          <a:p>
            <a:pPr lvl="2" eaLnBrk="1" fontAlgn="base" hangingPunct="1"/>
            <a:r>
              <a:rPr lang="en-US" altLang="x-none" sz="2800" strike="noStrike" noProof="1">
                <a:effectLst>
                  <a:outerShdw blurRad="38100" dist="38100" dir="2700000">
                    <a:srgbClr val="FFFFFF"/>
                  </a:outerShdw>
                </a:effectLst>
              </a:rPr>
              <a:t>was reported to reduce the spontaneous self-assembly in </a:t>
            </a:r>
            <a:r>
              <a:rPr lang="en-US" altLang="x-none" sz="2800" i="1" strike="noStrike" noProof="1">
                <a:effectLst>
                  <a:outerShdw blurRad="38100" dist="38100" dir="2700000">
                    <a:srgbClr val="FFFFFF"/>
                  </a:outerShdw>
                </a:effectLst>
              </a:rPr>
              <a:t>Xenopus</a:t>
            </a:r>
            <a:r>
              <a:rPr lang="en-US" altLang="x-none" sz="2800" strike="noStrike" noProof="1">
                <a:effectLst>
                  <a:outerShdw blurRad="38100" dist="38100" dir="2700000">
                    <a:srgbClr val="FFFFFF"/>
                  </a:outerShdw>
                </a:effectLst>
              </a:rPr>
              <a:t> embryos. </a:t>
            </a:r>
          </a:p>
          <a:p>
            <a:pPr lvl="2" eaLnBrk="1" fontAlgn="base" hangingPunct="1"/>
            <a:r>
              <a:rPr lang="en-US" altLang="x-none" sz="2800" strike="noStrike" noProof="1">
                <a:effectLst>
                  <a:outerShdw blurRad="38100" dist="38100" dir="2700000">
                    <a:srgbClr val="FFFFFF"/>
                  </a:outerShdw>
                </a:effectLst>
              </a:rPr>
              <a:t>However, it remains to be determined whether the T153M mutation can be used in other BiFC applications. </a:t>
            </a:r>
          </a:p>
          <a:p>
            <a:pPr lvl="1" eaLnBrk="1" fontAlgn="base" hangingPunct="1"/>
            <a:r>
              <a:rPr lang="en-US" altLang="x-none" sz="2800" strike="noStrike" noProof="1">
                <a:effectLst>
                  <a:outerShdw blurRad="38100" dist="38100" dir="2700000">
                    <a:srgbClr val="FFFFFF"/>
                  </a:outerShdw>
                </a:effectLst>
              </a:rPr>
              <a:t>searched for mutations that can specifically reduce the spontaneous self-assembly</a:t>
            </a:r>
          </a:p>
        </p:txBody>
      </p:sp>
    </p:spTree>
  </p:cSld>
  <p:clrMapOvr>
    <a:masterClrMapping/>
  </p:clrMapOvr>
  <p:transition>
    <p:randomBar dir="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p:cNvSpPr>
          <p:nvPr>
            <p:ph type="body" idx="4294967295"/>
          </p:nvPr>
        </p:nvSpPr>
        <p:spPr>
          <a:xfrm>
            <a:off x="1042988" y="260350"/>
            <a:ext cx="8229600" cy="5505450"/>
          </a:xfrm>
        </p:spPr>
        <p:txBody>
          <a:bodyPr vert="horz" wrap="square" anchor="t"/>
          <a:lstStyle/>
          <a:p>
            <a:pPr lvl="0" eaLnBrk="1" fontAlgn="base" hangingPunct="1"/>
            <a:r>
              <a:rPr lang="en-US" altLang="x-none" sz="2800" strike="noStrike" noProof="1">
                <a:solidFill>
                  <a:schemeClr val="tx1"/>
                </a:solidFill>
                <a:effectLst>
                  <a:outerShdw blurRad="38100" dist="38100" dir="2700000">
                    <a:srgbClr val="FFFFFF"/>
                  </a:outerShdw>
                </a:effectLst>
              </a:rPr>
              <a:t>An improved bimolecular fluorescence complementation assay with a high signal-to-noise ratio   </a:t>
            </a:r>
          </a:p>
          <a:p>
            <a:pPr lvl="0" eaLnBrk="1" fontAlgn="base" hangingPunct="1"/>
            <a:r>
              <a:rPr lang="en-US" altLang="x-none" sz="2800" strike="noStrike" noProof="1">
                <a:solidFill>
                  <a:schemeClr val="tx1"/>
                </a:solidFill>
                <a:effectLst>
                  <a:outerShdw blurRad="38100" dist="38100" dir="2700000">
                    <a:srgbClr val="FFFFFF"/>
                  </a:outerShdw>
                </a:effectLst>
              </a:rPr>
              <a:t>BioTechniques, 2010, 49(5): 793</a:t>
            </a:r>
            <a:r>
              <a:rPr lang="en-US" altLang="x-none" sz="2800" strike="noStrike" noProof="1">
                <a:solidFill>
                  <a:schemeClr val="tx1"/>
                </a:solidFill>
                <a:effectLst>
                  <a:outerShdw blurRad="38100" dist="38100" dir="2700000">
                    <a:srgbClr val="FFFFFF"/>
                  </a:outerShdw>
                </a:effectLst>
                <a:latin typeface="宋体" panose="02010600030101010101" pitchFamily="2" charset="-122"/>
              </a:rPr>
              <a:t>–</a:t>
            </a:r>
            <a:r>
              <a:rPr lang="en-US" altLang="x-none" sz="2800" strike="noStrike" noProof="1">
                <a:solidFill>
                  <a:schemeClr val="tx1"/>
                </a:solidFill>
                <a:effectLst>
                  <a:outerShdw blurRad="38100" dist="38100" dir="2700000">
                    <a:srgbClr val="FFFFFF"/>
                  </a:outerShdw>
                </a:effectLst>
              </a:rPr>
              <a:t>805 </a:t>
            </a:r>
          </a:p>
          <a:p>
            <a:pPr lvl="0" eaLnBrk="1" fontAlgn="base" hangingPunct="1"/>
            <a:endParaRPr lang="en-US" altLang="x-none" sz="2800" strike="noStrike" noProof="1">
              <a:solidFill>
                <a:schemeClr val="tx1"/>
              </a:solidFill>
              <a:effectLst>
                <a:outerShdw blurRad="38100" dist="38100" dir="2700000">
                  <a:srgbClr val="FFFFFF"/>
                </a:outerShdw>
              </a:effectLst>
            </a:endParaRPr>
          </a:p>
          <a:p>
            <a:pPr lvl="0" eaLnBrk="1" fontAlgn="base" hangingPunct="1"/>
            <a:r>
              <a:rPr lang="en-US" altLang="x-none" sz="2800" strike="noStrike" noProof="1">
                <a:effectLst>
                  <a:outerShdw blurRad="38100" dist="38100" dir="2700000">
                    <a:srgbClr val="FFFFFF"/>
                  </a:outerShdw>
                </a:effectLst>
              </a:rPr>
              <a:t>Purpose</a:t>
            </a:r>
          </a:p>
          <a:p>
            <a:pPr lvl="1" eaLnBrk="1" fontAlgn="base" hangingPunct="1"/>
            <a:r>
              <a:rPr lang="en-US" altLang="x-none" sz="2800" strike="noStrike" noProof="1">
                <a:effectLst>
                  <a:outerShdw blurRad="38100" dist="38100" dir="2700000">
                    <a:srgbClr val="FFFFFF"/>
                  </a:outerShdw>
                </a:effectLst>
              </a:rPr>
              <a:t>Searched for mutations that can specifically reduce the spontaneous self-assembly of the two nonfluorescent fragments in the Venus-based BiFC assay </a:t>
            </a:r>
          </a:p>
        </p:txBody>
      </p:sp>
    </p:spTree>
  </p:cSld>
  <p:clrMapOvr>
    <a:masterClrMapping/>
  </p:clrMapOvr>
  <p:transition>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idx="4294967295"/>
          </p:nvPr>
        </p:nvSpPr>
        <p:spPr>
          <a:xfrm>
            <a:off x="1835150" y="274638"/>
            <a:ext cx="6851650" cy="777875"/>
          </a:xfrm>
        </p:spPr>
        <p:txBody>
          <a:bodyPr vert="horz" wrap="square" anchor="ctr"/>
          <a:lstStyle/>
          <a:p>
            <a:pPr lvl="0" eaLnBrk="1" fontAlgn="base" hangingPunct="1"/>
            <a:r>
              <a:rPr lang="en-US" altLang="x-none" sz="3200" strike="noStrike" noProof="1">
                <a:effectLst>
                  <a:outerShdw blurRad="38100" dist="38100" dir="2700000">
                    <a:srgbClr val="FFFFFF"/>
                  </a:outerShdw>
                </a:effectLst>
              </a:rPr>
              <a:t>Weintraub H et al</a:t>
            </a:r>
            <a:r>
              <a:rPr lang="en-US" altLang="x-none" strike="noStrike" noProof="1">
                <a:effectLst>
                  <a:outerShdw blurRad="38100" dist="38100" dir="2700000">
                    <a:srgbClr val="FFFFFF"/>
                  </a:outerShdw>
                </a:effectLst>
              </a:rPr>
              <a:t> </a:t>
            </a:r>
          </a:p>
        </p:txBody>
      </p:sp>
      <p:sp>
        <p:nvSpPr>
          <p:cNvPr id="8195" name="Rectangle 3"/>
          <p:cNvSpPr>
            <a:spLocks noGrp="1"/>
          </p:cNvSpPr>
          <p:nvPr>
            <p:ph type="body" idx="4294967295"/>
          </p:nvPr>
        </p:nvSpPr>
        <p:spPr>
          <a:xfrm>
            <a:off x="457200" y="1472883"/>
            <a:ext cx="8229600" cy="4857750"/>
          </a:xfrm>
        </p:spPr>
        <p:txBody>
          <a:bodyPr vert="horz" wrap="square" anchor="t"/>
          <a:lstStyle/>
          <a:p>
            <a:pPr lvl="0" eaLnBrk="1" fontAlgn="base" hangingPunct="1"/>
            <a:r>
              <a:rPr lang="en-US" altLang="x-none" sz="2800" strike="noStrike" noProof="1">
                <a:solidFill>
                  <a:schemeClr val="tx1"/>
                </a:solidFill>
                <a:effectLst>
                  <a:outerShdw blurRad="38100" dist="38100" dir="2700000">
                    <a:srgbClr val="FFFFFF"/>
                  </a:outerShdw>
                </a:effectLst>
              </a:rPr>
              <a:t>pBIND---containing the yeast GAL4 DNA binding domain </a:t>
            </a:r>
          </a:p>
          <a:p>
            <a:pPr lvl="0" eaLnBrk="1" fontAlgn="base" hangingPunct="1"/>
            <a:r>
              <a:rPr lang="en-US" altLang="x-none" sz="2800" strike="noStrike" noProof="1">
                <a:solidFill>
                  <a:schemeClr val="tx1"/>
                </a:solidFill>
                <a:effectLst>
                  <a:outerShdw blurRad="38100" dist="38100" dir="2700000">
                    <a:srgbClr val="FFFFFF"/>
                  </a:outerShdw>
                </a:effectLst>
              </a:rPr>
              <a:t>pACT---containing the herpes (</a:t>
            </a:r>
            <a:r>
              <a:rPr lang="zh-CN" altLang="en-US" sz="2800" strike="noStrike" noProof="1">
                <a:solidFill>
                  <a:schemeClr val="tx1"/>
                </a:solidFill>
                <a:effectLst>
                  <a:outerShdw blurRad="38100" dist="38100" dir="2700000">
                    <a:srgbClr val="FFFFFF"/>
                  </a:outerShdw>
                </a:effectLst>
              </a:rPr>
              <a:t>疱疹）</a:t>
            </a:r>
            <a:r>
              <a:rPr lang="en-US" altLang="x-none" sz="2800" strike="noStrike" noProof="1">
                <a:solidFill>
                  <a:schemeClr val="tx1"/>
                </a:solidFill>
                <a:effectLst>
                  <a:outerShdw blurRad="38100" dist="38100" dir="2700000">
                    <a:srgbClr val="FFFFFF"/>
                  </a:outerShdw>
                </a:effectLst>
              </a:rPr>
              <a:t>simplex virus VP16 activation domain </a:t>
            </a:r>
          </a:p>
          <a:p>
            <a:pPr lvl="0" eaLnBrk="1" fontAlgn="base" hangingPunct="1"/>
            <a:r>
              <a:rPr lang="en-US" altLang="x-none" sz="2800" strike="noStrike" noProof="1">
                <a:solidFill>
                  <a:schemeClr val="tx1"/>
                </a:solidFill>
                <a:effectLst>
                  <a:outerShdw blurRad="38100" dist="38100" dir="2700000">
                    <a:srgbClr val="FFFFFF"/>
                  </a:outerShdw>
                </a:effectLst>
              </a:rPr>
              <a:t>pG5-luc---containing five GAL4-binding sites upstream of a minimal TATA box,followed by the firefly luciferase [Fluc] gene</a:t>
            </a:r>
          </a:p>
        </p:txBody>
      </p:sp>
    </p:spTree>
  </p:cSld>
  <p:clrMapOvr>
    <a:masterClrMapping/>
  </p:clrMapOvr>
  <p:transition>
    <p:randomBar dir="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Grp="1"/>
          </p:cNvSpPr>
          <p:nvPr>
            <p:ph type="body" idx="4294967295"/>
          </p:nvPr>
        </p:nvSpPr>
        <p:spPr>
          <a:xfrm>
            <a:off x="1476375" y="549275"/>
            <a:ext cx="7416800" cy="5865813"/>
          </a:xfrm>
        </p:spPr>
        <p:txBody>
          <a:bodyPr vert="horz" wrap="square" anchor="t"/>
          <a:lstStyle/>
          <a:p>
            <a:pPr lvl="0" eaLnBrk="1" fontAlgn="base" hangingPunct="1">
              <a:lnSpc>
                <a:spcPct val="90000"/>
              </a:lnSpc>
            </a:pPr>
            <a:r>
              <a:rPr lang="en-US" altLang="x-none" sz="2800" strike="noStrike" noProof="1">
                <a:solidFill>
                  <a:schemeClr val="tx1"/>
                </a:solidFill>
                <a:effectLst>
                  <a:outerShdw blurRad="38100" dist="38100" dir="2700000">
                    <a:srgbClr val="FFFFFF"/>
                  </a:outerShdw>
                </a:effectLst>
              </a:rPr>
              <a:t>Compare three pairs of N- and C-terminal fragments</a:t>
            </a:r>
            <a:r>
              <a:rPr lang="en-US" altLang="x-none" sz="2800" strike="noStrike" noProof="1">
                <a:solidFill>
                  <a:schemeClr val="tx1"/>
                </a:solidFill>
                <a:effectLst>
                  <a:outerShdw blurRad="38100" dist="38100" dir="2700000">
                    <a:srgbClr val="FFFFFF"/>
                  </a:outerShdw>
                </a:effectLst>
                <a:latin typeface="宋体" panose="02010600030101010101" pitchFamily="2" charset="-122"/>
              </a:rPr>
              <a:t>—</a:t>
            </a:r>
            <a:r>
              <a:rPr lang="en-US" altLang="x-none" sz="2800" strike="noStrike" noProof="1">
                <a:solidFill>
                  <a:schemeClr val="tx1"/>
                </a:solidFill>
                <a:effectLst>
                  <a:outerShdw blurRad="38100" dist="38100" dir="2700000">
                    <a:srgbClr val="FFFFFF"/>
                  </a:outerShdw>
                </a:effectLst>
              </a:rPr>
              <a:t>VN155/VC155, VN173/VC173, and VN173/VC155</a:t>
            </a:r>
          </a:p>
          <a:p>
            <a:pPr lvl="0" eaLnBrk="1" fontAlgn="base" hangingPunct="1">
              <a:lnSpc>
                <a:spcPct val="90000"/>
              </a:lnSpc>
            </a:pPr>
            <a:endParaRPr lang="en-US" altLang="x-none" sz="2800" strike="noStrike" noProof="1">
              <a:solidFill>
                <a:schemeClr val="tx1"/>
              </a:solidFill>
              <a:effectLst>
                <a:outerShdw blurRad="38100" dist="38100" dir="2700000">
                  <a:srgbClr val="FFFFFF"/>
                </a:outerShdw>
              </a:effectLst>
            </a:endParaRPr>
          </a:p>
          <a:p>
            <a:pPr lvl="0" eaLnBrk="1" fontAlgn="base" hangingPunct="1">
              <a:lnSpc>
                <a:spcPct val="90000"/>
              </a:lnSpc>
            </a:pPr>
            <a:r>
              <a:rPr lang="en-US" altLang="x-none" sz="2800" strike="noStrike" noProof="1">
                <a:solidFill>
                  <a:schemeClr val="tx1"/>
                </a:solidFill>
                <a:effectLst>
                  <a:outerShdw blurRad="38100" dist="38100" dir="2700000">
                    <a:srgbClr val="FFFFFF"/>
                  </a:outerShdw>
                </a:effectLst>
              </a:rPr>
              <a:t>Found VN155/VC155 showed higher S/N ratio and fluorescence intensity, chosen for improvement</a:t>
            </a:r>
          </a:p>
          <a:p>
            <a:pPr lvl="0" eaLnBrk="1" fontAlgn="base" hangingPunct="1">
              <a:lnSpc>
                <a:spcPct val="90000"/>
              </a:lnSpc>
            </a:pPr>
            <a:endParaRPr lang="en-US" altLang="x-none" sz="2800" strike="noStrike" noProof="1">
              <a:solidFill>
                <a:schemeClr val="tx1"/>
              </a:solidFill>
              <a:effectLst>
                <a:outerShdw blurRad="38100" dist="38100" dir="2700000">
                  <a:srgbClr val="FFFFFF"/>
                </a:outerShdw>
              </a:effectLst>
            </a:endParaRPr>
          </a:p>
          <a:p>
            <a:pPr lvl="0" eaLnBrk="1" fontAlgn="base" hangingPunct="1">
              <a:lnSpc>
                <a:spcPct val="90000"/>
              </a:lnSpc>
            </a:pPr>
            <a:r>
              <a:rPr lang="en-US" altLang="x-none" sz="2800" strike="noStrike" noProof="1">
                <a:solidFill>
                  <a:schemeClr val="tx1"/>
                </a:solidFill>
                <a:effectLst>
                  <a:outerShdw blurRad="38100" dist="38100" dir="2700000">
                    <a:srgbClr val="FFFFFF"/>
                  </a:outerShdw>
                </a:effectLst>
              </a:rPr>
              <a:t>False-positive 20</a:t>
            </a:r>
            <a:r>
              <a:rPr lang="en-US" altLang="x-none" sz="2800" strike="noStrike" noProof="1">
                <a:solidFill>
                  <a:schemeClr val="tx1"/>
                </a:solidFill>
                <a:effectLst>
                  <a:outerShdw blurRad="38100" dist="38100" dir="2700000">
                    <a:srgbClr val="FFFFFF"/>
                  </a:outerShdw>
                </a:effectLst>
                <a:latin typeface="宋体" panose="02010600030101010101" pitchFamily="2" charset="-122"/>
              </a:rPr>
              <a:t>–</a:t>
            </a:r>
            <a:r>
              <a:rPr lang="en-US" altLang="x-none" sz="2800" strike="noStrike" noProof="1">
                <a:solidFill>
                  <a:schemeClr val="tx1"/>
                </a:solidFill>
                <a:effectLst>
                  <a:outerShdw blurRad="38100" dist="38100" dir="2700000">
                    <a:srgbClr val="FFFFFF"/>
                  </a:outerShdw>
                </a:effectLst>
              </a:rPr>
              <a:t>50% </a:t>
            </a:r>
          </a:p>
          <a:p>
            <a:pPr lvl="0" eaLnBrk="1" fontAlgn="base" hangingPunct="1">
              <a:lnSpc>
                <a:spcPct val="90000"/>
              </a:lnSpc>
            </a:pPr>
            <a:endParaRPr lang="en-US" altLang="x-none" sz="2800" strike="noStrike" noProof="1">
              <a:solidFill>
                <a:schemeClr val="tx1"/>
              </a:solidFill>
              <a:effectLst>
                <a:outerShdw blurRad="38100" dist="38100" dir="2700000">
                  <a:srgbClr val="FFFFFF"/>
                </a:outerShdw>
              </a:effectLst>
            </a:endParaRPr>
          </a:p>
          <a:p>
            <a:pPr lvl="0" eaLnBrk="1" fontAlgn="base" hangingPunct="1">
              <a:lnSpc>
                <a:spcPct val="90000"/>
              </a:lnSpc>
            </a:pPr>
            <a:r>
              <a:rPr lang="en-US" altLang="x-none" sz="2800" strike="noStrike" noProof="1">
                <a:solidFill>
                  <a:schemeClr val="tx1"/>
                </a:solidFill>
                <a:effectLst>
                  <a:outerShdw blurRad="38100" dist="38100" dir="2700000">
                    <a:srgbClr val="FFFFFF"/>
                  </a:outerShdw>
                </a:effectLst>
              </a:rPr>
              <a:t>Structural assay --7th β-strand in VN is associated with two β-strands, 8th and 10th, in VC in the BiFC assay </a:t>
            </a:r>
          </a:p>
          <a:p>
            <a:pPr lvl="0" eaLnBrk="1" fontAlgn="base" hangingPunct="1">
              <a:lnSpc>
                <a:spcPct val="90000"/>
              </a:lnSpc>
            </a:pPr>
            <a:endParaRPr lang="en-US" altLang="x-none" sz="2800" strike="noStrike" noProof="1">
              <a:solidFill>
                <a:schemeClr val="tx1"/>
              </a:solidFill>
              <a:effectLst>
                <a:outerShdw blurRad="38100" dist="38100" dir="2700000">
                  <a:srgbClr val="FFFFFF"/>
                </a:outerShdw>
              </a:effectLst>
            </a:endParaRPr>
          </a:p>
          <a:p>
            <a:pPr lvl="0" eaLnBrk="1" fontAlgn="base" hangingPunct="1">
              <a:lnSpc>
                <a:spcPct val="90000"/>
              </a:lnSpc>
              <a:buNone/>
            </a:pPr>
            <a:endParaRPr lang="en-US" altLang="x-none" sz="2800" strike="noStrike" noProof="1">
              <a:solidFill>
                <a:schemeClr val="tx1"/>
              </a:solidFill>
              <a:effectLst>
                <a:outerShdw blurRad="38100" dist="38100" dir="2700000">
                  <a:srgbClr val="FFFFFF"/>
                </a:outerShdw>
              </a:effectLst>
            </a:endParaRPr>
          </a:p>
        </p:txBody>
      </p:sp>
    </p:spTree>
  </p:cSld>
  <p:clrMapOvr>
    <a:masterClrMapping/>
  </p:clrMapOvr>
  <p:transition>
    <p:randomBar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body" idx="4294967295"/>
          </p:nvPr>
        </p:nvSpPr>
        <p:spPr>
          <a:xfrm>
            <a:off x="684213" y="0"/>
            <a:ext cx="8229600" cy="5576888"/>
          </a:xfrm>
        </p:spPr>
        <p:txBody>
          <a:bodyPr vert="horz" wrap="square" anchor="t"/>
          <a:lstStyle/>
          <a:p>
            <a:pPr lvl="0" eaLnBrk="1" fontAlgn="base" hangingPunct="1"/>
            <a:r>
              <a:rPr lang="en-US" altLang="x-none" sz="3200" strike="noStrike" noProof="1">
                <a:effectLst>
                  <a:outerShdw blurRad="38100" dist="38100" dir="2700000">
                    <a:srgbClr val="FFFFFF"/>
                  </a:outerShdw>
                </a:effectLst>
              </a:rPr>
              <a:t>Venus-based BiFC assay </a:t>
            </a:r>
          </a:p>
        </p:txBody>
      </p:sp>
      <p:sp>
        <p:nvSpPr>
          <p:cNvPr id="2" name="Rectangle 3"/>
          <p:cNvSpPr/>
          <p:nvPr/>
        </p:nvSpPr>
        <p:spPr>
          <a:xfrm>
            <a:off x="395288" y="3368675"/>
            <a:ext cx="4241800" cy="3489325"/>
          </a:xfrm>
          <a:prstGeom prst="rect">
            <a:avLst/>
          </a:prstGeom>
          <a:solidFill>
            <a:srgbClr val="F7F7F7"/>
          </a:solidFill>
          <a:ln w="9525">
            <a:noFill/>
          </a:ln>
        </p:spPr>
        <p:txBody>
          <a:bodyPr wrap="none" anchor="ctr">
            <a:spAutoFit/>
          </a:bodyPr>
          <a:lstStyle/>
          <a:p>
            <a:r>
              <a:rPr lang="en-US" altLang="zh-CN" sz="900" b="1" dirty="0">
                <a:solidFill>
                  <a:srgbClr val="000000"/>
                </a:solidFill>
                <a:latin typeface="Arial" panose="020B0604020202020204" pitchFamily="34" charset="0"/>
                <a:ea typeface="宋体" panose="02010600030101010101" pitchFamily="2" charset="-122"/>
              </a:rPr>
              <a:t>  </a:t>
            </a:r>
            <a:r>
              <a:rPr lang="en-US" altLang="zh-CN" sz="18400" b="1" dirty="0">
                <a:solidFill>
                  <a:srgbClr val="000000"/>
                </a:solidFill>
                <a:latin typeface="Arial" panose="020B0604020202020204" pitchFamily="34" charset="0"/>
                <a:ea typeface="宋体" panose="02010600030101010101" pitchFamily="2" charset="-122"/>
              </a:rPr>
              <a:t> </a:t>
            </a:r>
            <a:r>
              <a:rPr lang="en-US" altLang="zh-CN" sz="900" b="1" dirty="0">
                <a:solidFill>
                  <a:srgbClr val="000000"/>
                </a:solidFill>
                <a:latin typeface="Arial" panose="020B0604020202020204" pitchFamily="34" charset="0"/>
                <a:ea typeface="宋体" panose="02010600030101010101" pitchFamily="2" charset="-122"/>
              </a:rPr>
              <a:t>                                                                                               </a:t>
            </a:r>
            <a:br>
              <a:rPr lang="en-US" altLang="zh-CN" sz="900" b="1" dirty="0">
                <a:solidFill>
                  <a:srgbClr val="000000"/>
                </a:solidFill>
                <a:latin typeface="Arial" panose="020B0604020202020204" pitchFamily="34" charset="0"/>
                <a:ea typeface="宋体" panose="02010600030101010101" pitchFamily="2" charset="-122"/>
              </a:rPr>
            </a:br>
            <a:endParaRPr lang="en-US" altLang="zh-CN" sz="900" b="1" dirty="0">
              <a:latin typeface="Arial" panose="020B0604020202020204" pitchFamily="34" charset="0"/>
              <a:ea typeface="宋体" panose="02010600030101010101" pitchFamily="2" charset="-122"/>
            </a:endParaRPr>
          </a:p>
          <a:p>
            <a:pPr eaLnBrk="0" hangingPunct="0"/>
            <a:r>
              <a:rPr lang="en-US" altLang="zh-CN" sz="1300" b="1" dirty="0">
                <a:solidFill>
                  <a:srgbClr val="000000"/>
                </a:solidFill>
                <a:latin typeface="Arial" panose="020B0604020202020204" pitchFamily="34" charset="0"/>
                <a:ea typeface="宋体" panose="02010600030101010101" pitchFamily="2" charset="-122"/>
              </a:rPr>
              <a:t>Figure 1. Schematic diagram of Venus-based BiFC. </a:t>
            </a:r>
            <a:endParaRPr lang="en-US" altLang="zh-CN" sz="1300" b="1" dirty="0">
              <a:latin typeface="Arial" panose="020B0604020202020204" pitchFamily="34" charset="0"/>
              <a:ea typeface="宋体" panose="02010600030101010101" pitchFamily="2" charset="-122"/>
            </a:endParaRPr>
          </a:p>
          <a:p>
            <a:pPr eaLnBrk="0" hangingPunct="0"/>
            <a:br>
              <a:rPr lang="en-US" altLang="zh-CN" sz="800" dirty="0">
                <a:solidFill>
                  <a:srgbClr val="000000"/>
                </a:solidFill>
                <a:latin typeface="Arial" panose="020B0604020202020204" pitchFamily="34" charset="0"/>
                <a:ea typeface="宋体" panose="02010600030101010101" pitchFamily="2" charset="-122"/>
              </a:rPr>
            </a:br>
            <a:endParaRPr lang="en-US" altLang="zh-CN" sz="900" b="1" dirty="0">
              <a:solidFill>
                <a:srgbClr val="000000"/>
              </a:solidFill>
              <a:latin typeface="Arial" panose="020B0604020202020204" pitchFamily="34" charset="0"/>
              <a:ea typeface="宋体" panose="02010600030101010101" pitchFamily="2" charset="-122"/>
            </a:endParaRPr>
          </a:p>
        </p:txBody>
      </p:sp>
      <p:pic>
        <p:nvPicPr>
          <p:cNvPr id="79875" name="Picture 4" descr="BTN_A_000113519_O_F_107688b"/>
          <p:cNvPicPr>
            <a:picLocks noChangeAspect="1"/>
          </p:cNvPicPr>
          <p:nvPr/>
        </p:nvPicPr>
        <p:blipFill>
          <a:blip r:embed="rId2"/>
          <a:stretch>
            <a:fillRect/>
          </a:stretch>
        </p:blipFill>
        <p:spPr>
          <a:xfrm>
            <a:off x="684213" y="1196975"/>
            <a:ext cx="4895850" cy="4713288"/>
          </a:xfrm>
          <a:prstGeom prst="rect">
            <a:avLst/>
          </a:prstGeom>
          <a:noFill/>
          <a:ln w="9525">
            <a:noFill/>
          </a:ln>
        </p:spPr>
      </p:pic>
      <p:sp>
        <p:nvSpPr>
          <p:cNvPr id="79876" name="Text Box 5"/>
          <p:cNvSpPr txBox="1"/>
          <p:nvPr/>
        </p:nvSpPr>
        <p:spPr>
          <a:xfrm>
            <a:off x="6084888" y="549275"/>
            <a:ext cx="2808287" cy="4981575"/>
          </a:xfrm>
          <a:prstGeom prst="rect">
            <a:avLst/>
          </a:prstGeom>
          <a:noFill/>
          <a:ln w="9525">
            <a:noFill/>
          </a:ln>
        </p:spPr>
        <p:txBody>
          <a:bodyPr anchor="t">
            <a:spAutoFit/>
          </a:bodyPr>
          <a:lstStyle/>
          <a:p>
            <a:pPr>
              <a:spcBef>
                <a:spcPct val="50000"/>
              </a:spcBef>
              <a:buFont typeface="Wingdings" panose="05000000000000000000" pitchFamily="2" charset="2"/>
              <a:buChar char="l"/>
            </a:pPr>
            <a:r>
              <a:rPr lang="en-US" altLang="zh-CN" sz="1600" b="1" dirty="0">
                <a:latin typeface="Times New Roman" panose="02020603050405020304" pitchFamily="18" charset="0"/>
                <a:ea typeface="宋体" panose="02010600030101010101" pitchFamily="2" charset="-122"/>
              </a:rPr>
              <a:t>7th β-strand in VN is associated with two β-strands, 8th and 10th, in VC in the BiFC assay </a:t>
            </a:r>
          </a:p>
          <a:p>
            <a:pPr>
              <a:spcBef>
                <a:spcPct val="50000"/>
              </a:spcBef>
              <a:buFont typeface="Wingdings" panose="05000000000000000000" pitchFamily="2" charset="2"/>
              <a:buChar char="l"/>
            </a:pPr>
            <a:r>
              <a:rPr lang="en-US" altLang="zh-CN" sz="1600" b="1" dirty="0">
                <a:latin typeface="Times New Roman" panose="02020603050405020304" pitchFamily="18" charset="0"/>
                <a:ea typeface="宋体" panose="02010600030101010101" pitchFamily="2" charset="-122"/>
              </a:rPr>
              <a:t>mediated by hydrogen bonds of the backbones and possibly hydrophobic effect of the side chains of the amino acid residues </a:t>
            </a:r>
          </a:p>
          <a:p>
            <a:pPr>
              <a:spcBef>
                <a:spcPct val="50000"/>
              </a:spcBef>
              <a:buFont typeface="Wingdings" panose="05000000000000000000" pitchFamily="2" charset="2"/>
              <a:buChar char="l"/>
            </a:pPr>
            <a:r>
              <a:rPr lang="en-US" altLang="zh-CN" sz="1600" b="1" dirty="0">
                <a:latin typeface="Times New Roman" panose="02020603050405020304" pitchFamily="18" charset="0"/>
                <a:ea typeface="宋体" panose="02010600030101010101" pitchFamily="2" charset="-122"/>
              </a:rPr>
              <a:t>amino acid substitutions within the 7th β-strand to disrupt some of these interactions would weaken the strength of the association</a:t>
            </a:r>
            <a:r>
              <a:rPr lang="en-US" altLang="zh-CN" sz="1600" dirty="0">
                <a:latin typeface="Times New Roman" panose="02020603050405020304" pitchFamily="18" charset="0"/>
                <a:ea typeface="宋体" panose="02010600030101010101" pitchFamily="2" charset="-122"/>
              </a:rPr>
              <a:t> </a:t>
            </a:r>
          </a:p>
          <a:p>
            <a:pPr>
              <a:spcBef>
                <a:spcPct val="50000"/>
              </a:spcBef>
              <a:buFont typeface="Wingdings" panose="05000000000000000000" pitchFamily="2" charset="2"/>
              <a:buChar char="l"/>
            </a:pPr>
            <a:r>
              <a:rPr lang="en-US" altLang="zh-CN" sz="1600" b="1" dirty="0">
                <a:latin typeface="Times New Roman" panose="02020603050405020304" pitchFamily="18" charset="0"/>
                <a:ea typeface="宋体" panose="02010600030101010101" pitchFamily="2" charset="-122"/>
              </a:rPr>
              <a:t>valine 150 and isoleucine 152 were selected, mutation to leucine</a:t>
            </a:r>
          </a:p>
          <a:p>
            <a:pPr>
              <a:spcBef>
                <a:spcPct val="50000"/>
              </a:spcBef>
              <a:buFont typeface="Wingdings" panose="05000000000000000000" pitchFamily="2" charset="2"/>
              <a:buChar char="l"/>
            </a:pPr>
            <a:r>
              <a:rPr lang="en-US" altLang="zh-CN" sz="1600" b="1" dirty="0">
                <a:latin typeface="Times New Roman" panose="02020603050405020304" pitchFamily="18" charset="0"/>
                <a:ea typeface="宋体" panose="02010600030101010101" pitchFamily="2" charset="-122"/>
              </a:rPr>
              <a:t>T153M  as positive control</a:t>
            </a:r>
          </a:p>
        </p:txBody>
      </p:sp>
    </p:spTree>
  </p:cSld>
  <p:clrMapOvr>
    <a:masterClrMapping/>
  </p:clrMapOvr>
  <p:transition>
    <p:randomBar dir="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8" descr="BTN_A_000113519_O_F_107689b"/>
          <p:cNvPicPr>
            <a:picLocks noChangeAspect="1"/>
          </p:cNvPicPr>
          <p:nvPr/>
        </p:nvPicPr>
        <p:blipFill>
          <a:blip r:embed="rId2"/>
          <a:stretch>
            <a:fillRect/>
          </a:stretch>
        </p:blipFill>
        <p:spPr>
          <a:xfrm>
            <a:off x="179388" y="115888"/>
            <a:ext cx="5040312" cy="4929187"/>
          </a:xfrm>
          <a:prstGeom prst="rect">
            <a:avLst/>
          </a:prstGeom>
          <a:noFill/>
          <a:ln w="9525">
            <a:noFill/>
          </a:ln>
        </p:spPr>
      </p:pic>
      <p:sp>
        <p:nvSpPr>
          <p:cNvPr id="80898" name="Text Box 9"/>
          <p:cNvSpPr txBox="1"/>
          <p:nvPr/>
        </p:nvSpPr>
        <p:spPr>
          <a:xfrm>
            <a:off x="447675" y="5681663"/>
            <a:ext cx="7653338" cy="641350"/>
          </a:xfrm>
          <a:prstGeom prst="rect">
            <a:avLst/>
          </a:prstGeom>
          <a:noFill/>
          <a:ln w="9525">
            <a:noFill/>
          </a:ln>
        </p:spPr>
        <p:txBody>
          <a:bodyPr anchor="t">
            <a:spAutoFit/>
          </a:bodyPr>
          <a:lstStyle/>
          <a:p>
            <a:r>
              <a:rPr lang="en-US" altLang="zh-CN" b="1" dirty="0">
                <a:solidFill>
                  <a:srgbClr val="000000"/>
                </a:solidFill>
                <a:latin typeface="Arial" panose="020B0604020202020204" pitchFamily="34" charset="0"/>
                <a:ea typeface="宋体" panose="02010600030101010101" pitchFamily="2" charset="-122"/>
              </a:rPr>
              <a:t>Figure 2. Identification of mutations to reduce self-assembly between nonfluorescent fragments of Venus.</a:t>
            </a:r>
          </a:p>
        </p:txBody>
      </p:sp>
      <p:sp>
        <p:nvSpPr>
          <p:cNvPr id="80899" name="Rectangle 10"/>
          <p:cNvSpPr/>
          <p:nvPr/>
        </p:nvSpPr>
        <p:spPr>
          <a:xfrm>
            <a:off x="5975350" y="404813"/>
            <a:ext cx="3168650" cy="5035550"/>
          </a:xfrm>
          <a:prstGeom prst="rect">
            <a:avLst/>
          </a:prstGeom>
          <a:noFill/>
          <a:ln w="9525">
            <a:noFill/>
          </a:ln>
        </p:spPr>
        <p:txBody>
          <a:bodyPr anchor="t">
            <a:spAutoFit/>
          </a:bodyPr>
          <a:lstStyle/>
          <a:p>
            <a:r>
              <a:rPr lang="en-US" altLang="zh-CN" dirty="0">
                <a:latin typeface="Arial" panose="020B0604020202020204" pitchFamily="34" charset="0"/>
                <a:ea typeface="宋体" panose="02010600030101010101" pitchFamily="2" charset="-122"/>
              </a:rPr>
              <a:t>The intensity of fluorescence derived from self-assembly was </a:t>
            </a:r>
            <a:r>
              <a:rPr lang="en-US" altLang="zh-CN" dirty="0">
                <a:solidFill>
                  <a:srgbClr val="FF3399"/>
                </a:solidFill>
                <a:latin typeface="Arial" panose="020B0604020202020204" pitchFamily="34" charset="0"/>
                <a:ea typeface="宋体" panose="02010600030101010101" pitchFamily="2" charset="-122"/>
              </a:rPr>
              <a:t>significantly</a:t>
            </a:r>
            <a:r>
              <a:rPr lang="en-US" altLang="zh-CN" dirty="0">
                <a:latin typeface="Arial" panose="020B0604020202020204" pitchFamily="34" charset="0"/>
                <a:ea typeface="宋体" panose="02010600030101010101" pitchFamily="2" charset="-122"/>
              </a:rPr>
              <a:t> reduced with V150L and I152L and </a:t>
            </a:r>
            <a:r>
              <a:rPr lang="en-US" altLang="zh-CN" dirty="0">
                <a:solidFill>
                  <a:srgbClr val="FF3399"/>
                </a:solidFill>
                <a:latin typeface="Arial" panose="020B0604020202020204" pitchFamily="34" charset="0"/>
                <a:ea typeface="宋体" panose="02010600030101010101" pitchFamily="2" charset="-122"/>
              </a:rPr>
              <a:t>slightly</a:t>
            </a:r>
            <a:r>
              <a:rPr lang="en-US" altLang="zh-CN" dirty="0">
                <a:latin typeface="Arial" panose="020B0604020202020204" pitchFamily="34" charset="0"/>
                <a:ea typeface="宋体" panose="02010600030101010101" pitchFamily="2" charset="-122"/>
              </a:rPr>
              <a:t> reduced with T153M (Figure 2C). </a:t>
            </a:r>
          </a:p>
          <a:p>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Mutation do not greatly affect the expression level of VN (Figure 2D). </a:t>
            </a:r>
          </a:p>
          <a:p>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introduction of these mutations into the full-length Venus did not affect the overall fluorescence intensity of the mutant Venus when compared with wild-type Venus (Figure 2, E and F). </a:t>
            </a:r>
          </a:p>
        </p:txBody>
      </p:sp>
    </p:spTree>
  </p:cSld>
  <p:clrMapOvr>
    <a:masterClrMapping/>
  </p:clrMapOvr>
  <p:transition>
    <p:randomBar dir="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idx="4294967295"/>
          </p:nvPr>
        </p:nvSpPr>
        <p:spPr>
          <a:xfrm>
            <a:off x="1979613" y="274638"/>
            <a:ext cx="6913563" cy="993775"/>
          </a:xfrm>
        </p:spPr>
        <p:txBody>
          <a:bodyPr vert="horz" wrap="square" anchor="ctr"/>
          <a:lstStyle/>
          <a:p>
            <a:pPr lvl="0" eaLnBrk="1" fontAlgn="base" hangingPunct="1"/>
            <a:r>
              <a:rPr lang="en-US" altLang="x-none" sz="3200" strike="noStrike" noProof="1">
                <a:effectLst>
                  <a:outerShdw blurRad="38100" dist="38100" dir="2700000">
                    <a:srgbClr val="FFFFFF"/>
                  </a:outerShdw>
                </a:effectLst>
              </a:rPr>
              <a:t>Positive PPI (bJun/bFos)  vs Negative PPI (bJun/ΔbFos)</a:t>
            </a:r>
          </a:p>
        </p:txBody>
      </p:sp>
      <p:pic>
        <p:nvPicPr>
          <p:cNvPr id="2" name="Picture 3" descr="BTN_A_000113519_O_F_107690b"/>
          <p:cNvPicPr>
            <a:picLocks noChangeAspect="1"/>
          </p:cNvPicPr>
          <p:nvPr/>
        </p:nvPicPr>
        <p:blipFill>
          <a:blip r:embed="rId2"/>
          <a:stretch>
            <a:fillRect/>
          </a:stretch>
        </p:blipFill>
        <p:spPr>
          <a:xfrm>
            <a:off x="539750" y="1412875"/>
            <a:ext cx="3890963" cy="4608513"/>
          </a:xfrm>
          <a:prstGeom prst="rect">
            <a:avLst/>
          </a:prstGeom>
          <a:noFill/>
          <a:ln w="9525">
            <a:noFill/>
          </a:ln>
        </p:spPr>
      </p:pic>
      <p:sp>
        <p:nvSpPr>
          <p:cNvPr id="81923" name="Rectangle 4"/>
          <p:cNvSpPr/>
          <p:nvPr/>
        </p:nvSpPr>
        <p:spPr>
          <a:xfrm>
            <a:off x="0" y="6092825"/>
            <a:ext cx="8893175" cy="641350"/>
          </a:xfrm>
          <a:prstGeom prst="rect">
            <a:avLst/>
          </a:prstGeom>
          <a:noFill/>
          <a:ln w="9525">
            <a:noFill/>
          </a:ln>
        </p:spPr>
        <p:txBody>
          <a:bodyPr anchor="t">
            <a:spAutoFit/>
          </a:bodyPr>
          <a:lstStyle/>
          <a:p>
            <a:r>
              <a:rPr lang="en-US" altLang="zh-CN" b="1" dirty="0">
                <a:solidFill>
                  <a:srgbClr val="000000"/>
                </a:solidFill>
                <a:latin typeface="Arial" panose="020B0604020202020204" pitchFamily="34" charset="0"/>
                <a:ea typeface="宋体" panose="02010600030101010101" pitchFamily="2" charset="-122"/>
              </a:rPr>
              <a:t>Figure 3. Identification of a mutation for the Venus-based BiFC assay with a high S/N ratio</a:t>
            </a:r>
          </a:p>
        </p:txBody>
      </p:sp>
      <p:sp>
        <p:nvSpPr>
          <p:cNvPr id="81924" name="Text Box 5"/>
          <p:cNvSpPr txBox="1"/>
          <p:nvPr/>
        </p:nvSpPr>
        <p:spPr>
          <a:xfrm>
            <a:off x="5076825" y="1773238"/>
            <a:ext cx="3816350" cy="2289175"/>
          </a:xfrm>
          <a:prstGeom prst="rect">
            <a:avLst/>
          </a:prstGeom>
          <a:noFill/>
          <a:ln w="9525">
            <a:noFill/>
          </a:ln>
        </p:spPr>
        <p:txBody>
          <a:bodyPr anchor="t">
            <a:spAutoFit/>
          </a:bodyPr>
          <a:lstStyle/>
          <a:p>
            <a:r>
              <a:rPr lang="zh-CN" altLang="en-US" dirty="0">
                <a:latin typeface="Arial" panose="020B0604020202020204" pitchFamily="34" charset="0"/>
                <a:ea typeface="宋体" panose="02010600030101010101" pitchFamily="2" charset="-122"/>
              </a:rPr>
              <a:t>突变体的荧光强度均下降</a:t>
            </a:r>
          </a:p>
          <a:p>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对阳性组及阴性组的降低程度不同</a:t>
            </a:r>
          </a:p>
          <a:p>
            <a:endParaRPr lang="zh-CN" altLang="en-US"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V150L</a:t>
            </a:r>
            <a:r>
              <a:rPr lang="zh-CN" altLang="en-US" dirty="0">
                <a:latin typeface="Arial" panose="020B0604020202020204" pitchFamily="34" charset="0"/>
                <a:ea typeface="宋体" panose="02010600030101010101" pitchFamily="2" charset="-122"/>
              </a:rPr>
              <a:t>降低程度太大，不能检验出阳性相互作用</a:t>
            </a:r>
          </a:p>
          <a:p>
            <a:endParaRPr lang="zh-CN" altLang="en-US"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I152L</a:t>
            </a:r>
            <a:r>
              <a:rPr lang="zh-CN" altLang="en-US" dirty="0">
                <a:latin typeface="Arial" panose="020B0604020202020204" pitchFamily="34" charset="0"/>
                <a:ea typeface="宋体" panose="02010600030101010101" pitchFamily="2" charset="-122"/>
              </a:rPr>
              <a:t>的效果比</a:t>
            </a:r>
            <a:r>
              <a:rPr lang="en-US" altLang="zh-CN" dirty="0">
                <a:latin typeface="Arial" panose="020B0604020202020204" pitchFamily="34" charset="0"/>
                <a:ea typeface="宋体" panose="02010600030101010101" pitchFamily="2" charset="-122"/>
              </a:rPr>
              <a:t>V150L</a:t>
            </a:r>
            <a:r>
              <a:rPr lang="zh-CN" altLang="en-US" dirty="0">
                <a:latin typeface="Arial" panose="020B0604020202020204" pitchFamily="34" charset="0"/>
                <a:ea typeface="宋体" panose="02010600030101010101" pitchFamily="2" charset="-122"/>
              </a:rPr>
              <a:t>好</a:t>
            </a:r>
          </a:p>
        </p:txBody>
      </p:sp>
    </p:spTree>
  </p:cSld>
  <p:clrMapOvr>
    <a:masterClrMapping/>
  </p:clrMapOvr>
  <p:transition>
    <p:randomBar dir="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Picture 2" descr="BTN_A_000113519_O_F_107691b"/>
          <p:cNvPicPr>
            <a:picLocks noChangeAspect="1"/>
          </p:cNvPicPr>
          <p:nvPr/>
        </p:nvPicPr>
        <p:blipFill>
          <a:blip r:embed="rId2"/>
          <a:stretch>
            <a:fillRect/>
          </a:stretch>
        </p:blipFill>
        <p:spPr>
          <a:xfrm>
            <a:off x="395288" y="260350"/>
            <a:ext cx="3541712" cy="6121400"/>
          </a:xfrm>
          <a:prstGeom prst="rect">
            <a:avLst/>
          </a:prstGeom>
          <a:noFill/>
          <a:ln w="9525">
            <a:noFill/>
          </a:ln>
        </p:spPr>
      </p:pic>
      <p:sp>
        <p:nvSpPr>
          <p:cNvPr id="82946" name="Text Box 3"/>
          <p:cNvSpPr txBox="1"/>
          <p:nvPr/>
        </p:nvSpPr>
        <p:spPr>
          <a:xfrm>
            <a:off x="250825" y="6381750"/>
            <a:ext cx="7943850" cy="366713"/>
          </a:xfrm>
          <a:prstGeom prst="rect">
            <a:avLst/>
          </a:prstGeom>
          <a:noFill/>
          <a:ln w="9525">
            <a:noFill/>
          </a:ln>
        </p:spPr>
        <p:txBody>
          <a:bodyPr wrap="none" anchor="t">
            <a:spAutoFit/>
          </a:bodyPr>
          <a:lstStyle/>
          <a:p>
            <a:r>
              <a:rPr lang="en-US" altLang="zh-CN" b="1" dirty="0">
                <a:solidFill>
                  <a:srgbClr val="000000"/>
                </a:solidFill>
                <a:latin typeface="Arial" panose="020B0604020202020204" pitchFamily="34" charset="0"/>
                <a:ea typeface="宋体" panose="02010600030101010101" pitchFamily="2" charset="-122"/>
              </a:rPr>
              <a:t>Figure 4. Effect of I152L mutation on VN173- and Cerulean-based BiFCs</a:t>
            </a:r>
          </a:p>
        </p:txBody>
      </p:sp>
      <p:sp>
        <p:nvSpPr>
          <p:cNvPr id="82947" name="Text Box 4"/>
          <p:cNvSpPr txBox="1"/>
          <p:nvPr/>
        </p:nvSpPr>
        <p:spPr>
          <a:xfrm>
            <a:off x="4284663" y="1052513"/>
            <a:ext cx="4679950" cy="1187450"/>
          </a:xfrm>
          <a:prstGeom prst="rect">
            <a:avLst/>
          </a:prstGeom>
          <a:noFill/>
          <a:ln w="9525">
            <a:noFill/>
          </a:ln>
        </p:spPr>
        <p:txBody>
          <a:bodyPr anchor="t">
            <a:spAutoFit/>
          </a:bodyPr>
          <a:lstStyle/>
          <a:p>
            <a:r>
              <a:rPr lang="en-US" altLang="zh-CN" sz="2400" dirty="0">
                <a:solidFill>
                  <a:schemeClr val="tx2"/>
                </a:solidFill>
                <a:latin typeface="Arial" panose="020B0604020202020204" pitchFamily="34" charset="0"/>
                <a:ea typeface="宋体" panose="02010600030101010101" pitchFamily="2" charset="-122"/>
              </a:rPr>
              <a:t>Determine whether the I152L mutation increases the S/N ratio in VN173-based BiFC assays</a:t>
            </a:r>
          </a:p>
        </p:txBody>
      </p:sp>
      <p:sp>
        <p:nvSpPr>
          <p:cNvPr id="82948" name="Text Box 5"/>
          <p:cNvSpPr txBox="1"/>
          <p:nvPr/>
        </p:nvSpPr>
        <p:spPr>
          <a:xfrm>
            <a:off x="4318000" y="3213100"/>
            <a:ext cx="4826000" cy="641350"/>
          </a:xfrm>
          <a:prstGeom prst="rect">
            <a:avLst/>
          </a:prstGeom>
          <a:noFill/>
          <a:ln w="9525">
            <a:noFill/>
          </a:ln>
        </p:spPr>
        <p:txBody>
          <a:bodyPr anchor="t">
            <a:spAutoFit/>
          </a:bodyPr>
          <a:lstStyle/>
          <a:p>
            <a:r>
              <a:rPr lang="en-US" altLang="zh-CN" dirty="0">
                <a:latin typeface="Arial" panose="020B0604020202020204" pitchFamily="34" charset="0"/>
                <a:ea typeface="宋体" panose="02010600030101010101" pitchFamily="2" charset="-122"/>
              </a:rPr>
              <a:t>CrNr155/CrC155(N-terminal or C-terminal fragment of Cerulean ) can pair with Venus </a:t>
            </a:r>
          </a:p>
        </p:txBody>
      </p:sp>
    </p:spTree>
  </p:cSld>
  <p:clrMapOvr>
    <a:masterClrMapping/>
  </p:clrMapOvr>
  <p:transition>
    <p:randomBar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type="title" idx="4294967295"/>
          </p:nvPr>
        </p:nvSpPr>
        <p:spPr>
          <a:xfrm>
            <a:off x="1835150" y="274638"/>
            <a:ext cx="6851650" cy="633413"/>
          </a:xfrm>
        </p:spPr>
        <p:txBody>
          <a:bodyPr vert="horz" wrap="square" anchor="ctr"/>
          <a:lstStyle/>
          <a:p>
            <a:pPr lvl="0" eaLnBrk="1" fontAlgn="base" hangingPunct="1"/>
            <a:r>
              <a:rPr lang="en-US" altLang="x-none" sz="3600" strike="noStrike" noProof="1">
                <a:effectLst>
                  <a:outerShdw blurRad="38100" dist="38100" dir="2700000">
                    <a:srgbClr val="FFFFFF"/>
                  </a:outerShdw>
                </a:effectLst>
              </a:rPr>
              <a:t>Utilization of BiFc assay</a:t>
            </a:r>
          </a:p>
        </p:txBody>
      </p:sp>
      <p:sp>
        <p:nvSpPr>
          <p:cNvPr id="83971" name="Rectangle 3"/>
          <p:cNvSpPr>
            <a:spLocks noGrp="1"/>
          </p:cNvSpPr>
          <p:nvPr>
            <p:ph type="body" idx="4294967295"/>
          </p:nvPr>
        </p:nvSpPr>
        <p:spPr>
          <a:xfrm>
            <a:off x="468313" y="1341438"/>
            <a:ext cx="8229600" cy="4813300"/>
          </a:xfrm>
        </p:spPr>
        <p:txBody>
          <a:bodyPr vert="horz" wrap="square" anchor="t"/>
          <a:lstStyle/>
          <a:p>
            <a:pPr lvl="0" eaLnBrk="1" fontAlgn="base" hangingPunct="1"/>
            <a:r>
              <a:rPr lang="en-US" altLang="x-none" sz="2800" strike="noStrike" noProof="1">
                <a:effectLst>
                  <a:outerShdw blurRad="38100" dist="38100" dir="2700000">
                    <a:srgbClr val="FFFFFF"/>
                  </a:outerShdw>
                </a:effectLst>
              </a:rPr>
              <a:t>Study</a:t>
            </a:r>
          </a:p>
          <a:p>
            <a:pPr lvl="1" eaLnBrk="1" fontAlgn="base" hangingPunct="1"/>
            <a:r>
              <a:rPr lang="en-US" altLang="x-none" sz="2800" strike="noStrike" noProof="1">
                <a:effectLst>
                  <a:outerShdw blurRad="38100" dist="38100" dir="2700000">
                    <a:srgbClr val="FFFFFF"/>
                  </a:outerShdw>
                </a:effectLst>
              </a:rPr>
              <a:t>post-translational modifications</a:t>
            </a:r>
          </a:p>
          <a:p>
            <a:pPr lvl="1" eaLnBrk="1" fontAlgn="base" hangingPunct="1"/>
            <a:r>
              <a:rPr lang="en-US" altLang="x-none" sz="2800" strike="noStrike" noProof="1">
                <a:effectLst>
                  <a:outerShdw blurRad="38100" dist="38100" dir="2700000">
                    <a:srgbClr val="FFFFFF"/>
                  </a:outerShdw>
                </a:effectLst>
              </a:rPr>
              <a:t>protein folding</a:t>
            </a:r>
          </a:p>
          <a:p>
            <a:pPr lvl="1" eaLnBrk="1" fontAlgn="base" hangingPunct="1"/>
            <a:r>
              <a:rPr lang="en-US" altLang="x-none" sz="2800" strike="noStrike" noProof="1">
                <a:effectLst>
                  <a:outerShdw blurRad="38100" dist="38100" dir="2700000">
                    <a:srgbClr val="FFFFFF"/>
                  </a:outerShdw>
                </a:effectLst>
              </a:rPr>
              <a:t>protein aggregation</a:t>
            </a:r>
          </a:p>
          <a:p>
            <a:pPr lvl="1" eaLnBrk="1" fontAlgn="base" hangingPunct="1"/>
            <a:r>
              <a:rPr lang="en-US" altLang="x-none" sz="2800" strike="noStrike" noProof="1">
                <a:effectLst>
                  <a:outerShdw blurRad="38100" dist="38100" dir="2700000">
                    <a:srgbClr val="FFFFFF"/>
                  </a:outerShdw>
                </a:effectLst>
              </a:rPr>
              <a:t>protein conformational change</a:t>
            </a:r>
          </a:p>
          <a:p>
            <a:pPr lvl="1" eaLnBrk="1" fontAlgn="base" hangingPunct="1"/>
            <a:r>
              <a:rPr lang="en-US" altLang="x-none" sz="2800" strike="noStrike" noProof="1">
                <a:effectLst>
                  <a:outerShdw blurRad="38100" dist="38100" dir="2700000">
                    <a:srgbClr val="FFFFFF"/>
                  </a:outerShdw>
                </a:effectLst>
              </a:rPr>
              <a:t>protein topology</a:t>
            </a:r>
          </a:p>
          <a:p>
            <a:pPr lvl="1" eaLnBrk="1" fontAlgn="base" hangingPunct="1"/>
            <a:r>
              <a:rPr lang="en-US" altLang="x-none" sz="2800" strike="noStrike" noProof="1">
                <a:effectLst>
                  <a:outerShdw blurRad="38100" dist="38100" dir="2700000">
                    <a:srgbClr val="FFFFFF"/>
                  </a:outerShdw>
                </a:effectLst>
              </a:rPr>
              <a:t>multiple protein interactions </a:t>
            </a:r>
          </a:p>
        </p:txBody>
      </p:sp>
    </p:spTree>
  </p:cSld>
  <p:clrMapOvr>
    <a:masterClrMapping/>
  </p:clrMapOvr>
  <p:transition>
    <p:randomBar dir="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p:cNvSpPr>
          <p:nvPr>
            <p:ph type="title" idx="4294967295"/>
          </p:nvPr>
        </p:nvSpPr>
        <p:spPr>
          <a:xfrm>
            <a:off x="1835150" y="274638"/>
            <a:ext cx="7058025" cy="561975"/>
          </a:xfrm>
        </p:spPr>
        <p:txBody>
          <a:bodyPr wrap="square" anchor="ctr">
            <a:normAutofit fontScale="90000"/>
          </a:bodyPr>
          <a:lstStyle/>
          <a:p>
            <a:pPr eaLnBrk="1" hangingPunct="1"/>
            <a:r>
              <a:rPr lang="en-US" altLang="zh-CN" sz="3600" dirty="0"/>
              <a:t>Regulation of Gene Expression</a:t>
            </a:r>
          </a:p>
        </p:txBody>
      </p:sp>
      <p:sp>
        <p:nvSpPr>
          <p:cNvPr id="84994" name="Rectangle 3"/>
          <p:cNvSpPr>
            <a:spLocks noGrp="1"/>
          </p:cNvSpPr>
          <p:nvPr>
            <p:ph type="body" idx="4294967295"/>
          </p:nvPr>
        </p:nvSpPr>
        <p:spPr>
          <a:xfrm>
            <a:off x="302260" y="3860800"/>
            <a:ext cx="8590280" cy="2592070"/>
          </a:xfrm>
        </p:spPr>
        <p:txBody>
          <a:bodyPr wrap="square" anchor="t">
            <a:noAutofit/>
          </a:bodyPr>
          <a:lstStyle/>
          <a:p>
            <a:pPr eaLnBrk="1" hangingPunct="1">
              <a:lnSpc>
                <a:spcPct val="115000"/>
              </a:lnSpc>
            </a:pPr>
            <a:r>
              <a:rPr lang="en-US" altLang="zh-CN" sz="2000" b="0" dirty="0"/>
              <a:t>Gene expression is the process by which RNA is transcribed from DNA and then translated into the structures and functions of a cell (i.e. proteins)</a:t>
            </a:r>
          </a:p>
          <a:p>
            <a:pPr eaLnBrk="1" hangingPunct="1">
              <a:lnSpc>
                <a:spcPct val="115000"/>
              </a:lnSpc>
            </a:pPr>
            <a:r>
              <a:rPr lang="en-US" altLang="zh-CN" sz="2000" b="0" dirty="0"/>
              <a:t>Regulation of gene expression is the cellular control of the amount and timing of the appearance of the functional gene product</a:t>
            </a:r>
          </a:p>
          <a:p>
            <a:pPr eaLnBrk="1" hangingPunct="1">
              <a:lnSpc>
                <a:spcPct val="115000"/>
              </a:lnSpc>
            </a:pPr>
            <a:r>
              <a:rPr lang="en-US" altLang="zh-CN" sz="2000" b="0" dirty="0"/>
              <a:t>Gene regulation is tightly monitored by several specificity factors, activators, and repressors and gives the cell control over structure and function</a:t>
            </a:r>
          </a:p>
        </p:txBody>
      </p:sp>
      <p:pic>
        <p:nvPicPr>
          <p:cNvPr id="84995" name="Picture 4"/>
          <p:cNvPicPr>
            <a:picLocks noChangeAspect="1"/>
          </p:cNvPicPr>
          <p:nvPr/>
        </p:nvPicPr>
        <p:blipFill>
          <a:blip r:embed="rId2"/>
          <a:stretch>
            <a:fillRect/>
          </a:stretch>
        </p:blipFill>
        <p:spPr>
          <a:xfrm>
            <a:off x="1619250" y="981075"/>
            <a:ext cx="6997700" cy="2722563"/>
          </a:xfrm>
          <a:prstGeom prst="rect">
            <a:avLst/>
          </a:prstGeom>
          <a:noFill/>
          <a:ln w="9525">
            <a:noFill/>
          </a:ln>
        </p:spPr>
      </p:pic>
    </p:spTree>
  </p:cSld>
  <p:clrMapOvr>
    <a:masterClrMapping/>
  </p:clrMapOvr>
  <p:transition>
    <p:randomBar dir="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p:cNvSpPr>
          <p:nvPr>
            <p:ph type="title" idx="4294967295"/>
          </p:nvPr>
        </p:nvSpPr>
        <p:spPr>
          <a:xfrm>
            <a:off x="1763713" y="188913"/>
            <a:ext cx="7380287" cy="1143000"/>
          </a:xfrm>
        </p:spPr>
        <p:txBody>
          <a:bodyPr wrap="square" anchor="ctr"/>
          <a:lstStyle/>
          <a:p>
            <a:pPr eaLnBrk="1" hangingPunct="1"/>
            <a:r>
              <a:rPr lang="en-US" altLang="zh-CN" sz="3200" dirty="0"/>
              <a:t>Using BiFC to Study Transcription</a:t>
            </a:r>
            <a:br>
              <a:rPr lang="en-US" altLang="zh-CN" sz="3200" dirty="0"/>
            </a:br>
            <a:r>
              <a:rPr lang="en-US" altLang="zh-CN" sz="3200" dirty="0"/>
              <a:t>Regulatory Proteins</a:t>
            </a:r>
          </a:p>
        </p:txBody>
      </p:sp>
      <p:sp>
        <p:nvSpPr>
          <p:cNvPr id="86018" name="Rectangle 3"/>
          <p:cNvSpPr>
            <a:spLocks noGrp="1"/>
          </p:cNvSpPr>
          <p:nvPr>
            <p:ph type="body" idx="4294967295"/>
          </p:nvPr>
        </p:nvSpPr>
        <p:spPr>
          <a:xfrm>
            <a:off x="0" y="1773238"/>
            <a:ext cx="4284663" cy="4319587"/>
          </a:xfrm>
        </p:spPr>
        <p:txBody>
          <a:bodyPr wrap="square" anchor="t"/>
          <a:lstStyle/>
          <a:p>
            <a:pPr eaLnBrk="1" hangingPunct="1">
              <a:lnSpc>
                <a:spcPct val="120000"/>
              </a:lnSpc>
            </a:pPr>
            <a:r>
              <a:rPr lang="en-US" altLang="zh-CN" sz="2000" b="0" dirty="0"/>
              <a:t>Transcriptional regulation involves combinatorial interactions between several transcription factors, which allow for a sophisticated response to multiple conditions in the environment</a:t>
            </a:r>
          </a:p>
          <a:p>
            <a:pPr eaLnBrk="1" hangingPunct="1">
              <a:lnSpc>
                <a:spcPct val="120000"/>
              </a:lnSpc>
            </a:pPr>
            <a:r>
              <a:rPr lang="en-US" altLang="zh-CN" sz="2000" b="0" dirty="0"/>
              <a:t>BiFC analysis has been crucial to understanding the hierarchy of determinants of subcellular localization in different transcription factor families</a:t>
            </a:r>
          </a:p>
        </p:txBody>
      </p:sp>
      <p:pic>
        <p:nvPicPr>
          <p:cNvPr id="86019" name="Picture 4"/>
          <p:cNvPicPr>
            <a:picLocks noChangeAspect="1"/>
          </p:cNvPicPr>
          <p:nvPr/>
        </p:nvPicPr>
        <p:blipFill>
          <a:blip r:embed="rId2"/>
          <a:stretch>
            <a:fillRect/>
          </a:stretch>
        </p:blipFill>
        <p:spPr>
          <a:xfrm>
            <a:off x="4586288" y="1557338"/>
            <a:ext cx="4557712" cy="3940175"/>
          </a:xfrm>
          <a:prstGeom prst="rect">
            <a:avLst/>
          </a:prstGeom>
          <a:noFill/>
          <a:ln w="9525">
            <a:noFill/>
          </a:ln>
        </p:spPr>
      </p:pic>
    </p:spTree>
  </p:cSld>
  <p:clrMapOvr>
    <a:masterClrMapping/>
  </p:clrMapOvr>
  <p:transition>
    <p:randomBar dir="ver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p:cNvSpPr>
          <p:nvPr>
            <p:ph type="title" idx="4294967295"/>
          </p:nvPr>
        </p:nvSpPr>
        <p:spPr>
          <a:xfrm>
            <a:off x="2295525" y="365125"/>
            <a:ext cx="6219825" cy="969645"/>
          </a:xfrm>
        </p:spPr>
        <p:txBody>
          <a:bodyPr wrap="square" anchor="ctr"/>
          <a:lstStyle/>
          <a:p>
            <a:pPr eaLnBrk="1" hangingPunct="1"/>
            <a:r>
              <a:rPr lang="en-US" altLang="zh-CN" sz="3600" dirty="0"/>
              <a:t>Leucine Zipper Motifs</a:t>
            </a:r>
          </a:p>
        </p:txBody>
      </p:sp>
      <p:sp>
        <p:nvSpPr>
          <p:cNvPr id="87042" name="Rectangle 3"/>
          <p:cNvSpPr>
            <a:spLocks noGrp="1"/>
          </p:cNvSpPr>
          <p:nvPr>
            <p:ph type="body" idx="4294967295"/>
          </p:nvPr>
        </p:nvSpPr>
        <p:spPr>
          <a:xfrm>
            <a:off x="539750" y="1628775"/>
            <a:ext cx="4897438" cy="4824413"/>
          </a:xfrm>
        </p:spPr>
        <p:txBody>
          <a:bodyPr wrap="square" anchor="t"/>
          <a:lstStyle/>
          <a:p>
            <a:pPr eaLnBrk="1" hangingPunct="1">
              <a:lnSpc>
                <a:spcPct val="120000"/>
              </a:lnSpc>
            </a:pPr>
            <a:r>
              <a:rPr lang="en-US" altLang="zh-CN" sz="2000" b="0" dirty="0"/>
              <a:t>The leucine zipper motif is a structure made up of two α- helical segments of protein that have leucines facing each other along the length of the helices, allowing them to dimerize and form a symmetric interface that can bind to the DNA on both sides of the double helix</a:t>
            </a:r>
          </a:p>
          <a:p>
            <a:pPr eaLnBrk="1" hangingPunct="1">
              <a:lnSpc>
                <a:spcPct val="120000"/>
              </a:lnSpc>
            </a:pPr>
            <a:r>
              <a:rPr lang="en-US" altLang="zh-CN" sz="2000" b="0" dirty="0"/>
              <a:t>The leucine zipper motif is present in three oncogene products: Fos, Jun and Myc, which all act as transcription factors as part of the AP-1 complex in yeast</a:t>
            </a:r>
          </a:p>
        </p:txBody>
      </p:sp>
      <p:pic>
        <p:nvPicPr>
          <p:cNvPr id="87043" name="Picture 4"/>
          <p:cNvPicPr>
            <a:picLocks noChangeAspect="1"/>
          </p:cNvPicPr>
          <p:nvPr/>
        </p:nvPicPr>
        <p:blipFill>
          <a:blip r:embed="rId2"/>
          <a:stretch>
            <a:fillRect/>
          </a:stretch>
        </p:blipFill>
        <p:spPr>
          <a:xfrm>
            <a:off x="5376863" y="1844675"/>
            <a:ext cx="3767137" cy="3908425"/>
          </a:xfrm>
          <a:prstGeom prst="rect">
            <a:avLst/>
          </a:prstGeom>
          <a:noFill/>
          <a:ln w="9525">
            <a:noFill/>
          </a:ln>
        </p:spPr>
      </p:pic>
    </p:spTree>
  </p:cSld>
  <p:clrMapOvr>
    <a:masterClrMapping/>
  </p:clrMapOvr>
  <p:transition>
    <p:randomBar dir="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3"/>
          <p:cNvSpPr>
            <a:spLocks noGrp="1"/>
          </p:cNvSpPr>
          <p:nvPr>
            <p:ph type="body" idx="4294967295"/>
          </p:nvPr>
        </p:nvSpPr>
        <p:spPr>
          <a:xfrm>
            <a:off x="539750" y="1773555"/>
            <a:ext cx="4469130" cy="4319270"/>
          </a:xfrm>
        </p:spPr>
        <p:txBody>
          <a:bodyPr wrap="square" anchor="t"/>
          <a:lstStyle/>
          <a:p>
            <a:pPr eaLnBrk="1" hangingPunct="1">
              <a:lnSpc>
                <a:spcPct val="120000"/>
              </a:lnSpc>
            </a:pPr>
            <a:r>
              <a:rPr lang="en-US" altLang="zh-CN" sz="2000" b="0" dirty="0"/>
              <a:t>Leucine zipper regulatory proteins are important regulators of normal development</a:t>
            </a:r>
          </a:p>
          <a:p>
            <a:pPr eaLnBrk="1" hangingPunct="1">
              <a:lnSpc>
                <a:spcPct val="120000"/>
              </a:lnSpc>
            </a:pPr>
            <a:r>
              <a:rPr lang="en-US" altLang="zh-CN" sz="2000" b="0" dirty="0"/>
              <a:t>If they are overproduced or mutated in a vital area, they may generate cancer</a:t>
            </a:r>
          </a:p>
          <a:p>
            <a:pPr eaLnBrk="1" hangingPunct="1">
              <a:lnSpc>
                <a:spcPct val="120000"/>
              </a:lnSpc>
            </a:pPr>
            <a:r>
              <a:rPr lang="en-US" altLang="zh-CN" sz="2000" b="0" dirty="0"/>
              <a:t>These proteins interact with the DNA as dimers (homo- or hetero-) and are also called basic zipper proteins (bZips)</a:t>
            </a:r>
          </a:p>
        </p:txBody>
      </p:sp>
      <p:pic>
        <p:nvPicPr>
          <p:cNvPr id="88066" name="Picture 5" descr="zinc"/>
          <p:cNvPicPr>
            <a:picLocks noChangeAspect="1"/>
          </p:cNvPicPr>
          <p:nvPr/>
        </p:nvPicPr>
        <p:blipFill>
          <a:blip r:embed="rId2"/>
          <a:stretch>
            <a:fillRect/>
          </a:stretch>
        </p:blipFill>
        <p:spPr>
          <a:xfrm>
            <a:off x="3675063" y="115888"/>
            <a:ext cx="5468937" cy="1836737"/>
          </a:xfrm>
          <a:prstGeom prst="rect">
            <a:avLst/>
          </a:prstGeom>
          <a:noFill/>
          <a:ln w="9525">
            <a:noFill/>
          </a:ln>
        </p:spPr>
      </p:pic>
      <p:sp>
        <p:nvSpPr>
          <p:cNvPr id="88067" name="Rectangle 2"/>
          <p:cNvSpPr>
            <a:spLocks noGrp="1"/>
          </p:cNvSpPr>
          <p:nvPr>
            <p:ph type="title" idx="4294967295"/>
          </p:nvPr>
        </p:nvSpPr>
        <p:spPr>
          <a:xfrm>
            <a:off x="1692275" y="0"/>
            <a:ext cx="6851650" cy="1143000"/>
          </a:xfrm>
        </p:spPr>
        <p:txBody>
          <a:bodyPr wrap="square" anchor="ctr"/>
          <a:lstStyle/>
          <a:p>
            <a:pPr eaLnBrk="1" hangingPunct="1"/>
            <a:r>
              <a:rPr lang="en-US" altLang="zh-CN" sz="3600" dirty="0"/>
              <a:t>Leucine Zipper Motifs</a:t>
            </a:r>
          </a:p>
        </p:txBody>
      </p:sp>
    </p:spTree>
  </p:cSld>
  <p:clrMapOvr>
    <a:masterClrMapping/>
  </p:clrMapOvr>
  <p:transition>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p:cNvSpPr>
          <p:nvPr>
            <p:ph type="body" idx="4294967295"/>
          </p:nvPr>
        </p:nvSpPr>
        <p:spPr>
          <a:xfrm>
            <a:off x="1233170" y="1052830"/>
            <a:ext cx="7299960" cy="4319905"/>
          </a:xfrm>
        </p:spPr>
        <p:txBody>
          <a:bodyPr vert="horz" wrap="square" anchor="t"/>
          <a:lstStyle/>
          <a:p>
            <a:pPr lvl="0" eaLnBrk="1" fontAlgn="base" hangingPunct="1">
              <a:lnSpc>
                <a:spcPct val="110000"/>
              </a:lnSpc>
            </a:pPr>
            <a:r>
              <a:rPr lang="en-US" altLang="x-none" sz="2800" strike="noStrike" noProof="1">
                <a:solidFill>
                  <a:schemeClr val="tx1"/>
                </a:solidFill>
                <a:effectLst>
                  <a:outerShdw blurRad="38100" dist="38100" dir="2700000">
                    <a:srgbClr val="FFFFFF"/>
                  </a:outerShdw>
                </a:effectLst>
              </a:rPr>
              <a:t>To inducibly modulate the expression</a:t>
            </a:r>
          </a:p>
          <a:p>
            <a:pPr lvl="0" eaLnBrk="1" fontAlgn="base" hangingPunct="1">
              <a:lnSpc>
                <a:spcPct val="110000"/>
              </a:lnSpc>
            </a:pPr>
            <a:r>
              <a:rPr lang="en-US" altLang="x-none" sz="2800" strike="noStrike" noProof="1">
                <a:solidFill>
                  <a:schemeClr val="tx1"/>
                </a:solidFill>
                <a:effectLst>
                  <a:outerShdw blurRad="38100" dist="38100" dir="2700000">
                    <a:srgbClr val="FFFFFF"/>
                  </a:outerShdw>
                </a:effectLst>
              </a:rPr>
              <a:t>the CMV (cytomegalovirus) promoters of pBIND and pACT were replaced with tumor necrosis factor a (TNFa) inducible nuclear factor kB (NFkB) response elements. </a:t>
            </a:r>
          </a:p>
        </p:txBody>
      </p:sp>
      <p:pic>
        <p:nvPicPr>
          <p:cNvPr id="2" name="图片 1"/>
          <p:cNvPicPr>
            <a:picLocks noChangeAspect="1"/>
          </p:cNvPicPr>
          <p:nvPr/>
        </p:nvPicPr>
        <p:blipFill>
          <a:blip r:embed="rId2"/>
          <a:stretch>
            <a:fillRect/>
          </a:stretch>
        </p:blipFill>
        <p:spPr>
          <a:xfrm>
            <a:off x="4735195" y="4764405"/>
            <a:ext cx="4455160" cy="1980565"/>
          </a:xfrm>
          <a:prstGeom prst="rect">
            <a:avLst/>
          </a:prstGeom>
        </p:spPr>
      </p:pic>
      <p:pic>
        <p:nvPicPr>
          <p:cNvPr id="3" name="图片 2"/>
          <p:cNvPicPr>
            <a:picLocks noChangeAspect="1"/>
          </p:cNvPicPr>
          <p:nvPr/>
        </p:nvPicPr>
        <p:blipFill>
          <a:blip r:embed="rId3"/>
          <a:stretch>
            <a:fillRect/>
          </a:stretch>
        </p:blipFill>
        <p:spPr>
          <a:xfrm>
            <a:off x="628650" y="5126355"/>
            <a:ext cx="3476625" cy="1695450"/>
          </a:xfrm>
          <a:prstGeom prst="rect">
            <a:avLst/>
          </a:prstGeom>
        </p:spPr>
      </p:pic>
    </p:spTree>
  </p:cSld>
  <p:clrMapOvr>
    <a:masterClrMapping/>
  </p:clrMapOvr>
  <p:transition>
    <p:randomBar dir="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p:cNvSpPr>
          <p:nvPr>
            <p:ph type="title" idx="4294967295"/>
          </p:nvPr>
        </p:nvSpPr>
        <p:spPr>
          <a:xfrm>
            <a:off x="1835150" y="274638"/>
            <a:ext cx="6851650" cy="633412"/>
          </a:xfrm>
        </p:spPr>
        <p:txBody>
          <a:bodyPr wrap="square" anchor="ctr"/>
          <a:lstStyle/>
          <a:p>
            <a:pPr eaLnBrk="1" hangingPunct="1"/>
            <a:r>
              <a:rPr lang="en-US" altLang="zh-CN" sz="3600" dirty="0"/>
              <a:t>Activator Protein-1 (AP-1)</a:t>
            </a:r>
            <a:endParaRPr lang="en-US" altLang="zh-CN" sz="3600" b="0" dirty="0"/>
          </a:p>
        </p:txBody>
      </p:sp>
      <p:sp>
        <p:nvSpPr>
          <p:cNvPr id="89091" name="Rectangle 3"/>
          <p:cNvSpPr>
            <a:spLocks noGrp="1"/>
          </p:cNvSpPr>
          <p:nvPr>
            <p:ph type="body" idx="4294967295"/>
          </p:nvPr>
        </p:nvSpPr>
        <p:spPr>
          <a:xfrm>
            <a:off x="179388" y="3284538"/>
            <a:ext cx="8964613" cy="3311525"/>
          </a:xfrm>
        </p:spPr>
        <p:txBody>
          <a:bodyPr vert="horz" wrap="square" anchor="t"/>
          <a:lstStyle/>
          <a:p>
            <a:pPr lvl="0" eaLnBrk="1" fontAlgn="base" hangingPunct="1"/>
            <a:r>
              <a:rPr lang="en-US" altLang="x-none" sz="1800" strike="noStrike" noProof="1">
                <a:effectLst>
                  <a:outerShdw blurRad="38100" dist="38100" dir="2700000">
                    <a:srgbClr val="FFFFFF"/>
                  </a:outerShdw>
                </a:effectLst>
              </a:rPr>
              <a:t>AP-1 is a transcription factor</a:t>
            </a:r>
            <a:r>
              <a:rPr lang="zh-CN" altLang="en-US" sz="1800" strike="noStrike" noProof="1">
                <a:effectLst>
                  <a:outerShdw blurRad="38100" dist="38100" dir="2700000">
                    <a:srgbClr val="FFFFFF"/>
                  </a:outerShdw>
                </a:effectLst>
              </a:rPr>
              <a:t>，belongs to the basic region leucine zipper (bZIP) family of transcription</a:t>
            </a:r>
            <a:r>
              <a:rPr lang="en-US" altLang="x-none" sz="1800" strike="noStrike" noProof="1">
                <a:effectLst>
                  <a:outerShdw blurRad="38100" dist="38100" dir="2700000">
                    <a:srgbClr val="FFFFFF"/>
                  </a:outerShdw>
                </a:effectLst>
              </a:rPr>
              <a:t> </a:t>
            </a:r>
            <a:r>
              <a:rPr lang="zh-CN" altLang="en-US" sz="1800" strike="noStrike" noProof="1">
                <a:effectLst>
                  <a:outerShdw blurRad="38100" dist="38100" dir="2700000">
                    <a:srgbClr val="FFFFFF"/>
                  </a:outerShdw>
                </a:effectLst>
              </a:rPr>
              <a:t>factors and functions as homodimers or heterodimers formed among the</a:t>
            </a:r>
            <a:r>
              <a:rPr lang="en-US" altLang="x-none" sz="1800" strike="noStrike" noProof="1">
                <a:effectLst>
                  <a:outerShdw blurRad="38100" dist="38100" dir="2700000">
                    <a:srgbClr val="FFFFFF"/>
                  </a:outerShdw>
                </a:effectLst>
              </a:rPr>
              <a:t> </a:t>
            </a:r>
            <a:r>
              <a:rPr lang="zh-CN" altLang="en-US" sz="1800" strike="noStrike" noProof="1">
                <a:effectLst>
                  <a:outerShdw blurRad="38100" dist="38100" dir="2700000">
                    <a:srgbClr val="FFFFFF"/>
                  </a:outerShdw>
                </a:effectLst>
              </a:rPr>
              <a:t>members of </a:t>
            </a:r>
            <a:r>
              <a:rPr lang="en-US" altLang="x-none" sz="1800" strike="noStrike" noProof="1">
                <a:effectLst>
                  <a:outerShdw blurRad="38100" dist="38100" dir="2700000">
                    <a:srgbClr val="FFFFFF"/>
                  </a:outerShdw>
                </a:effectLst>
              </a:rPr>
              <a:t>proteins belonging to the c-Fos, c-Jun, ATF, </a:t>
            </a:r>
            <a:r>
              <a:rPr lang="zh-CN" altLang="en-US" sz="1800" strike="noStrike" noProof="1">
                <a:effectLst>
                  <a:outerShdw blurRad="38100" dist="38100" dir="2700000">
                    <a:srgbClr val="FFFFFF"/>
                  </a:outerShdw>
                </a:effectLst>
              </a:rPr>
              <a:t>Maf</a:t>
            </a:r>
            <a:r>
              <a:rPr lang="en-US" altLang="x-none" sz="1800" strike="noStrike" noProof="1">
                <a:effectLst>
                  <a:outerShdw blurRad="38100" dist="38100" dir="2700000">
                    <a:srgbClr val="FFFFFF"/>
                  </a:outerShdw>
                </a:effectLst>
              </a:rPr>
              <a:t> and JDP families</a:t>
            </a:r>
          </a:p>
          <a:p>
            <a:pPr lvl="0" eaLnBrk="1" fontAlgn="base" hangingPunct="1"/>
            <a:r>
              <a:rPr lang="en-US" altLang="x-none" sz="1800" strike="noStrike" noProof="1">
                <a:effectLst>
                  <a:outerShdw blurRad="38100" dist="38100" dir="2700000">
                    <a:srgbClr val="FFFFFF"/>
                  </a:outerShdw>
                </a:effectLst>
              </a:rPr>
              <a:t>AP-1 binds to DNA sequences (TRE: transcription response element) in the promotor region of many genes </a:t>
            </a:r>
          </a:p>
          <a:p>
            <a:pPr lvl="0" eaLnBrk="1" fontAlgn="base" hangingPunct="1"/>
            <a:r>
              <a:rPr lang="en-US" altLang="x-none" sz="1800" strike="noStrike" noProof="1">
                <a:effectLst>
                  <a:outerShdw blurRad="38100" dist="38100" dir="2700000">
                    <a:srgbClr val="FFFFFF"/>
                  </a:outerShdw>
                </a:effectLst>
              </a:rPr>
              <a:t>It regulates gene expression in response to a variety of stimuli, including cytokines, growth factors, stress, and bacterial and viral infections, regulating a wide range of cellular processes including cell proliferation, differentiation, death, and stress responses</a:t>
            </a:r>
          </a:p>
          <a:p>
            <a:pPr lvl="0" eaLnBrk="1" fontAlgn="base" hangingPunct="1"/>
            <a:r>
              <a:rPr lang="en-US" altLang="x-none" sz="1800" strike="noStrike" noProof="1">
                <a:effectLst>
                  <a:outerShdw blurRad="38100" dist="38100" dir="2700000">
                    <a:srgbClr val="FFFFFF"/>
                  </a:outerShdw>
                </a:effectLst>
              </a:rPr>
              <a:t>Deregulated AP-1 activity is implicated in many human diseases including cancer</a:t>
            </a:r>
          </a:p>
        </p:txBody>
      </p:sp>
      <p:pic>
        <p:nvPicPr>
          <p:cNvPr id="2" name="Picture 4"/>
          <p:cNvPicPr>
            <a:picLocks noChangeAspect="1"/>
          </p:cNvPicPr>
          <p:nvPr/>
        </p:nvPicPr>
        <p:blipFill>
          <a:blip r:embed="rId2"/>
          <a:stretch>
            <a:fillRect/>
          </a:stretch>
        </p:blipFill>
        <p:spPr>
          <a:xfrm>
            <a:off x="1763713" y="1052513"/>
            <a:ext cx="6553200" cy="2122487"/>
          </a:xfrm>
          <a:prstGeom prst="rect">
            <a:avLst/>
          </a:prstGeom>
          <a:noFill/>
          <a:ln w="9525" cap="flat" cmpd="sng">
            <a:solidFill>
              <a:schemeClr val="tx1"/>
            </a:solidFill>
            <a:prstDash val="solid"/>
            <a:miter/>
            <a:headEnd type="none" w="med" len="med"/>
            <a:tailEnd type="none" w="med" len="med"/>
          </a:ln>
        </p:spPr>
      </p:pic>
    </p:spTree>
  </p:cSld>
  <p:clrMapOvr>
    <a:masterClrMapping/>
  </p:clrMapOvr>
  <p:transition>
    <p:randomBar dir="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90113"/>
          <p:cNvSpPr>
            <a:spLocks noGrp="1"/>
          </p:cNvSpPr>
          <p:nvPr>
            <p:ph type="title"/>
          </p:nvPr>
        </p:nvSpPr>
        <p:spPr>
          <a:xfrm>
            <a:off x="1835150" y="276225"/>
            <a:ext cx="6851650" cy="777875"/>
          </a:xfrm>
        </p:spPr>
        <p:txBody>
          <a:bodyPr anchor="ctr"/>
          <a:lstStyle/>
          <a:p>
            <a:r>
              <a:rPr lang="en-US" altLang="zh-CN" sz="3200"/>
              <a:t> 4.3 Multicolour BIFC</a:t>
            </a:r>
            <a:endParaRPr lang="en-US" altLang="zh-CN"/>
          </a:p>
        </p:txBody>
      </p:sp>
      <p:sp>
        <p:nvSpPr>
          <p:cNvPr id="90114" name="文本框 90114"/>
          <p:cNvSpPr txBox="1"/>
          <p:nvPr/>
        </p:nvSpPr>
        <p:spPr>
          <a:xfrm>
            <a:off x="684213" y="4652963"/>
            <a:ext cx="8280400" cy="1463675"/>
          </a:xfrm>
          <a:prstGeom prst="rect">
            <a:avLst/>
          </a:prstGeom>
          <a:noFill/>
          <a:ln w="9525">
            <a:noFill/>
          </a:ln>
        </p:spPr>
        <p:txBody>
          <a:bodyPr wrap="square" anchor="t">
            <a:spAutoFit/>
          </a:bodyPr>
          <a:lstStyle/>
          <a:p>
            <a:pPr algn="ctr"/>
            <a:r>
              <a:rPr lang="en-US" altLang="zh-CN">
                <a:latin typeface="Arial" panose="020B0604020202020204" pitchFamily="34" charset="0"/>
                <a:ea typeface="华文细黑" pitchFamily="2" charset="-122"/>
              </a:rPr>
              <a:t> Proteins X and Z are fused to the N-terminal fragments of two different FPs (fluorescent proteins) (cyan and yellow, respectively); and protein Y (a common binder of proteins X and Z) is fused to the C-terminal fragment of the yellow FP. The complex between X and Y can be distinguished from complex Y–Z due to the differences between the fluorescence spectra of the reassembled FPs</a:t>
            </a:r>
          </a:p>
        </p:txBody>
      </p:sp>
      <p:graphicFrame>
        <p:nvGraphicFramePr>
          <p:cNvPr id="90115" name="内容占位符 90115"/>
          <p:cNvGraphicFramePr>
            <a:graphicFrameLocks noGrp="1" noChangeAspect="1"/>
          </p:cNvGraphicFramePr>
          <p:nvPr>
            <p:ph idx="1"/>
          </p:nvPr>
        </p:nvGraphicFramePr>
        <p:xfrm>
          <a:off x="468313" y="1341438"/>
          <a:ext cx="7980362" cy="2551112"/>
        </p:xfrm>
        <a:graphic>
          <a:graphicData uri="http://schemas.openxmlformats.org/presentationml/2006/ole">
            <mc:AlternateContent xmlns:mc="http://schemas.openxmlformats.org/markup-compatibility/2006">
              <mc:Choice xmlns:v="urn:schemas-microsoft-com:vml" Requires="v">
                <p:oleObj r:id="rId2" imgW="5105400" imgH="1631950" progId="PBrush">
                  <p:embed/>
                </p:oleObj>
              </mc:Choice>
              <mc:Fallback>
                <p:oleObj r:id="rId2" imgW="5105400" imgH="1631950" progId="PBrush">
                  <p:embed/>
                  <p:pic>
                    <p:nvPicPr>
                      <p:cNvPr id="0" name="图片 3082"/>
                      <p:cNvPicPr/>
                      <p:nvPr/>
                    </p:nvPicPr>
                    <p:blipFill>
                      <a:blip r:embed="rId3"/>
                      <a:stretch>
                        <a:fillRect/>
                      </a:stretch>
                    </p:blipFill>
                    <p:spPr>
                      <a:xfrm>
                        <a:off x="468313" y="1341438"/>
                        <a:ext cx="7980362" cy="2551112"/>
                      </a:xfrm>
                      <a:prstGeom prst="rect">
                        <a:avLst/>
                      </a:prstGeom>
                      <a:noFill/>
                      <a:ln w="38100">
                        <a:miter/>
                      </a:ln>
                    </p:spPr>
                  </p:pic>
                </p:oleObj>
              </mc:Fallback>
            </mc:AlternateContent>
          </a:graphicData>
        </a:graphic>
      </p:graphicFrame>
    </p:spTree>
  </p:cSld>
  <p:clrMapOvr>
    <a:masterClrMapping/>
  </p:clrMapOvr>
  <p:transition>
    <p:randomBar dir="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91137"/>
          <p:cNvSpPr>
            <a:spLocks noGrp="1"/>
          </p:cNvSpPr>
          <p:nvPr>
            <p:ph type="title"/>
          </p:nvPr>
        </p:nvSpPr>
        <p:spPr>
          <a:xfrm>
            <a:off x="1692275" y="260350"/>
            <a:ext cx="7343775" cy="1143000"/>
          </a:xfrm>
        </p:spPr>
        <p:txBody>
          <a:bodyPr anchor="ctr"/>
          <a:lstStyle/>
          <a:p>
            <a:r>
              <a:rPr lang="en-US" altLang="zh-CN" sz="3200" dirty="0"/>
              <a:t>Dual-color trimolecular fluorescence complementation (</a:t>
            </a:r>
            <a:r>
              <a:rPr lang="en-US" altLang="zh-CN" sz="3200" dirty="0" err="1"/>
              <a:t>TriFC</a:t>
            </a:r>
            <a:r>
              <a:rPr lang="en-US" altLang="zh-CN" sz="3200" dirty="0"/>
              <a:t>)</a:t>
            </a:r>
            <a:endParaRPr lang="en-US" altLang="zh-CN" dirty="0"/>
          </a:p>
        </p:txBody>
      </p:sp>
      <p:sp>
        <p:nvSpPr>
          <p:cNvPr id="91138" name="文本占位符 91138"/>
          <p:cNvSpPr>
            <a:spLocks noGrp="1"/>
          </p:cNvSpPr>
          <p:nvPr>
            <p:ph idx="1"/>
          </p:nvPr>
        </p:nvSpPr>
        <p:spPr>
          <a:xfrm>
            <a:off x="828675" y="1557338"/>
            <a:ext cx="7858125" cy="4751387"/>
          </a:xfrm>
        </p:spPr>
        <p:txBody>
          <a:bodyPr anchor="t"/>
          <a:lstStyle/>
          <a:p>
            <a:r>
              <a:rPr lang="en-US" altLang="zh-CN" sz="1800" dirty="0"/>
              <a:t>Combines protein fragments of </a:t>
            </a:r>
            <a:r>
              <a:rPr lang="en-US" altLang="zh-CN" sz="1800" dirty="0" err="1"/>
              <a:t>mCherry</a:t>
            </a:r>
            <a:r>
              <a:rPr lang="en-US" altLang="zh-CN" sz="1800" dirty="0"/>
              <a:t> and </a:t>
            </a:r>
            <a:r>
              <a:rPr lang="en-US" altLang="zh-CN" sz="1800" dirty="0" err="1"/>
              <a:t>mVenus</a:t>
            </a:r>
            <a:endParaRPr lang="en-US" altLang="zh-CN" sz="1800" dirty="0"/>
          </a:p>
          <a:p>
            <a:pPr marL="1905" lvl="1" indent="455295"/>
            <a:r>
              <a:rPr lang="en-US" altLang="zh-CN" sz="1800" dirty="0"/>
              <a:t>Protein A is bilaterally fused to C-terminal fragments of both fluorescent proteins</a:t>
            </a:r>
          </a:p>
          <a:p>
            <a:pPr marL="1905" lvl="1" indent="455295"/>
            <a:r>
              <a:rPr lang="en-US" altLang="zh-CN" sz="1800" dirty="0"/>
              <a:t>Protein B is fused to an N-terminal fluorescent protein </a:t>
            </a:r>
            <a:r>
              <a:rPr lang="en-US" altLang="zh-CN" sz="1800" dirty="0" err="1"/>
              <a:t>mCherry</a:t>
            </a:r>
            <a:r>
              <a:rPr lang="en-US" altLang="zh-CN" sz="1800" dirty="0"/>
              <a:t> fragment</a:t>
            </a:r>
          </a:p>
          <a:p>
            <a:pPr marL="1905" lvl="1" indent="455295"/>
            <a:r>
              <a:rPr lang="en-US" altLang="zh-CN" sz="1800" dirty="0"/>
              <a:t>Protein C is fused to an N-terminal fluorescent protein </a:t>
            </a:r>
            <a:r>
              <a:rPr lang="en-US" altLang="zh-CN" sz="1800" dirty="0" err="1"/>
              <a:t>mVenus</a:t>
            </a:r>
            <a:r>
              <a:rPr lang="en-US" altLang="zh-CN" sz="1800" dirty="0"/>
              <a:t> fragment</a:t>
            </a:r>
          </a:p>
          <a:p>
            <a:r>
              <a:rPr lang="en-US" altLang="zh-CN" sz="1800" dirty="0"/>
              <a:t>the ternary complex formation of the PP2B protein phosphatase Calcineurin-A/Calcineurin-B with Calmodulin-2 was investigated in transiently transformed Nicotiana </a:t>
            </a:r>
            <a:r>
              <a:rPr lang="en-US" altLang="zh-CN" sz="1800" dirty="0" err="1"/>
              <a:t>benthamiana</a:t>
            </a:r>
            <a:r>
              <a:rPr lang="en-US" altLang="zh-CN" sz="1800" dirty="0"/>
              <a:t> leaf epidermal cells. </a:t>
            </a:r>
          </a:p>
          <a:p>
            <a:r>
              <a:rPr lang="en-US" altLang="zh-CN" sz="1800" dirty="0"/>
              <a:t>The results indicate a Calcineurin-B-induced interaction of Calmodulin-2 with Calcineurin-A.</a:t>
            </a:r>
          </a:p>
          <a:p>
            <a:endParaRPr lang="en-US" altLang="zh-CN" sz="1800" dirty="0"/>
          </a:p>
        </p:txBody>
      </p:sp>
      <p:sp>
        <p:nvSpPr>
          <p:cNvPr id="91139" name="文本框 91139"/>
          <p:cNvSpPr txBox="1"/>
          <p:nvPr/>
        </p:nvSpPr>
        <p:spPr>
          <a:xfrm>
            <a:off x="1116013" y="6308725"/>
            <a:ext cx="7632700" cy="457200"/>
          </a:xfrm>
          <a:prstGeom prst="rect">
            <a:avLst/>
          </a:prstGeom>
          <a:noFill/>
          <a:ln w="9525">
            <a:noFill/>
          </a:ln>
        </p:spPr>
        <p:txBody>
          <a:bodyPr wrap="square" anchor="t">
            <a:spAutoFit/>
          </a:bodyPr>
          <a:lstStyle/>
          <a:p>
            <a:r>
              <a:rPr lang="zh-CN" altLang="en-US" sz="1200" dirty="0">
                <a:latin typeface="Arial" panose="020B0604020202020204" pitchFamily="34" charset="0"/>
                <a:ea typeface="华文细黑" pitchFamily="2" charset="-122"/>
              </a:rPr>
              <a:t>Visualization and translocation of ternary Calcineurin-A/Calcineurin-B/Calmodulin-2 protein complexes by dual-color trimolecular fluorescence complementation.  New Phytologist. 2015</a:t>
            </a:r>
          </a:p>
        </p:txBody>
      </p:sp>
    </p:spTree>
  </p:cSld>
  <p:clrMapOvr>
    <a:masterClrMapping/>
  </p:clrMapOvr>
  <p:transition>
    <p:randomBar dir="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p:cNvSpPr>
          <p:nvPr>
            <p:ph type="title" idx="4294967295"/>
          </p:nvPr>
        </p:nvSpPr>
        <p:spPr>
          <a:xfrm>
            <a:off x="1725930" y="-128905"/>
            <a:ext cx="5325745" cy="1325880"/>
          </a:xfrm>
        </p:spPr>
        <p:txBody>
          <a:bodyPr wrap="square" anchor="ctr"/>
          <a:lstStyle/>
          <a:p>
            <a:pPr eaLnBrk="1" hangingPunct="1"/>
            <a:r>
              <a:rPr lang="zh-CN" altLang="en-US" sz="3600" dirty="0"/>
              <a:t> </a:t>
            </a:r>
            <a:r>
              <a:rPr lang="en-US" altLang="zh-CN" sz="3600" dirty="0"/>
              <a:t>Multicolor BiFC</a:t>
            </a:r>
          </a:p>
        </p:txBody>
      </p:sp>
      <p:sp>
        <p:nvSpPr>
          <p:cNvPr id="92162" name="Rectangle 3"/>
          <p:cNvSpPr>
            <a:spLocks noGrp="1"/>
          </p:cNvSpPr>
          <p:nvPr>
            <p:ph type="body" idx="4294967295"/>
          </p:nvPr>
        </p:nvSpPr>
        <p:spPr>
          <a:xfrm>
            <a:off x="4608513" y="1196975"/>
            <a:ext cx="4535487" cy="5183188"/>
          </a:xfrm>
        </p:spPr>
        <p:txBody>
          <a:bodyPr wrap="square" anchor="t">
            <a:normAutofit lnSpcReduction="10000"/>
          </a:bodyPr>
          <a:lstStyle/>
          <a:p>
            <a:pPr eaLnBrk="1" hangingPunct="1">
              <a:lnSpc>
                <a:spcPct val="115000"/>
              </a:lnSpc>
            </a:pPr>
            <a:r>
              <a:rPr lang="en-US" altLang="zh-CN" sz="2000" b="0" dirty="0"/>
              <a:t>Many proteins have alternative interaction partners in each cell, many are mutually exclusive and result in competition for shared interaction partners in the cell</a:t>
            </a:r>
          </a:p>
          <a:p>
            <a:pPr eaLnBrk="1" hangingPunct="1">
              <a:lnSpc>
                <a:spcPct val="115000"/>
              </a:lnSpc>
            </a:pPr>
            <a:r>
              <a:rPr lang="en-US" altLang="zh-CN" sz="2000" b="0" dirty="0"/>
              <a:t>Based on complementation between fragments of fluorescent proteins with different spectral characteristics</a:t>
            </a:r>
          </a:p>
          <a:p>
            <a:pPr eaLnBrk="1" hangingPunct="1">
              <a:lnSpc>
                <a:spcPct val="115000"/>
              </a:lnSpc>
            </a:pPr>
            <a:r>
              <a:rPr lang="en-US" altLang="zh-CN" sz="2000" b="0" dirty="0"/>
              <a:t>Allows simultaneous visualization of multiple protein complexes in the same cell</a:t>
            </a:r>
          </a:p>
          <a:p>
            <a:pPr eaLnBrk="1" hangingPunct="1">
              <a:lnSpc>
                <a:spcPct val="115000"/>
              </a:lnSpc>
            </a:pPr>
            <a:r>
              <a:rPr lang="en-US" altLang="zh-CN" sz="2000" b="0" dirty="0"/>
              <a:t>Enables analysis of the competition between alternative interaction partners for complex formation</a:t>
            </a:r>
          </a:p>
        </p:txBody>
      </p:sp>
      <p:pic>
        <p:nvPicPr>
          <p:cNvPr id="92163" name="Picture 4"/>
          <p:cNvPicPr>
            <a:picLocks noChangeAspect="1"/>
          </p:cNvPicPr>
          <p:nvPr/>
        </p:nvPicPr>
        <p:blipFill>
          <a:blip r:embed="rId2"/>
          <a:stretch>
            <a:fillRect/>
          </a:stretch>
        </p:blipFill>
        <p:spPr>
          <a:xfrm>
            <a:off x="0" y="1700213"/>
            <a:ext cx="4397375" cy="4941887"/>
          </a:xfrm>
          <a:prstGeom prst="rect">
            <a:avLst/>
          </a:prstGeom>
          <a:noFill/>
          <a:ln w="9525">
            <a:noFill/>
          </a:ln>
        </p:spPr>
      </p:pic>
    </p:spTree>
  </p:cSld>
  <p:clrMapOvr>
    <a:masterClrMapping/>
  </p:clrMapOvr>
  <p:transition>
    <p:randomBar dir="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p:cNvSpPr>
          <p:nvPr>
            <p:ph type="title" idx="4294967295"/>
          </p:nvPr>
        </p:nvSpPr>
        <p:spPr>
          <a:xfrm>
            <a:off x="1692275" y="274638"/>
            <a:ext cx="7272338" cy="490537"/>
          </a:xfrm>
        </p:spPr>
        <p:txBody>
          <a:bodyPr wrap="square" anchor="ctr">
            <a:normAutofit fontScale="90000"/>
          </a:bodyPr>
          <a:lstStyle/>
          <a:p>
            <a:pPr eaLnBrk="1" hangingPunct="1"/>
            <a:r>
              <a:rPr lang="en-US" altLang="zh-CN" sz="3600" dirty="0"/>
              <a:t>Multicolor BiFC and bZIP Family</a:t>
            </a:r>
          </a:p>
        </p:txBody>
      </p:sp>
      <p:sp>
        <p:nvSpPr>
          <p:cNvPr id="93186" name="Rectangle 3"/>
          <p:cNvSpPr>
            <a:spLocks noGrp="1"/>
          </p:cNvSpPr>
          <p:nvPr>
            <p:ph type="body" idx="4294967295"/>
          </p:nvPr>
        </p:nvSpPr>
        <p:spPr>
          <a:xfrm>
            <a:off x="395288" y="1484313"/>
            <a:ext cx="4824412" cy="4968875"/>
          </a:xfrm>
        </p:spPr>
        <p:txBody>
          <a:bodyPr wrap="square" anchor="t"/>
          <a:lstStyle/>
          <a:p>
            <a:pPr eaLnBrk="1" hangingPunct="1">
              <a:lnSpc>
                <a:spcPct val="110000"/>
              </a:lnSpc>
            </a:pPr>
            <a:r>
              <a:rPr lang="en-US" altLang="zh-CN" sz="2400" b="0" dirty="0"/>
              <a:t>The fluorescence of complexes formed by full-length </a:t>
            </a:r>
            <a:r>
              <a:rPr lang="en-US" altLang="zh-CN" sz="2400" b="0" dirty="0">
                <a:solidFill>
                  <a:srgbClr val="333333"/>
                </a:solidFill>
              </a:rPr>
              <a:t>Jun </a:t>
            </a:r>
            <a:r>
              <a:rPr lang="en-US" altLang="zh-CN" sz="2400" b="0" dirty="0"/>
              <a:t>with the bZIP domain of </a:t>
            </a:r>
            <a:r>
              <a:rPr lang="en-US" altLang="zh-CN" sz="2400" b="0" dirty="0">
                <a:solidFill>
                  <a:srgbClr val="333333"/>
                </a:solidFill>
              </a:rPr>
              <a:t>Fos</a:t>
            </a:r>
            <a:r>
              <a:rPr lang="en-US" altLang="zh-CN" sz="2400" b="0" dirty="0"/>
              <a:t> is shown in </a:t>
            </a:r>
            <a:r>
              <a:rPr lang="en-US" altLang="zh-CN" sz="2400" b="0" dirty="0">
                <a:solidFill>
                  <a:srgbClr val="66FF33"/>
                </a:solidFill>
              </a:rPr>
              <a:t>green</a:t>
            </a:r>
          </a:p>
          <a:p>
            <a:pPr eaLnBrk="1" hangingPunct="1">
              <a:lnSpc>
                <a:spcPct val="110000"/>
              </a:lnSpc>
            </a:pPr>
            <a:r>
              <a:rPr lang="en-US" altLang="zh-CN" sz="2400" b="0" dirty="0"/>
              <a:t>The fluorescence of complexes formed by the bZIP domain of </a:t>
            </a:r>
            <a:r>
              <a:rPr lang="en-US" altLang="zh-CN" sz="2400" b="0" dirty="0">
                <a:solidFill>
                  <a:srgbClr val="333333"/>
                </a:solidFill>
              </a:rPr>
              <a:t>Jun </a:t>
            </a:r>
            <a:r>
              <a:rPr lang="en-US" altLang="zh-CN" sz="2400" b="0" dirty="0"/>
              <a:t>with the bZIP domain of </a:t>
            </a:r>
            <a:r>
              <a:rPr lang="en-US" altLang="zh-CN" sz="2400" b="0" dirty="0">
                <a:solidFill>
                  <a:srgbClr val="333333"/>
                </a:solidFill>
              </a:rPr>
              <a:t>Fos </a:t>
            </a:r>
            <a:r>
              <a:rPr lang="en-US" altLang="zh-CN" sz="2400" b="0" dirty="0"/>
              <a:t>is shown in </a:t>
            </a:r>
            <a:r>
              <a:rPr lang="en-US" altLang="zh-CN" sz="2400" b="0" dirty="0">
                <a:solidFill>
                  <a:srgbClr val="FF0066"/>
                </a:solidFill>
              </a:rPr>
              <a:t>red</a:t>
            </a:r>
          </a:p>
          <a:p>
            <a:pPr eaLnBrk="1" hangingPunct="1">
              <a:lnSpc>
                <a:spcPct val="110000"/>
              </a:lnSpc>
            </a:pPr>
            <a:r>
              <a:rPr lang="en-US" altLang="zh-CN" sz="2400" b="0" dirty="0"/>
              <a:t>The complexes exhibit distinct subnuclear distributions in the same cells</a:t>
            </a:r>
          </a:p>
        </p:txBody>
      </p:sp>
      <p:pic>
        <p:nvPicPr>
          <p:cNvPr id="93187" name="Picture 4"/>
          <p:cNvPicPr>
            <a:picLocks noChangeAspect="1"/>
          </p:cNvPicPr>
          <p:nvPr/>
        </p:nvPicPr>
        <p:blipFill>
          <a:blip r:embed="rId2"/>
          <a:stretch>
            <a:fillRect/>
          </a:stretch>
        </p:blipFill>
        <p:spPr>
          <a:xfrm>
            <a:off x="5394325" y="1773238"/>
            <a:ext cx="3749675" cy="3382962"/>
          </a:xfrm>
          <a:prstGeom prst="rect">
            <a:avLst/>
          </a:prstGeom>
          <a:noFill/>
          <a:ln w="9525">
            <a:noFill/>
          </a:ln>
        </p:spPr>
      </p:pic>
    </p:spTree>
  </p:cSld>
  <p:clrMapOvr>
    <a:masterClrMapping/>
  </p:clrMapOvr>
  <p:transition>
    <p:randomBar dir="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p:cNvSpPr>
          <p:nvPr>
            <p:ph type="title" idx="4294967295"/>
          </p:nvPr>
        </p:nvSpPr>
        <p:spPr>
          <a:xfrm>
            <a:off x="1835150" y="115888"/>
            <a:ext cx="6851650" cy="1143000"/>
          </a:xfrm>
        </p:spPr>
        <p:txBody>
          <a:bodyPr wrap="square" anchor="ctr"/>
          <a:lstStyle/>
          <a:p>
            <a:pPr eaLnBrk="1" hangingPunct="1"/>
            <a:r>
              <a:rPr lang="en-US" altLang="zh-CN" sz="3200" dirty="0"/>
              <a:t>Application of BiFC: Determining</a:t>
            </a:r>
            <a:br>
              <a:rPr lang="en-US" altLang="zh-CN" sz="3200" dirty="0"/>
            </a:br>
            <a:r>
              <a:rPr lang="en-US" altLang="zh-CN" sz="3200" dirty="0"/>
              <a:t>Subcellular Localization</a:t>
            </a:r>
          </a:p>
        </p:txBody>
      </p:sp>
      <p:sp>
        <p:nvSpPr>
          <p:cNvPr id="94210" name="Rectangle 3"/>
          <p:cNvSpPr>
            <a:spLocks noGrp="1"/>
          </p:cNvSpPr>
          <p:nvPr>
            <p:ph type="body" idx="4294967295"/>
          </p:nvPr>
        </p:nvSpPr>
        <p:spPr>
          <a:xfrm>
            <a:off x="755650" y="1628775"/>
            <a:ext cx="7859713" cy="4319588"/>
          </a:xfrm>
        </p:spPr>
        <p:txBody>
          <a:bodyPr wrap="square" anchor="t">
            <a:normAutofit fontScale="92500"/>
          </a:bodyPr>
          <a:lstStyle/>
          <a:p>
            <a:pPr eaLnBrk="1" hangingPunct="1">
              <a:lnSpc>
                <a:spcPct val="120000"/>
              </a:lnSpc>
            </a:pPr>
            <a:r>
              <a:rPr lang="en-US" altLang="zh-CN" sz="2400" b="0" dirty="0"/>
              <a:t>ATF2 (Activating Transcription Factor 2) belongs to the bZIP family and is a member of AP-1</a:t>
            </a:r>
          </a:p>
          <a:p>
            <a:pPr eaLnBrk="1" hangingPunct="1">
              <a:lnSpc>
                <a:spcPct val="120000"/>
              </a:lnSpc>
            </a:pPr>
            <a:r>
              <a:rPr lang="en-US" altLang="zh-CN" sz="2400" b="0" dirty="0"/>
              <a:t>c-Jun, a proto-oncoprotein, is a major dimerization partner of ATF2</a:t>
            </a:r>
          </a:p>
          <a:p>
            <a:pPr eaLnBrk="1" hangingPunct="1">
              <a:lnSpc>
                <a:spcPct val="120000"/>
              </a:lnSpc>
            </a:pPr>
            <a:r>
              <a:rPr lang="en-US" altLang="zh-CN" sz="2400" b="0" dirty="0"/>
              <a:t>c-Jun-ATF2 heterodimers are responsible for activating target genes involved in stress response, including </a:t>
            </a:r>
            <a:r>
              <a:rPr lang="en-US" altLang="zh-CN" sz="2400" b="0" i="1" dirty="0"/>
              <a:t>c-jun</a:t>
            </a:r>
          </a:p>
          <a:p>
            <a:pPr eaLnBrk="1" hangingPunct="1">
              <a:lnSpc>
                <a:spcPct val="120000"/>
              </a:lnSpc>
            </a:pPr>
            <a:r>
              <a:rPr lang="en-US" altLang="zh-CN" sz="2400" b="0" dirty="0"/>
              <a:t>Researchers used BiFC to present evidence that ATF2 </a:t>
            </a:r>
            <a:r>
              <a:rPr lang="en-US" altLang="zh-CN" sz="2400" b="0" dirty="0">
                <a:solidFill>
                  <a:srgbClr val="66FF33"/>
                </a:solidFill>
              </a:rPr>
              <a:t>monomers</a:t>
            </a:r>
            <a:r>
              <a:rPr lang="en-US" altLang="zh-CN" sz="2400" b="0" dirty="0"/>
              <a:t> and ATF2 </a:t>
            </a:r>
            <a:r>
              <a:rPr lang="en-US" altLang="zh-CN" sz="2400" b="0" dirty="0">
                <a:solidFill>
                  <a:srgbClr val="66FF33"/>
                </a:solidFill>
              </a:rPr>
              <a:t>homodimers</a:t>
            </a:r>
            <a:r>
              <a:rPr lang="en-US" altLang="zh-CN" sz="2400" b="0" dirty="0"/>
              <a:t> are localized predominantly in the </a:t>
            </a:r>
            <a:r>
              <a:rPr lang="en-US" altLang="zh-CN" sz="2400" b="0" dirty="0">
                <a:solidFill>
                  <a:srgbClr val="66FF33"/>
                </a:solidFill>
              </a:rPr>
              <a:t>cytoplasm</a:t>
            </a:r>
          </a:p>
        </p:txBody>
      </p:sp>
    </p:spTree>
  </p:cSld>
  <p:clrMapOvr>
    <a:masterClrMapping/>
  </p:clrMapOvr>
  <p:transition>
    <p:randomBar dir="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p:cNvSpPr>
          <p:nvPr>
            <p:ph type="title" idx="4294967295"/>
          </p:nvPr>
        </p:nvSpPr>
        <p:spPr>
          <a:xfrm>
            <a:off x="1835150" y="115888"/>
            <a:ext cx="6851650" cy="1143000"/>
          </a:xfrm>
        </p:spPr>
        <p:txBody>
          <a:bodyPr wrap="square" anchor="ctr"/>
          <a:lstStyle/>
          <a:p>
            <a:pPr eaLnBrk="1" hangingPunct="1"/>
            <a:r>
              <a:rPr lang="en-US" altLang="zh-CN" sz="3200" dirty="0"/>
              <a:t>Application of BiFC: Determining</a:t>
            </a:r>
            <a:br>
              <a:rPr lang="en-US" altLang="zh-CN" sz="3200" dirty="0"/>
            </a:br>
            <a:r>
              <a:rPr lang="en-US" altLang="zh-CN" sz="3200" dirty="0"/>
              <a:t>Subcellular Localization</a:t>
            </a:r>
          </a:p>
        </p:txBody>
      </p:sp>
      <p:sp>
        <p:nvSpPr>
          <p:cNvPr id="95234" name="Rectangle 3"/>
          <p:cNvSpPr>
            <a:spLocks noGrp="1"/>
          </p:cNvSpPr>
          <p:nvPr>
            <p:ph type="body" idx="4294967295"/>
          </p:nvPr>
        </p:nvSpPr>
        <p:spPr>
          <a:xfrm>
            <a:off x="755650" y="1412875"/>
            <a:ext cx="7859713" cy="4319588"/>
          </a:xfrm>
        </p:spPr>
        <p:txBody>
          <a:bodyPr wrap="square" anchor="t">
            <a:normAutofit fontScale="92500" lnSpcReduction="20000"/>
          </a:bodyPr>
          <a:lstStyle/>
          <a:p>
            <a:pPr eaLnBrk="1" hangingPunct="1">
              <a:lnSpc>
                <a:spcPct val="120000"/>
              </a:lnSpc>
            </a:pPr>
            <a:r>
              <a:rPr lang="en-US" altLang="zh-CN" sz="2400" b="0" dirty="0"/>
              <a:t>Possesses a </a:t>
            </a:r>
            <a:r>
              <a:rPr lang="en-US" altLang="zh-CN" sz="2400" b="0" dirty="0">
                <a:solidFill>
                  <a:srgbClr val="FF0000"/>
                </a:solidFill>
              </a:rPr>
              <a:t>nuclear export signal (NES)</a:t>
            </a:r>
            <a:r>
              <a:rPr lang="en-US" altLang="zh-CN" sz="2400" b="0" dirty="0"/>
              <a:t> in its leucine zipper region and two </a:t>
            </a:r>
            <a:r>
              <a:rPr lang="en-US" altLang="zh-CN" sz="2400" b="0" dirty="0">
                <a:solidFill>
                  <a:srgbClr val="FF0000"/>
                </a:solidFill>
              </a:rPr>
              <a:t>nuclear localization signals (NLS) </a:t>
            </a:r>
            <a:r>
              <a:rPr lang="en-US" altLang="zh-CN" sz="2400" b="0" dirty="0"/>
              <a:t>in its basic DNA-binding region</a:t>
            </a:r>
          </a:p>
          <a:p>
            <a:pPr eaLnBrk="1" hangingPunct="1">
              <a:lnSpc>
                <a:spcPct val="120000"/>
              </a:lnSpc>
            </a:pPr>
            <a:r>
              <a:rPr lang="en-US" altLang="zh-CN" sz="2400" b="0" dirty="0"/>
              <a:t>These signals contribute to the shuttling of the protein between the cytoplasm and the nucleus</a:t>
            </a:r>
          </a:p>
          <a:p>
            <a:pPr eaLnBrk="1" hangingPunct="1">
              <a:lnSpc>
                <a:spcPct val="120000"/>
              </a:lnSpc>
            </a:pPr>
            <a:r>
              <a:rPr lang="en-US" altLang="zh-CN" sz="2400" b="0" dirty="0"/>
              <a:t>Dimerization with c-Jun in the nucleus prevents export of ATF2 and is essential for transcriptional activation of the cjun promoter</a:t>
            </a:r>
          </a:p>
          <a:p>
            <a:pPr eaLnBrk="1" hangingPunct="1">
              <a:lnSpc>
                <a:spcPct val="120000"/>
              </a:lnSpc>
            </a:pPr>
            <a:r>
              <a:rPr lang="en-US" altLang="zh-CN" sz="2400" b="0" dirty="0"/>
              <a:t>ATF2 and c-Jun mutually regulate each other by altering the dynamics of subcellular localization and by positively impacting transcriptional activity</a:t>
            </a:r>
          </a:p>
        </p:txBody>
      </p:sp>
    </p:spTree>
  </p:cSld>
  <p:clrMapOvr>
    <a:masterClrMapping/>
  </p:clrMapOvr>
  <p:transition>
    <p:randomBar dir="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96257"/>
          <p:cNvSpPr>
            <a:spLocks noGrp="1"/>
          </p:cNvSpPr>
          <p:nvPr>
            <p:ph type="title"/>
          </p:nvPr>
        </p:nvSpPr>
        <p:spPr>
          <a:xfrm>
            <a:off x="1835150" y="274638"/>
            <a:ext cx="6851650" cy="633412"/>
          </a:xfrm>
        </p:spPr>
        <p:txBody>
          <a:bodyPr anchor="ctr"/>
          <a:lstStyle/>
          <a:p>
            <a:r>
              <a:rPr lang="en-US" altLang="zh-CN" sz="3600"/>
              <a:t>4.4 BRET-BIFC</a:t>
            </a:r>
          </a:p>
        </p:txBody>
      </p:sp>
      <p:sp>
        <p:nvSpPr>
          <p:cNvPr id="96258" name="文本占位符 96258"/>
          <p:cNvSpPr>
            <a:spLocks noGrp="1"/>
          </p:cNvSpPr>
          <p:nvPr>
            <p:ph type="body" sz="half" idx="1"/>
          </p:nvPr>
        </p:nvSpPr>
        <p:spPr>
          <a:xfrm>
            <a:off x="180975" y="4797425"/>
            <a:ext cx="8424863" cy="1152525"/>
          </a:xfrm>
        </p:spPr>
        <p:txBody>
          <a:bodyPr anchor="t">
            <a:normAutofit fontScale="85000" lnSpcReduction="10000"/>
          </a:bodyPr>
          <a:lstStyle/>
          <a:p>
            <a:pPr>
              <a:buClrTx/>
              <a:buSzTx/>
              <a:buFont typeface="Wingdings" panose="05000000000000000000" pitchFamily="2" charset="2"/>
            </a:pPr>
            <a:r>
              <a:rPr lang="en-US" altLang="zh-CN" sz="1800"/>
              <a:t>one interaction partner is fused to a luminescent protein (Renilla luciferase, Rluc) whereas the other two are linked to fragments of the yellow FP</a:t>
            </a:r>
          </a:p>
          <a:p>
            <a:pPr>
              <a:buClrTx/>
              <a:buSzTx/>
              <a:buFont typeface="Wingdings" panose="05000000000000000000" pitchFamily="2" charset="2"/>
            </a:pPr>
            <a:r>
              <a:rPr lang="en-US" altLang="zh-CN" sz="1800"/>
              <a:t>Under normal conditions Rluc oxidizes coelenterazine to colenteramide emitting light. If the three proteins interact forming a multiprotein complex, the reassembled yellow FP can act as receptor of the light emitted by Rluc in a bioluminescent-RET phenomenon</a:t>
            </a:r>
            <a:endParaRPr lang="en-US" altLang="zh-CN" sz="3600"/>
          </a:p>
        </p:txBody>
      </p:sp>
      <p:graphicFrame>
        <p:nvGraphicFramePr>
          <p:cNvPr id="96259" name="内容占位符 96259"/>
          <p:cNvGraphicFramePr>
            <a:graphicFrameLocks noGrp="1" noChangeAspect="1"/>
          </p:cNvGraphicFramePr>
          <p:nvPr>
            <p:ph sz="half" idx="2"/>
          </p:nvPr>
        </p:nvGraphicFramePr>
        <p:xfrm>
          <a:off x="612775" y="1557338"/>
          <a:ext cx="7632700" cy="2901950"/>
        </p:xfrm>
        <a:graphic>
          <a:graphicData uri="http://schemas.openxmlformats.org/presentationml/2006/ole">
            <mc:AlternateContent xmlns:mc="http://schemas.openxmlformats.org/markup-compatibility/2006">
              <mc:Choice xmlns:v="urn:schemas-microsoft-com:vml" Requires="v">
                <p:oleObj r:id="rId2" imgW="4959350" imgH="1885950" progId="PBrush">
                  <p:embed/>
                </p:oleObj>
              </mc:Choice>
              <mc:Fallback>
                <p:oleObj r:id="rId2" imgW="4959350" imgH="1885950" progId="PBrush">
                  <p:embed/>
                  <p:pic>
                    <p:nvPicPr>
                      <p:cNvPr id="0" name="图片 3083"/>
                      <p:cNvPicPr/>
                      <p:nvPr/>
                    </p:nvPicPr>
                    <p:blipFill>
                      <a:blip r:embed="rId3"/>
                      <a:stretch>
                        <a:fillRect/>
                      </a:stretch>
                    </p:blipFill>
                    <p:spPr>
                      <a:xfrm>
                        <a:off x="612775" y="1557338"/>
                        <a:ext cx="7632700" cy="2901950"/>
                      </a:xfrm>
                      <a:prstGeom prst="rect">
                        <a:avLst/>
                      </a:prstGeom>
                      <a:noFill/>
                      <a:ln w="38100">
                        <a:miter/>
                      </a:ln>
                    </p:spPr>
                  </p:pic>
                </p:oleObj>
              </mc:Fallback>
            </mc:AlternateContent>
          </a:graphicData>
        </a:graphic>
      </p:graphicFrame>
    </p:spTree>
  </p:cSld>
  <p:clrMapOvr>
    <a:masterClrMapping/>
  </p:clrMapOvr>
  <p:transition>
    <p:randomBar dir="ver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97281"/>
          <p:cNvSpPr>
            <a:spLocks noGrp="1"/>
          </p:cNvSpPr>
          <p:nvPr>
            <p:ph type="title"/>
          </p:nvPr>
        </p:nvSpPr>
        <p:spPr>
          <a:xfrm>
            <a:off x="1835150" y="274638"/>
            <a:ext cx="6851650" cy="706437"/>
          </a:xfrm>
        </p:spPr>
        <p:txBody>
          <a:bodyPr anchor="ctr"/>
          <a:lstStyle/>
          <a:p>
            <a:r>
              <a:rPr lang="en-US" altLang="zh-CN" sz="3600"/>
              <a:t>4.5 BIFC-FRET</a:t>
            </a:r>
          </a:p>
        </p:txBody>
      </p:sp>
      <p:sp>
        <p:nvSpPr>
          <p:cNvPr id="97282" name="文本占位符 97282"/>
          <p:cNvSpPr>
            <a:spLocks noGrp="1"/>
          </p:cNvSpPr>
          <p:nvPr>
            <p:ph type="body" sz="half" idx="1"/>
          </p:nvPr>
        </p:nvSpPr>
        <p:spPr>
          <a:xfrm>
            <a:off x="827088" y="4149725"/>
            <a:ext cx="7345362" cy="2159000"/>
          </a:xfrm>
        </p:spPr>
        <p:txBody>
          <a:bodyPr anchor="t"/>
          <a:lstStyle/>
          <a:p>
            <a:pPr>
              <a:lnSpc>
                <a:spcPct val="80000"/>
              </a:lnSpc>
              <a:buClrTx/>
              <a:buSzTx/>
              <a:buFont typeface="Wingdings" panose="05000000000000000000" pitchFamily="2" charset="2"/>
            </a:pPr>
            <a:r>
              <a:rPr lang="en-US" altLang="zh-CN" sz="1800"/>
              <a:t>One interaction partner is linked to a FP (Cyan FP) and each of the other two partners, to a fragment of another FP (in this case, Yellow FP). </a:t>
            </a:r>
          </a:p>
          <a:p>
            <a:pPr>
              <a:lnSpc>
                <a:spcPct val="80000"/>
              </a:lnSpc>
              <a:buClrTx/>
              <a:buSzTx/>
              <a:buFont typeface="Wingdings" panose="05000000000000000000" pitchFamily="2" charset="2"/>
            </a:pPr>
            <a:r>
              <a:rPr lang="en-US" altLang="zh-CN" sz="1800"/>
              <a:t>If these last two proteins interact, the yellow FP reassembles and recovers its 3D structure and activity.</a:t>
            </a:r>
          </a:p>
          <a:p>
            <a:pPr>
              <a:lnSpc>
                <a:spcPct val="80000"/>
              </a:lnSpc>
              <a:buClrTx/>
              <a:buSzTx/>
              <a:buFont typeface="Wingdings" panose="05000000000000000000" pitchFamily="2" charset="2"/>
            </a:pPr>
            <a:r>
              <a:rPr lang="en-US" altLang="zh-CN" sz="1800"/>
              <a:t>Then, if the ternary complex is formed, a fluorescence-RET process occurs, where the cyan FP acts as a donor and the yellow FP, as acceptor. </a:t>
            </a:r>
          </a:p>
        </p:txBody>
      </p:sp>
      <p:graphicFrame>
        <p:nvGraphicFramePr>
          <p:cNvPr id="97283" name="内容占位符 97283"/>
          <p:cNvGraphicFramePr>
            <a:graphicFrameLocks noGrp="1" noChangeAspect="1"/>
          </p:cNvGraphicFramePr>
          <p:nvPr>
            <p:ph sz="half" idx="2"/>
          </p:nvPr>
        </p:nvGraphicFramePr>
        <p:xfrm>
          <a:off x="468313" y="1196975"/>
          <a:ext cx="8610600" cy="2736850"/>
        </p:xfrm>
        <a:graphic>
          <a:graphicData uri="http://schemas.openxmlformats.org/presentationml/2006/ole">
            <mc:AlternateContent xmlns:mc="http://schemas.openxmlformats.org/markup-compatibility/2006">
              <mc:Choice xmlns:v="urn:schemas-microsoft-com:vml" Requires="v">
                <p:oleObj r:id="rId2" imgW="5054600" imgH="1606550" progId="PBrush">
                  <p:embed/>
                </p:oleObj>
              </mc:Choice>
              <mc:Fallback>
                <p:oleObj r:id="rId2" imgW="5054600" imgH="1606550" progId="PBrush">
                  <p:embed/>
                  <p:pic>
                    <p:nvPicPr>
                      <p:cNvPr id="0" name="图片 3084"/>
                      <p:cNvPicPr/>
                      <p:nvPr/>
                    </p:nvPicPr>
                    <p:blipFill>
                      <a:blip r:embed="rId3"/>
                      <a:stretch>
                        <a:fillRect/>
                      </a:stretch>
                    </p:blipFill>
                    <p:spPr>
                      <a:xfrm>
                        <a:off x="468313" y="1196975"/>
                        <a:ext cx="8610600" cy="2736850"/>
                      </a:xfrm>
                      <a:prstGeom prst="rect">
                        <a:avLst/>
                      </a:prstGeom>
                      <a:noFill/>
                      <a:ln w="38100">
                        <a:miter/>
                      </a:ln>
                    </p:spPr>
                  </p:pic>
                </p:oleObj>
              </mc:Fallback>
            </mc:AlternateContent>
          </a:graphicData>
        </a:graphic>
      </p:graphicFrame>
    </p:spTree>
  </p:cSld>
  <p:clrMapOvr>
    <a:masterClrMapping/>
  </p:clrMapOvr>
  <p:transition>
    <p:randomBar dir="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p:cNvSpPr>
          <p:nvPr>
            <p:ph type="title" idx="4294967295"/>
          </p:nvPr>
        </p:nvSpPr>
        <p:spPr>
          <a:xfrm>
            <a:off x="1908175" y="0"/>
            <a:ext cx="6791325" cy="561975"/>
          </a:xfrm>
        </p:spPr>
        <p:txBody>
          <a:bodyPr vert="horz" wrap="square" anchor="ctr"/>
          <a:lstStyle/>
          <a:p>
            <a:pPr lvl="0" eaLnBrk="1" fontAlgn="base" hangingPunct="1"/>
            <a:r>
              <a:rPr lang="en-US" altLang="x-none" sz="2900" strike="noStrike" noProof="1">
                <a:effectLst>
                  <a:outerShdw blurRad="38100" dist="38100" dir="2700000">
                    <a:srgbClr val="FFFFFF"/>
                  </a:outerShdw>
                </a:effectLst>
              </a:rPr>
              <a:t>BiFC-based FRET assay        </a:t>
            </a:r>
          </a:p>
        </p:txBody>
      </p:sp>
      <p:sp>
        <p:nvSpPr>
          <p:cNvPr id="98307" name="Rectangle 3"/>
          <p:cNvSpPr>
            <a:spLocks noGrp="1"/>
          </p:cNvSpPr>
          <p:nvPr>
            <p:ph type="body" idx="4294967295"/>
          </p:nvPr>
        </p:nvSpPr>
        <p:spPr>
          <a:xfrm>
            <a:off x="1619250" y="620713"/>
            <a:ext cx="7150100" cy="4525963"/>
          </a:xfrm>
        </p:spPr>
        <p:txBody>
          <a:bodyPr vert="horz" wrap="square" anchor="t"/>
          <a:lstStyle/>
          <a:p>
            <a:pPr lvl="0" eaLnBrk="1" fontAlgn="base" hangingPunct="1"/>
            <a:r>
              <a:rPr lang="en-US" altLang="x-none" sz="2800" strike="noStrike" noProof="1">
                <a:effectLst>
                  <a:outerShdw blurRad="38100" dist="38100" dir="2700000">
                    <a:srgbClr val="FFFFFF"/>
                  </a:outerShdw>
                </a:effectLst>
              </a:rPr>
              <a:t>allows visualization of ternary complexes in living cells </a:t>
            </a:r>
          </a:p>
        </p:txBody>
      </p:sp>
      <p:pic>
        <p:nvPicPr>
          <p:cNvPr id="2" name="Picture 4" descr="Unfortunately we are unable to provide accessible alternative text for this. If you require assistance to access this image, or to obtain a text description, please contact npg@nature.com"/>
          <p:cNvPicPr>
            <a:picLocks noChangeAspect="1"/>
          </p:cNvPicPr>
          <p:nvPr/>
        </p:nvPicPr>
        <p:blipFill>
          <a:blip r:embed="rId2"/>
          <a:stretch>
            <a:fillRect/>
          </a:stretch>
        </p:blipFill>
        <p:spPr>
          <a:xfrm>
            <a:off x="468313" y="1557338"/>
            <a:ext cx="5902325" cy="4749800"/>
          </a:xfrm>
          <a:prstGeom prst="rect">
            <a:avLst/>
          </a:prstGeom>
          <a:noFill/>
          <a:ln w="9525">
            <a:noFill/>
          </a:ln>
        </p:spPr>
      </p:pic>
      <p:sp>
        <p:nvSpPr>
          <p:cNvPr id="98308" name="Text Box 6"/>
          <p:cNvSpPr txBox="1"/>
          <p:nvPr/>
        </p:nvSpPr>
        <p:spPr>
          <a:xfrm>
            <a:off x="6443663" y="1557338"/>
            <a:ext cx="2505075" cy="4968875"/>
          </a:xfrm>
          <a:prstGeom prst="rect">
            <a:avLst/>
          </a:prstGeom>
          <a:noFill/>
          <a:ln w="9525">
            <a:noFill/>
          </a:ln>
        </p:spPr>
        <p:txBody>
          <a:bodyPr anchor="t">
            <a:spAutoFit/>
          </a:bodyPr>
          <a:lstStyle/>
          <a:p>
            <a:pPr marL="342900" indent="-342900">
              <a:buAutoNum type="alphaLcParenBoth"/>
            </a:pPr>
            <a:r>
              <a:rPr lang="en-US" altLang="zh-CN" sz="1000" dirty="0">
                <a:latin typeface="Arial" panose="020B0604020202020204" pitchFamily="34" charset="0"/>
                <a:ea typeface="宋体" panose="02010600030101010101" pitchFamily="2" charset="-122"/>
              </a:rPr>
              <a:t>Principle of the BiFC–FRET assay. Proteins A and B are fused to the N- and C-terminal nonfluorescent fragments of Venus (VN173 and VC155), respectively, and protein C is fused to the full-length fluorescent protein Cerulean. The interaction between proteins A and B reconstitutes an intact Venus, which serves as a FRET acceptor molecule. The interaction of protein C with A or B or both proteins brings Cerulean (FRET donor) to the proximity of the reconstituted Venus, allowing FRET to take place. </a:t>
            </a:r>
          </a:p>
          <a:p>
            <a:pPr marL="342900" indent="-342900">
              <a:buAutoNum type="alphaLcParenBoth"/>
            </a:pPr>
            <a:r>
              <a:rPr lang="en-US" altLang="zh-CN" sz="1000" dirty="0">
                <a:latin typeface="Arial" panose="020B0604020202020204" pitchFamily="34" charset="0"/>
                <a:ea typeface="宋体" panose="02010600030101010101" pitchFamily="2" charset="-122"/>
              </a:rPr>
              <a:t>Representative images acquired using donor, acceptor and FRET filters from COS-1 cells cotransfected with plasmids encoding p65-Cerulean, bJun-VN173 and bFos-VC155 are shown. Protein interaction between bJun and bFos drives the reconstitution of the Venus fluorescent protein (middle). Formation of ternary complexes between p65 and bJun-bFos heterodimer allows the FRET signal to be detected when donor excitation is applied (right). Red color indicates high FRET signal.</a:t>
            </a:r>
          </a:p>
        </p:txBody>
      </p:sp>
      <p:sp>
        <p:nvSpPr>
          <p:cNvPr id="98309" name="Text Box 7"/>
          <p:cNvSpPr txBox="1"/>
          <p:nvPr/>
        </p:nvSpPr>
        <p:spPr>
          <a:xfrm>
            <a:off x="1042988" y="6491288"/>
            <a:ext cx="4130675" cy="366712"/>
          </a:xfrm>
          <a:prstGeom prst="rect">
            <a:avLst/>
          </a:prstGeom>
          <a:noFill/>
          <a:ln w="9525">
            <a:noFill/>
          </a:ln>
        </p:spPr>
        <p:txBody>
          <a:bodyPr wrap="none" lIns="90000" tIns="46800" rIns="90000" bIns="46800" anchor="t">
            <a:spAutoFit/>
          </a:bodyPr>
          <a:lstStyle/>
          <a:p>
            <a:pPr algn="ctr"/>
            <a:r>
              <a:rPr lang="en-US" altLang="zh-CN" dirty="0">
                <a:latin typeface="Arial" panose="020B0604020202020204" pitchFamily="34" charset="0"/>
                <a:ea typeface="华文细黑" pitchFamily="2" charset="-122"/>
              </a:rPr>
              <a:t>Nature protocol 2008, 3(11):1693-1702</a:t>
            </a:r>
          </a:p>
        </p:txBody>
      </p:sp>
    </p:spTree>
  </p:cSld>
  <p:clrMapOvr>
    <a:masterClrMapping/>
  </p:clrMapOvr>
  <p:transition>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85110" y="5970905"/>
            <a:ext cx="6151880" cy="645160"/>
          </a:xfrm>
          <a:prstGeom prst="rect">
            <a:avLst/>
          </a:prstGeom>
          <a:noFill/>
        </p:spPr>
        <p:txBody>
          <a:bodyPr wrap="none" rtlCol="0">
            <a:spAutoFit/>
          </a:bodyPr>
          <a:lstStyle/>
          <a:p>
            <a:pPr algn="l"/>
            <a:r>
              <a:rPr lang="zh-CN" altLang="en-US"/>
              <a:t>A sensitive, semi-quantitative mammalian two-hybrid assay</a:t>
            </a:r>
          </a:p>
          <a:p>
            <a:pPr algn="l"/>
            <a:r>
              <a:rPr lang="zh-CN" altLang="en-US"/>
              <a:t>BIOTECHNIQUES </a:t>
            </a:r>
            <a:r>
              <a:rPr lang="en-US" altLang="zh-CN"/>
              <a:t>2018, </a:t>
            </a:r>
            <a:r>
              <a:rPr lang="zh-CN" altLang="en-US"/>
              <a:t>62</a:t>
            </a:r>
            <a:r>
              <a:rPr lang="en-US" altLang="zh-CN"/>
              <a:t>(</a:t>
            </a:r>
            <a:r>
              <a:rPr lang="zh-CN" altLang="en-US"/>
              <a:t>5</a:t>
            </a:r>
            <a:r>
              <a:rPr lang="en-US" altLang="zh-CN"/>
              <a:t>)</a:t>
            </a:r>
          </a:p>
        </p:txBody>
      </p:sp>
      <p:pic>
        <p:nvPicPr>
          <p:cNvPr id="3" name="图片 2"/>
          <p:cNvPicPr>
            <a:picLocks noChangeAspect="1"/>
          </p:cNvPicPr>
          <p:nvPr/>
        </p:nvPicPr>
        <p:blipFill>
          <a:blip r:embed="rId2"/>
          <a:stretch>
            <a:fillRect/>
          </a:stretch>
        </p:blipFill>
        <p:spPr>
          <a:xfrm>
            <a:off x="2190750" y="1314450"/>
            <a:ext cx="4762500" cy="4229100"/>
          </a:xfrm>
          <a:prstGeom prst="rect">
            <a:avLst/>
          </a:prstGeom>
        </p:spPr>
      </p:pic>
      <p:pic>
        <p:nvPicPr>
          <p:cNvPr id="4" name="图片 3"/>
          <p:cNvPicPr>
            <a:picLocks noChangeAspect="1"/>
          </p:cNvPicPr>
          <p:nvPr/>
        </p:nvPicPr>
        <p:blipFill>
          <a:blip r:embed="rId2"/>
          <a:stretch>
            <a:fillRect/>
          </a:stretch>
        </p:blipFill>
        <p:spPr>
          <a:xfrm>
            <a:off x="1645920" y="415925"/>
            <a:ext cx="6319520" cy="56114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Picture 6" descr="Unfortunately we are unable to provide accessible alternative text for this. If you require assistance to access this image, or to obtain a text description, please contact npg@nature.com"/>
          <p:cNvPicPr>
            <a:picLocks noChangeAspect="1"/>
          </p:cNvPicPr>
          <p:nvPr/>
        </p:nvPicPr>
        <p:blipFill>
          <a:blip r:embed="rId3"/>
          <a:stretch>
            <a:fillRect/>
          </a:stretch>
        </p:blipFill>
        <p:spPr>
          <a:xfrm>
            <a:off x="611188" y="981075"/>
            <a:ext cx="8096250" cy="5114925"/>
          </a:xfrm>
          <a:prstGeom prst="rect">
            <a:avLst/>
          </a:prstGeom>
          <a:noFill/>
          <a:ln w="9525">
            <a:noFill/>
          </a:ln>
        </p:spPr>
      </p:pic>
      <p:sp>
        <p:nvSpPr>
          <p:cNvPr id="99330" name="Text Box 7"/>
          <p:cNvSpPr txBox="1"/>
          <p:nvPr/>
        </p:nvSpPr>
        <p:spPr>
          <a:xfrm>
            <a:off x="611188" y="5373688"/>
            <a:ext cx="14474825" cy="366712"/>
          </a:xfrm>
          <a:prstGeom prst="rect">
            <a:avLst/>
          </a:prstGeom>
          <a:noFill/>
          <a:ln w="9525">
            <a:noFill/>
          </a:ln>
        </p:spPr>
        <p:txBody>
          <a:bodyPr lIns="90000" tIns="46800" rIns="90000" bIns="46800" anchor="t">
            <a:spAutoFit/>
          </a:bodyPr>
          <a:lstStyle/>
          <a:p>
            <a:pPr algn="ctr"/>
            <a:endParaRPr lang="zh-CN" altLang="en-US" dirty="0">
              <a:latin typeface="Arial" panose="020B0604020202020204" pitchFamily="34" charset="0"/>
              <a:ea typeface="华文细黑" pitchFamily="2" charset="-122"/>
            </a:endParaRPr>
          </a:p>
        </p:txBody>
      </p:sp>
      <p:sp>
        <p:nvSpPr>
          <p:cNvPr id="99331" name="Text Box 8"/>
          <p:cNvSpPr txBox="1"/>
          <p:nvPr/>
        </p:nvSpPr>
        <p:spPr>
          <a:xfrm>
            <a:off x="2627313" y="2276475"/>
            <a:ext cx="1679575" cy="366713"/>
          </a:xfrm>
          <a:prstGeom prst="rect">
            <a:avLst/>
          </a:prstGeom>
          <a:noFill/>
          <a:ln w="9525">
            <a:noFill/>
          </a:ln>
        </p:spPr>
        <p:txBody>
          <a:bodyPr wrap="none" lIns="90000" tIns="46800" rIns="90000" bIns="46800" anchor="t">
            <a:spAutoFit/>
          </a:bodyPr>
          <a:lstStyle/>
          <a:p>
            <a:pPr algn="ctr"/>
            <a:r>
              <a:rPr lang="en-US" altLang="zh-CN" dirty="0">
                <a:latin typeface="Arial" panose="020B0604020202020204" pitchFamily="34" charset="0"/>
                <a:ea typeface="华文细黑" pitchFamily="2" charset="-122"/>
              </a:rPr>
              <a:t>A-B interaction</a:t>
            </a:r>
          </a:p>
        </p:txBody>
      </p:sp>
      <p:sp>
        <p:nvSpPr>
          <p:cNvPr id="99332" name="Text Box 9"/>
          <p:cNvSpPr txBox="1"/>
          <p:nvPr/>
        </p:nvSpPr>
        <p:spPr>
          <a:xfrm>
            <a:off x="2051050" y="4437063"/>
            <a:ext cx="2886075" cy="366712"/>
          </a:xfrm>
          <a:prstGeom prst="rect">
            <a:avLst/>
          </a:prstGeom>
          <a:noFill/>
          <a:ln w="9525">
            <a:noFill/>
          </a:ln>
        </p:spPr>
        <p:txBody>
          <a:bodyPr wrap="none" lIns="90000" tIns="46800" rIns="90000" bIns="46800" anchor="t">
            <a:spAutoFit/>
          </a:bodyPr>
          <a:lstStyle/>
          <a:p>
            <a:pPr algn="ctr"/>
            <a:r>
              <a:rPr lang="en-US" altLang="zh-CN" dirty="0">
                <a:latin typeface="Arial" panose="020B0604020202020204" pitchFamily="34" charset="0"/>
                <a:ea typeface="华文细黑" pitchFamily="2" charset="-122"/>
              </a:rPr>
              <a:t>A-mutated B no interaction</a:t>
            </a:r>
          </a:p>
        </p:txBody>
      </p:sp>
    </p:spTree>
  </p:cSld>
  <p:clrMapOvr>
    <a:masterClrMapping/>
  </p:clrMapOvr>
  <p:transition>
    <p:randomBar dir="ver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01377"/>
          <p:cNvSpPr>
            <a:spLocks noGrp="1"/>
          </p:cNvSpPr>
          <p:nvPr>
            <p:ph type="title"/>
          </p:nvPr>
        </p:nvSpPr>
        <p:spPr>
          <a:xfrm>
            <a:off x="1835150" y="274638"/>
            <a:ext cx="6851650" cy="706437"/>
          </a:xfrm>
        </p:spPr>
        <p:txBody>
          <a:bodyPr anchor="ctr"/>
          <a:lstStyle/>
          <a:p>
            <a:r>
              <a:rPr lang="zh-CN" altLang="en-US" sz="4400"/>
              <a:t>思考题</a:t>
            </a:r>
          </a:p>
        </p:txBody>
      </p:sp>
      <p:sp>
        <p:nvSpPr>
          <p:cNvPr id="101378" name="文本占位符 101378"/>
          <p:cNvSpPr>
            <a:spLocks noGrp="1"/>
          </p:cNvSpPr>
          <p:nvPr>
            <p:ph type="body" sz="half" idx="1"/>
          </p:nvPr>
        </p:nvSpPr>
        <p:spPr>
          <a:xfrm>
            <a:off x="1044575" y="1557338"/>
            <a:ext cx="7632700" cy="4319587"/>
          </a:xfrm>
        </p:spPr>
        <p:txBody>
          <a:bodyPr anchor="t"/>
          <a:lstStyle/>
          <a:p>
            <a:pPr>
              <a:lnSpc>
                <a:spcPct val="90000"/>
              </a:lnSpc>
              <a:buClrTx/>
              <a:buSzPct val="50000"/>
              <a:buFont typeface="Wingdings" panose="05000000000000000000" charset="0"/>
              <a:buChar char="l"/>
            </a:pPr>
            <a:r>
              <a:rPr lang="en-US" altLang="zh-CN" sz="1800" dirty="0"/>
              <a:t>Which methods we studied belong to protein complementation assays?</a:t>
            </a:r>
          </a:p>
          <a:p>
            <a:pPr>
              <a:lnSpc>
                <a:spcPct val="90000"/>
              </a:lnSpc>
              <a:buClrTx/>
              <a:buSzPct val="50000"/>
              <a:buFont typeface="Wingdings" panose="05000000000000000000" charset="0"/>
              <a:buChar char="l"/>
            </a:pPr>
            <a:r>
              <a:rPr lang="en-US" altLang="zh-CN" sz="1800" dirty="0"/>
              <a:t>Which methods can be used to detect protein-protein interactions in vivo?</a:t>
            </a:r>
          </a:p>
          <a:p>
            <a:pPr>
              <a:lnSpc>
                <a:spcPct val="90000"/>
              </a:lnSpc>
              <a:buClrTx/>
              <a:buSzPct val="50000"/>
              <a:buFont typeface="Wingdings" panose="05000000000000000000" charset="0"/>
              <a:buChar char="l"/>
            </a:pPr>
            <a:r>
              <a:rPr lang="en-US" altLang="zh-CN" sz="1800" dirty="0"/>
              <a:t>The concepts and Principles of FRET, BRET, </a:t>
            </a:r>
            <a:r>
              <a:rPr lang="en-US" altLang="zh-CN" sz="1800" dirty="0" err="1"/>
              <a:t>BiFC</a:t>
            </a:r>
            <a:r>
              <a:rPr lang="en-US" altLang="zh-CN" sz="1800" dirty="0"/>
              <a:t>, </a:t>
            </a:r>
            <a:r>
              <a:rPr lang="en-US" altLang="zh-CN" sz="1800" dirty="0" err="1"/>
              <a:t>BiFC</a:t>
            </a:r>
            <a:r>
              <a:rPr lang="en-US" altLang="zh-CN" sz="1800" dirty="0"/>
              <a:t>-BRET, </a:t>
            </a:r>
            <a:r>
              <a:rPr lang="en-US" altLang="zh-CN" sz="1800" dirty="0" err="1"/>
              <a:t>BiFC</a:t>
            </a:r>
            <a:r>
              <a:rPr lang="en-US" altLang="zh-CN" sz="1800" dirty="0"/>
              <a:t>-FRET, PCA, etc.</a:t>
            </a:r>
          </a:p>
          <a:p>
            <a:pPr>
              <a:lnSpc>
                <a:spcPct val="90000"/>
              </a:lnSpc>
              <a:buClrTx/>
              <a:buSzPct val="50000"/>
              <a:buFont typeface="Wingdings" panose="05000000000000000000" charset="0"/>
              <a:buChar char="l"/>
            </a:pPr>
            <a:r>
              <a:rPr lang="en-US" altLang="zh-CN" sz="1800" dirty="0"/>
              <a:t>Compare FRET and BRET; </a:t>
            </a:r>
            <a:r>
              <a:rPr lang="en-US" altLang="zh-CN" sz="1800" dirty="0" err="1"/>
              <a:t>BiFC</a:t>
            </a:r>
            <a:r>
              <a:rPr lang="en-US" altLang="zh-CN" sz="1800" dirty="0"/>
              <a:t>-BRET and </a:t>
            </a:r>
            <a:r>
              <a:rPr lang="en-US" altLang="zh-CN" sz="1800" dirty="0" err="1"/>
              <a:t>BiFC</a:t>
            </a:r>
            <a:r>
              <a:rPr lang="en-US" altLang="zh-CN" sz="1800" dirty="0"/>
              <a:t>-FRET; </a:t>
            </a:r>
            <a:r>
              <a:rPr lang="en-US" altLang="zh-CN" sz="1800" dirty="0" err="1"/>
              <a:t>BiFC</a:t>
            </a:r>
            <a:r>
              <a:rPr lang="en-US" altLang="zh-CN" sz="1800" dirty="0"/>
              <a:t> and split </a:t>
            </a:r>
            <a:r>
              <a:rPr lang="en-US" altLang="zh-CN" sz="1800" dirty="0" err="1"/>
              <a:t>Biolumincent</a:t>
            </a:r>
            <a:r>
              <a:rPr lang="en-US" altLang="zh-CN" sz="1800" dirty="0"/>
              <a:t> protein assay</a:t>
            </a:r>
          </a:p>
          <a:p>
            <a:pPr>
              <a:lnSpc>
                <a:spcPct val="90000"/>
              </a:lnSpc>
              <a:buClrTx/>
              <a:buSzPct val="50000"/>
              <a:buFont typeface="Wingdings" panose="05000000000000000000" charset="0"/>
              <a:buChar char="l"/>
            </a:pPr>
            <a:r>
              <a:rPr lang="zh-CN" altLang="en-US" sz="1800" dirty="0"/>
              <a:t>看图写实验名称，说明其原理及应用</a:t>
            </a:r>
          </a:p>
          <a:p>
            <a:pPr>
              <a:lnSpc>
                <a:spcPct val="90000"/>
              </a:lnSpc>
              <a:buClrTx/>
              <a:buSzTx/>
              <a:buFont typeface="Wingdings" panose="05000000000000000000" pitchFamily="2" charset="2"/>
            </a:pPr>
            <a:endParaRPr lang="zh-CN" altLang="en-US" sz="1800" dirty="0"/>
          </a:p>
          <a:p>
            <a:pPr>
              <a:lnSpc>
                <a:spcPct val="90000"/>
              </a:lnSpc>
              <a:buClrTx/>
              <a:buSzTx/>
              <a:buFont typeface="Wingdings" panose="05000000000000000000" pitchFamily="2" charset="2"/>
            </a:pPr>
            <a:endParaRPr lang="zh-CN" altLang="en-US" sz="1800" dirty="0"/>
          </a:p>
        </p:txBody>
      </p:sp>
      <p:pic>
        <p:nvPicPr>
          <p:cNvPr id="101379" name="Picture 2" descr="C:\Users\masoud\Desktop\fret2.jpg"/>
          <p:cNvPicPr>
            <a:picLocks noGrp="1" noChangeAspect="1"/>
          </p:cNvPicPr>
          <p:nvPr>
            <p:ph sz="quarter" idx="2"/>
          </p:nvPr>
        </p:nvPicPr>
        <p:blipFill>
          <a:blip r:embed="rId3"/>
          <a:stretch>
            <a:fillRect/>
          </a:stretch>
        </p:blipFill>
        <p:spPr>
          <a:xfrm>
            <a:off x="1403350" y="4437063"/>
            <a:ext cx="3857625" cy="1689100"/>
          </a:xfrm>
        </p:spPr>
      </p:pic>
      <p:pic>
        <p:nvPicPr>
          <p:cNvPr id="101380" name="内容占位符 101380"/>
          <p:cNvPicPr>
            <a:picLocks noGrp="1" noChangeAspect="1"/>
          </p:cNvPicPr>
          <p:nvPr>
            <p:ph sz="quarter" idx="3"/>
          </p:nvPr>
        </p:nvPicPr>
        <p:blipFill>
          <a:blip r:embed="rId4"/>
          <a:stretch>
            <a:fillRect/>
          </a:stretch>
        </p:blipFill>
        <p:spPr>
          <a:xfrm>
            <a:off x="5621338" y="4221163"/>
            <a:ext cx="2273300" cy="2085975"/>
          </a:xfrm>
        </p:spPr>
      </p:pic>
    </p:spTree>
  </p:cSld>
  <p:clrMapOvr>
    <a:masterClrMapping/>
  </p:clrMapOvr>
  <p:transition>
    <p:randomBar dir="ver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标题 103425"/>
          <p:cNvSpPr>
            <a:spLocks noGrp="1"/>
          </p:cNvSpPr>
          <p:nvPr>
            <p:ph type="title"/>
          </p:nvPr>
        </p:nvSpPr>
        <p:spPr>
          <a:xfrm>
            <a:off x="628650" y="365125"/>
            <a:ext cx="7886700" cy="705485"/>
          </a:xfrm>
        </p:spPr>
        <p:txBody>
          <a:bodyPr anchor="ctr"/>
          <a:lstStyle/>
          <a:p>
            <a:r>
              <a:rPr lang="en-US" altLang="zh-CN" sz="3600"/>
              <a:t>PCAs for high-throughput screening</a:t>
            </a:r>
            <a:endParaRPr lang="en-US" altLang="zh-CN"/>
          </a:p>
        </p:txBody>
      </p:sp>
      <p:sp>
        <p:nvSpPr>
          <p:cNvPr id="103426" name="文本占位符 103426"/>
          <p:cNvSpPr>
            <a:spLocks noGrp="1"/>
          </p:cNvSpPr>
          <p:nvPr>
            <p:ph type="body" sz="half" idx="1"/>
          </p:nvPr>
        </p:nvSpPr>
        <p:spPr>
          <a:xfrm>
            <a:off x="827088" y="1989138"/>
            <a:ext cx="3857625" cy="4319587"/>
          </a:xfrm>
        </p:spPr>
        <p:txBody>
          <a:bodyPr anchor="t"/>
          <a:lstStyle/>
          <a:p>
            <a:pPr>
              <a:buClrTx/>
              <a:buSzTx/>
              <a:buFont typeface="Wingdings" panose="05000000000000000000" pitchFamily="2" charset="2"/>
            </a:pPr>
            <a:r>
              <a:rPr lang="en-US" altLang="zh-CN" sz="2800"/>
              <a:t>The bait protein fused to one of the reporter fragments is screened against a cDNA library fused to the complementary portion </a:t>
            </a:r>
            <a:endParaRPr lang="en-US" altLang="zh-CN" sz="3600"/>
          </a:p>
        </p:txBody>
      </p:sp>
      <p:graphicFrame>
        <p:nvGraphicFramePr>
          <p:cNvPr id="103427" name="内容占位符 103427"/>
          <p:cNvGraphicFramePr>
            <a:graphicFrameLocks noGrp="1" noChangeAspect="1"/>
          </p:cNvGraphicFramePr>
          <p:nvPr>
            <p:ph sz="half" idx="2"/>
          </p:nvPr>
        </p:nvGraphicFramePr>
        <p:xfrm>
          <a:off x="5364163" y="981075"/>
          <a:ext cx="3311525" cy="5602288"/>
        </p:xfrm>
        <a:graphic>
          <a:graphicData uri="http://schemas.openxmlformats.org/presentationml/2006/ole">
            <mc:AlternateContent xmlns:mc="http://schemas.openxmlformats.org/markup-compatibility/2006">
              <mc:Choice xmlns:v="urn:schemas-microsoft-com:vml" Requires="v">
                <p:oleObj r:id="rId2" imgW="2038350" imgH="3448050" progId="PBrush">
                  <p:embed/>
                </p:oleObj>
              </mc:Choice>
              <mc:Fallback>
                <p:oleObj r:id="rId2" imgW="2038350" imgH="3448050" progId="PBrush">
                  <p:embed/>
                  <p:pic>
                    <p:nvPicPr>
                      <p:cNvPr id="0" name="图片 3081"/>
                      <p:cNvPicPr/>
                      <p:nvPr/>
                    </p:nvPicPr>
                    <p:blipFill>
                      <a:blip r:embed="rId3"/>
                      <a:stretch>
                        <a:fillRect/>
                      </a:stretch>
                    </p:blipFill>
                    <p:spPr>
                      <a:xfrm>
                        <a:off x="5364163" y="981075"/>
                        <a:ext cx="3311525" cy="5602288"/>
                      </a:xfrm>
                      <a:prstGeom prst="rect">
                        <a:avLst/>
                      </a:prstGeom>
                      <a:noFill/>
                      <a:ln w="38100">
                        <a:miter/>
                      </a:ln>
                    </p:spPr>
                  </p:pic>
                </p:oleObj>
              </mc:Fallback>
            </mc:AlternateContent>
          </a:graphicData>
        </a:graphic>
      </p:graphicFrame>
    </p:spTree>
  </p:cSld>
  <p:clrMapOvr>
    <a:masterClrMapping/>
  </p:clrMapOvr>
  <p:transition>
    <p:randomBar dir="ver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标题 104449"/>
          <p:cNvSpPr>
            <a:spLocks noGrp="1"/>
          </p:cNvSpPr>
          <p:nvPr>
            <p:ph type="title"/>
          </p:nvPr>
        </p:nvSpPr>
        <p:spPr/>
        <p:txBody>
          <a:bodyPr anchor="ctr"/>
          <a:lstStyle/>
          <a:p>
            <a:endParaRPr lang="zh-CN" altLang="en-US"/>
          </a:p>
        </p:txBody>
      </p:sp>
      <p:graphicFrame>
        <p:nvGraphicFramePr>
          <p:cNvPr id="104450" name="内容占位符 104450"/>
          <p:cNvGraphicFramePr>
            <a:graphicFrameLocks noGrp="1" noChangeAspect="1"/>
          </p:cNvGraphicFramePr>
          <p:nvPr>
            <p:ph idx="1"/>
          </p:nvPr>
        </p:nvGraphicFramePr>
        <p:xfrm>
          <a:off x="5003800" y="117475"/>
          <a:ext cx="3843338" cy="6480175"/>
        </p:xfrm>
        <a:graphic>
          <a:graphicData uri="http://schemas.openxmlformats.org/presentationml/2006/ole">
            <mc:AlternateContent xmlns:mc="http://schemas.openxmlformats.org/markup-compatibility/2006">
              <mc:Choice xmlns:v="urn:schemas-microsoft-com:vml" Requires="v">
                <p:oleObj r:id="rId2" imgW="1822450" imgH="3073400" progId="PBrush">
                  <p:embed/>
                </p:oleObj>
              </mc:Choice>
              <mc:Fallback>
                <p:oleObj r:id="rId2" imgW="1822450" imgH="3073400" progId="PBrush">
                  <p:embed/>
                  <p:pic>
                    <p:nvPicPr>
                      <p:cNvPr id="0" name="图片 3080"/>
                      <p:cNvPicPr/>
                      <p:nvPr/>
                    </p:nvPicPr>
                    <p:blipFill>
                      <a:blip r:embed="rId3"/>
                      <a:stretch>
                        <a:fillRect/>
                      </a:stretch>
                    </p:blipFill>
                    <p:spPr>
                      <a:xfrm>
                        <a:off x="5003800" y="117475"/>
                        <a:ext cx="3843338" cy="6480175"/>
                      </a:xfrm>
                      <a:prstGeom prst="rect">
                        <a:avLst/>
                      </a:prstGeom>
                      <a:noFill/>
                      <a:ln w="38100">
                        <a:miter/>
                      </a:ln>
                    </p:spPr>
                  </p:pic>
                </p:oleObj>
              </mc:Fallback>
            </mc:AlternateContent>
          </a:graphicData>
        </a:graphic>
      </p:graphicFrame>
      <p:sp>
        <p:nvSpPr>
          <p:cNvPr id="104451" name="文本框 104451"/>
          <p:cNvSpPr txBox="1"/>
          <p:nvPr/>
        </p:nvSpPr>
        <p:spPr>
          <a:xfrm>
            <a:off x="252413" y="2205038"/>
            <a:ext cx="4564062" cy="914400"/>
          </a:xfrm>
          <a:prstGeom prst="rect">
            <a:avLst/>
          </a:prstGeom>
          <a:noFill/>
          <a:ln w="9525">
            <a:noFill/>
          </a:ln>
        </p:spPr>
        <p:txBody>
          <a:bodyPr wrap="square" anchor="t">
            <a:spAutoFit/>
          </a:bodyPr>
          <a:lstStyle/>
          <a:p>
            <a:r>
              <a:rPr lang="zh-CN" altLang="en-US" dirty="0">
                <a:latin typeface="Arial" panose="020B0604020202020204" pitchFamily="34" charset="0"/>
                <a:ea typeface="华文细黑" pitchFamily="2" charset="-122"/>
              </a:rPr>
              <a:t>Successfully identify novel substrates and regulators of the serine/threonine protein kinase PKB/Akt</a:t>
            </a:r>
          </a:p>
        </p:txBody>
      </p:sp>
    </p:spTree>
  </p:cSld>
  <p:clrMapOvr>
    <a:masterClrMapping/>
  </p:clrMapOvr>
  <p:transition>
    <p:randomBar dir="ver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内容占位符 2"/>
          <p:cNvSpPr>
            <a:spLocks noGrp="1"/>
          </p:cNvSpPr>
          <p:nvPr>
            <p:ph idx="1"/>
          </p:nvPr>
        </p:nvSpPr>
        <p:spPr>
          <a:xfrm>
            <a:off x="1273175" y="273050"/>
            <a:ext cx="7839075" cy="4319588"/>
          </a:xfrm>
        </p:spPr>
        <p:txBody>
          <a:bodyPr anchor="t">
            <a:normAutofit fontScale="92500" lnSpcReduction="20000"/>
          </a:bodyPr>
          <a:lstStyle/>
          <a:p>
            <a:r>
              <a:rPr lang="zh-CN" altLang="en-US" sz="1600"/>
              <a:t>Objectives: Pancreatic ductal adenocarcinoma (PDAC) has been subclassified into 3 molecular subtypes: classical, quasi-mesenchymal, and exocrine-like. These subtypes exhibit differences in patient survival and drug resistance to conventional therapies. The aim of the current study is to identify novel subtype-specific protein biomarkers facilitating subtype stratification of patients with PDAC and novel therapy development.</a:t>
            </a:r>
          </a:p>
          <a:p>
            <a:endParaRPr lang="zh-CN" altLang="en-US" sz="1600"/>
          </a:p>
          <a:p>
            <a:r>
              <a:rPr lang="zh-CN" altLang="en-US" sz="1600"/>
              <a:t>Methods: A set of 12 human patient-derived primary cell lines was used as a starting material for an advanced label-free proteomics approach leading to the identification of novel cell surface and secreted biomarkers. Cell surface protein identification was achieved by in vitro biotinylation, followed by mass spectrometric analysis of purified biotin-tagged proteins. Proteins secreted into a chemically defined serum-free cell culture medium were analyzed by shotgun proteomics.</a:t>
            </a:r>
          </a:p>
          <a:p>
            <a:endParaRPr lang="zh-CN" altLang="en-US" sz="1600"/>
          </a:p>
          <a:p>
            <a:r>
              <a:rPr lang="zh-CN" altLang="en-US" sz="1600"/>
              <a:t>Results: Of 3288 identified proteins, 2 pan-PDAC (protocadherin-1 and lipocalin-2) and 2 exocrine-like-specific (cadherin-17 and galectin-4) biomarker candidates have been validated. Proximity ligation assay analysis of the 2 exocrine-like biomarkers revealed their co-localization on the surface of exocrine-like cells.</a:t>
            </a:r>
          </a:p>
          <a:p>
            <a:endParaRPr lang="zh-CN" altLang="en-US" sz="1600"/>
          </a:p>
          <a:p>
            <a:r>
              <a:rPr lang="zh-CN" altLang="en-US" sz="1600"/>
              <a:t>Conclusions: The study reports the identification and validation of novel PDAC biomarkers relevant for the development of patient stratification tools. In addition, cadherin-17 and galectin-4 may serve as targets for bispecific antibodies as novel therapeutics in PDAC.</a:t>
            </a:r>
          </a:p>
        </p:txBody>
      </p:sp>
    </p:spTree>
  </p:cSld>
  <p:clrMapOvr>
    <a:masterClrMapping/>
  </p:clrMapOvr>
  <p:transition>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idx="4294967295"/>
          </p:nvPr>
        </p:nvSpPr>
        <p:spPr>
          <a:xfrm>
            <a:off x="1816100" y="189230"/>
            <a:ext cx="7328535" cy="561975"/>
          </a:xfrm>
        </p:spPr>
        <p:txBody>
          <a:bodyPr vert="horz" wrap="square" anchor="ctr">
            <a:normAutofit fontScale="90000"/>
          </a:bodyPr>
          <a:lstStyle/>
          <a:p>
            <a:pPr lvl="0" eaLnBrk="1" fontAlgn="base" hangingPunct="1"/>
            <a:r>
              <a:rPr lang="en-US" altLang="x-none" sz="3400" strike="noStrike" noProof="1">
                <a:effectLst>
                  <a:outerShdw blurRad="38100" dist="38100" dir="2700000">
                    <a:srgbClr val="FFFFFF"/>
                  </a:outerShdw>
                </a:effectLst>
              </a:rPr>
              <a:t>Fluorescent Two-hybrid Assay</a:t>
            </a:r>
            <a:r>
              <a:rPr lang="en-US" altLang="x-none" sz="4200" strike="noStrike" noProof="1">
                <a:effectLst>
                  <a:outerShdw blurRad="38100" dist="38100" dir="2700000">
                    <a:srgbClr val="FFFFFF"/>
                  </a:outerShdw>
                </a:effectLst>
              </a:rPr>
              <a:t> </a:t>
            </a:r>
          </a:p>
        </p:txBody>
      </p:sp>
      <p:pic>
        <p:nvPicPr>
          <p:cNvPr id="2" name="Picture 3" descr="F1"/>
          <p:cNvPicPr>
            <a:picLocks noChangeAspect="1"/>
          </p:cNvPicPr>
          <p:nvPr/>
        </p:nvPicPr>
        <p:blipFill>
          <a:blip r:embed="rId2"/>
          <a:stretch>
            <a:fillRect/>
          </a:stretch>
        </p:blipFill>
        <p:spPr>
          <a:xfrm>
            <a:off x="862013" y="981075"/>
            <a:ext cx="5064125" cy="5761038"/>
          </a:xfrm>
          <a:prstGeom prst="rect">
            <a:avLst/>
          </a:prstGeom>
          <a:noFill/>
          <a:ln w="9525">
            <a:noFill/>
          </a:ln>
        </p:spPr>
      </p:pic>
      <p:sp>
        <p:nvSpPr>
          <p:cNvPr id="35843" name="Text Box 4"/>
          <p:cNvSpPr txBox="1"/>
          <p:nvPr/>
        </p:nvSpPr>
        <p:spPr>
          <a:xfrm>
            <a:off x="5795963" y="5013325"/>
            <a:ext cx="3562350" cy="641350"/>
          </a:xfrm>
          <a:prstGeom prst="rect">
            <a:avLst/>
          </a:prstGeom>
          <a:noFill/>
          <a:ln w="9525">
            <a:noFill/>
          </a:ln>
        </p:spPr>
        <p:txBody>
          <a:bodyPr anchor="t">
            <a:spAutoFit/>
          </a:bodyPr>
          <a:lstStyle/>
          <a:p>
            <a:r>
              <a:rPr lang="en-US" altLang="zh-CN" dirty="0">
                <a:latin typeface="Arial" panose="020B0604020202020204" pitchFamily="34" charset="0"/>
                <a:ea typeface="宋体" panose="02010600030101010101" pitchFamily="2" charset="-122"/>
              </a:rPr>
              <a:t>Molecular &amp; Cellular Proteomics,</a:t>
            </a:r>
          </a:p>
          <a:p>
            <a:r>
              <a:rPr lang="en-US" altLang="zh-CN" dirty="0">
                <a:latin typeface="Arial" panose="020B0604020202020204" pitchFamily="34" charset="0"/>
                <a:ea typeface="宋体" panose="02010600030101010101" pitchFamily="2" charset="-122"/>
              </a:rPr>
              <a:t>2008,7:2279-87 </a:t>
            </a:r>
          </a:p>
        </p:txBody>
      </p:sp>
    </p:spTree>
  </p:cSld>
  <p:clrMapOvr>
    <a:masterClrMapping/>
  </p:clrMapOvr>
  <p:transition>
    <p:randomBar dir="vert"/>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5667</Words>
  <Application>Microsoft Office PowerPoint</Application>
  <PresentationFormat>全屏显示(4:3)</PresentationFormat>
  <Paragraphs>1158</Paragraphs>
  <Slides>84</Slides>
  <Notes>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0</vt:i4>
      </vt:variant>
      <vt:variant>
        <vt:lpstr>幻灯片标题</vt:lpstr>
      </vt:variant>
      <vt:variant>
        <vt:i4>84</vt:i4>
      </vt:variant>
    </vt:vector>
  </HeadingPairs>
  <TitlesOfParts>
    <vt:vector size="93" baseType="lpstr">
      <vt:lpstr>Monotype Sorts</vt:lpstr>
      <vt:lpstr>黑体</vt:lpstr>
      <vt:lpstr>宋体</vt:lpstr>
      <vt:lpstr>Arial</vt:lpstr>
      <vt:lpstr>Calibri</vt:lpstr>
      <vt:lpstr>Symbol</vt:lpstr>
      <vt:lpstr>Times New Roman</vt:lpstr>
      <vt:lpstr>Wingdings</vt:lpstr>
      <vt:lpstr>Office 主题</vt:lpstr>
      <vt:lpstr>PowerPoint 演示文稿</vt:lpstr>
      <vt:lpstr>Outline</vt:lpstr>
      <vt:lpstr>Visualization PPIs in living cells </vt:lpstr>
      <vt:lpstr>1  Modified mammalian two-hybrid system</vt:lpstr>
      <vt:lpstr>PowerPoint 演示文稿</vt:lpstr>
      <vt:lpstr>Weintraub H et al </vt:lpstr>
      <vt:lpstr>PowerPoint 演示文稿</vt:lpstr>
      <vt:lpstr>PowerPoint 演示文稿</vt:lpstr>
      <vt:lpstr>Fluorescent Two-hybrid Assay </vt:lpstr>
      <vt:lpstr>2 Fluorescence Resonance Energy Transfer (FRET) </vt:lpstr>
      <vt:lpstr>PowerPoint 演示文稿</vt:lpstr>
      <vt:lpstr>Fluorescence Resonance Energy Transfer（FRET）</vt:lpstr>
      <vt:lpstr>Principle of FRET  </vt:lpstr>
      <vt:lpstr>PowerPoint 演示文稿</vt:lpstr>
      <vt:lpstr>Principle of FRET   </vt:lpstr>
      <vt:lpstr>PowerPoint 演示文稿</vt:lpstr>
      <vt:lpstr>PowerPoint 演示文稿</vt:lpstr>
      <vt:lpstr>PowerPoint 演示文稿</vt:lpstr>
      <vt:lpstr>Fluorescent Protein Properties</vt:lpstr>
      <vt:lpstr>Fluorescent Protein Properties</vt:lpstr>
      <vt:lpstr>Fluorescent Protein Properties</vt:lpstr>
      <vt:lpstr>PowerPoint 演示文稿</vt:lpstr>
      <vt:lpstr>PowerPoint 演示文稿</vt:lpstr>
      <vt:lpstr>Common Donor and Acceptor Pairs used in FRET</vt:lpstr>
      <vt:lpstr>PowerPoint 演示文稿</vt:lpstr>
      <vt:lpstr>Real-time PCR</vt:lpstr>
      <vt:lpstr>PowerPoint 演示文稿</vt:lpstr>
      <vt:lpstr>PowerPoint 演示文稿</vt:lpstr>
      <vt:lpstr>PowerPoint 演示文稿</vt:lpstr>
      <vt:lpstr>PowerPoint 演示文稿</vt:lpstr>
      <vt:lpstr>PowerPoint 演示文稿</vt:lpstr>
      <vt:lpstr>3 Bioluminescence resonance energy transfer (BRET)</vt:lpstr>
      <vt:lpstr>Bioluminescence resonance energy transfer (BRET) 生物发光共振转移</vt:lpstr>
      <vt:lpstr>Bioluminescence resonance energy transfer (BRET)</vt:lpstr>
      <vt:lpstr>PowerPoint 演示文稿</vt:lpstr>
      <vt:lpstr> 4 Protein-fragment complementation assay（PCA）</vt:lpstr>
      <vt:lpstr>Principle of PCA </vt:lpstr>
      <vt:lpstr>PowerPoint 演示文稿</vt:lpstr>
      <vt:lpstr>Protein reporters</vt:lpstr>
      <vt:lpstr>PowerPoint 演示文稿</vt:lpstr>
      <vt:lpstr>PowerPoint 演示文稿</vt:lpstr>
      <vt:lpstr>Design</vt:lpstr>
      <vt:lpstr>4.1 Split luminescent proteins</vt:lpstr>
      <vt:lpstr>PowerPoint 演示文稿</vt:lpstr>
      <vt:lpstr>Split luciferase system</vt:lpstr>
      <vt:lpstr>Cell–cell interaction</vt:lpstr>
      <vt:lpstr>4.2 Bimolecular fluorescence complementation (BiFC) assay </vt:lpstr>
      <vt:lpstr>Principle of BiFC assay</vt:lpstr>
      <vt:lpstr>Principle of BiFC assay--Split fluorescent proteins</vt:lpstr>
      <vt:lpstr>Green Fluorescent Protein and Its Variants</vt:lpstr>
      <vt:lpstr>Principle of BiFC assay</vt:lpstr>
      <vt:lpstr>Common Segmentation Location</vt:lpstr>
      <vt:lpstr>PowerPoint 演示文稿</vt:lpstr>
      <vt:lpstr>PowerPoint 演示文稿</vt:lpstr>
      <vt:lpstr>Split fluorescent proteins--Bimolecular Fluorescent Complementation(BIFC)</vt:lpstr>
      <vt:lpstr>Bimolecular Fluorescence Complementation (BiFC): Pros</vt:lpstr>
      <vt:lpstr>Making BiFC Better</vt:lpstr>
      <vt:lpstr>PowerPoint 演示文稿</vt:lpstr>
      <vt:lpstr>PowerPoint 演示文稿</vt:lpstr>
      <vt:lpstr>PowerPoint 演示文稿</vt:lpstr>
      <vt:lpstr>PowerPoint 演示文稿</vt:lpstr>
      <vt:lpstr>PowerPoint 演示文稿</vt:lpstr>
      <vt:lpstr>Positive PPI (bJun/bFos)  vs Negative PPI (bJun/ΔbFos)</vt:lpstr>
      <vt:lpstr>PowerPoint 演示文稿</vt:lpstr>
      <vt:lpstr>Utilization of BiFc assay</vt:lpstr>
      <vt:lpstr>Regulation of Gene Expression</vt:lpstr>
      <vt:lpstr>Using BiFC to Study Transcription Regulatory Proteins</vt:lpstr>
      <vt:lpstr>Leucine Zipper Motifs</vt:lpstr>
      <vt:lpstr>Leucine Zipper Motifs</vt:lpstr>
      <vt:lpstr>Activator Protein-1 (AP-1)</vt:lpstr>
      <vt:lpstr> 4.3 Multicolour BIFC</vt:lpstr>
      <vt:lpstr>Dual-color trimolecular fluorescence complementation (TriFC)</vt:lpstr>
      <vt:lpstr> Multicolor BiFC</vt:lpstr>
      <vt:lpstr>Multicolor BiFC and bZIP Family</vt:lpstr>
      <vt:lpstr>Application of BiFC: Determining Subcellular Localization</vt:lpstr>
      <vt:lpstr>Application of BiFC: Determining Subcellular Localization</vt:lpstr>
      <vt:lpstr>4.4 BRET-BIFC</vt:lpstr>
      <vt:lpstr>4.5 BIFC-FRET</vt:lpstr>
      <vt:lpstr>BiFC-based FRET assay        </vt:lpstr>
      <vt:lpstr>PowerPoint 演示文稿</vt:lpstr>
      <vt:lpstr>思考题</vt:lpstr>
      <vt:lpstr>PCAs for high-throughput screening</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ECUST模版</dc:title>
  <dc:creator>华东理工大学</dc:creator>
  <cp:lastModifiedBy>郭 博达</cp:lastModifiedBy>
  <cp:revision>1038</cp:revision>
  <dcterms:created xsi:type="dcterms:W3CDTF">2007-01-09T04:58:00Z</dcterms:created>
  <dcterms:modified xsi:type="dcterms:W3CDTF">2021-07-11T07:41:46Z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2052-11.3.0.8586</vt:lpwstr>
  </property>
  <property fmtid="{D5CDD505-2E9C-101B-9397-08002B2CF9AE}" pid="3" name="KSORubyTemplateID">
    <vt:lpwstr>8</vt:lpwstr>
  </property>
</Properties>
</file>